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E787-E78E-45FA-934D-B04D1B0BCF70}" type="datetimeFigureOut">
              <a:rPr lang="es-PE" smtClean="0"/>
              <a:t>7/10/2022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6FF6-3150-4DB9-B4D5-961E46EDA39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7345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E787-E78E-45FA-934D-B04D1B0BCF70}" type="datetimeFigureOut">
              <a:rPr lang="es-PE" smtClean="0"/>
              <a:t>7/10/2022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6FF6-3150-4DB9-B4D5-961E46EDA39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43416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E787-E78E-45FA-934D-B04D1B0BCF70}" type="datetimeFigureOut">
              <a:rPr lang="es-PE" smtClean="0"/>
              <a:t>7/10/2022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6FF6-3150-4DB9-B4D5-961E46EDA39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9529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E787-E78E-45FA-934D-B04D1B0BCF70}" type="datetimeFigureOut">
              <a:rPr lang="es-PE" smtClean="0"/>
              <a:t>7/10/2022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6FF6-3150-4DB9-B4D5-961E46EDA39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2189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E787-E78E-45FA-934D-B04D1B0BCF70}" type="datetimeFigureOut">
              <a:rPr lang="es-PE" smtClean="0"/>
              <a:t>7/10/2022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6FF6-3150-4DB9-B4D5-961E46EDA39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3029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E787-E78E-45FA-934D-B04D1B0BCF70}" type="datetimeFigureOut">
              <a:rPr lang="es-PE" smtClean="0"/>
              <a:t>7/10/2022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6FF6-3150-4DB9-B4D5-961E46EDA39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1249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E787-E78E-45FA-934D-B04D1B0BCF70}" type="datetimeFigureOut">
              <a:rPr lang="es-PE" smtClean="0"/>
              <a:t>7/10/2022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6FF6-3150-4DB9-B4D5-961E46EDA39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55096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E787-E78E-45FA-934D-B04D1B0BCF70}" type="datetimeFigureOut">
              <a:rPr lang="es-PE" smtClean="0"/>
              <a:t>7/10/2022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6FF6-3150-4DB9-B4D5-961E46EDA39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9364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E787-E78E-45FA-934D-B04D1B0BCF70}" type="datetimeFigureOut">
              <a:rPr lang="es-PE" smtClean="0"/>
              <a:t>7/10/2022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6FF6-3150-4DB9-B4D5-961E46EDA39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83329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E787-E78E-45FA-934D-B04D1B0BCF70}" type="datetimeFigureOut">
              <a:rPr lang="es-PE" smtClean="0"/>
              <a:t>7/10/2022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6FF6-3150-4DB9-B4D5-961E46EDA39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8353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E787-E78E-45FA-934D-B04D1B0BCF70}" type="datetimeFigureOut">
              <a:rPr lang="es-PE" smtClean="0"/>
              <a:t>7/10/2022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96FF6-3150-4DB9-B4D5-961E46EDA39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4984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EE787-E78E-45FA-934D-B04D1B0BCF70}" type="datetimeFigureOut">
              <a:rPr lang="es-PE" smtClean="0"/>
              <a:t>7/10/2022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96FF6-3150-4DB9-B4D5-961E46EDA39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8588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/>
              <a:t>FORMULARIOS HTML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/>
              <a:t>III TRIMESTRE</a:t>
            </a:r>
          </a:p>
          <a:p>
            <a:pPr algn="r"/>
            <a:r>
              <a:rPr lang="es-PE" dirty="0"/>
              <a:t>Ing. Luis G. Aguilar Fernández</a:t>
            </a:r>
          </a:p>
        </p:txBody>
      </p:sp>
    </p:spTree>
    <p:extLst>
      <p:ext uri="{BB962C8B-B14F-4D97-AF65-F5344CB8AC3E}">
        <p14:creationId xmlns:p14="http://schemas.microsoft.com/office/powerpoint/2010/main" val="972134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9305" y="202635"/>
            <a:ext cx="1144437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input </a:t>
            </a:r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checkbox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: Es similar al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 input </a:t>
            </a:r>
            <a:r>
              <a:rPr lang="es-MX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 radio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pero con la diferencia que en este se pueden seleccionar varias opciones.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&lt;!DOCTYPE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&lt;head&gt;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charset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="utf-8"&gt;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viewport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width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device-width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initial-scale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=1"&gt;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	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&gt;&lt;/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Si tuviera vehículos, seleccione en la lista los que tiene:&lt;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checkbox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="veh1"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="B"&gt; Bicicleta&lt;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checkbox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="veh2"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="A"&gt; Auto 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checkbox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="veh3"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="M"&gt; Motocicleta 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checkbox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="veh4"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="C"&gt; Camioneta 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checkbox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="veh5"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="O"&gt; Ómnibus 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checkbox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="veh6"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="Mt"&gt;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Mototaxi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="ENVIAR"&gt;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5527" y="2371160"/>
            <a:ext cx="3562847" cy="166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476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7227" y="272562"/>
            <a:ext cx="668077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input </a:t>
            </a:r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="color"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: Este campo genera un selector de colores.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&lt;!DOCTYPE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&lt;head&gt;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charset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="utf-8"&gt;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viewport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width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device-width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initial-scale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=1"&gt;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	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&gt;&lt;/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="color"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="#ff0000" id="muestrario"&gt;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7864" y="2542442"/>
            <a:ext cx="5268060" cy="406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261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7163" y="66996"/>
            <a:ext cx="1156514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input </a:t>
            </a:r>
            <a:r>
              <a:rPr lang="es-MX" b="1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="date"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: Con este formato forzamos a que el usuario meta una fecha con día, mes y año. Puede seleccionar una fecha de un calendario.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&lt;!DOCTYPE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&lt;head&gt;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charset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="utf-8"&gt;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viewport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width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device-width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initial-scale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=1"&gt;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	&lt;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&gt;&lt;/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Fecha Inicial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="date" id="fecha"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fechainicio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="2018-07-22" min="2022-12-31"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="1990-12-31"&gt;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9736" y="4455972"/>
            <a:ext cx="3160143" cy="240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063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770625" y="491121"/>
            <a:ext cx="1105618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input </a:t>
            </a:r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datetime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: Igual que el anterior solo que fuerza a que exista hora y minuto.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&lt;!DOCTYPE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&lt;head&gt;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charset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="utf-8"&gt;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viewport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width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device-width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initial-scale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=1"&gt;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	&lt;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&gt;&lt;/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datetime-loal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" id="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horareunion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horareunion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vcalue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="2022-06-12T19:30"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      min="2018-06-07T00:00"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="2022-06-14T00:00"&gt;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2130" y="3095342"/>
            <a:ext cx="2924583" cy="277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876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6778" y="0"/>
            <a:ext cx="842513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input </a:t>
            </a:r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="email"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: Fuerza a que la entrada sea un email comprobando que tenga el formato adecuado.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&lt;!DOCTYPE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&lt;head&gt;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charset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="utf-8"&gt;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viewport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width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device-width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initial-scale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=1"&gt;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	&lt;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&gt;&lt;/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="nombre.html"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="post"&gt;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Ingrese el correo institucional: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abcd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" id="email"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pattern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=".+@algarrobos.edu.pe"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="30"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="ENVIAR"&gt;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0516" y="2893099"/>
            <a:ext cx="4753638" cy="103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296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8921" y="147972"/>
            <a:ext cx="775227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input </a:t>
            </a:r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: Fuerza a que la entrada sea un número, existen atributos que hacen que su funcionamiento varié considerablemente, los vemos en el siguiente bloque.</a:t>
            </a:r>
          </a:p>
          <a:p>
            <a:pPr algn="just"/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&lt;!DOCTYPE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&lt;head&gt;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charset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="utf-8"&gt;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viewport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width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device-width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initial-scale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=1"&gt;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	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&gt;&lt;/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="nombre.html"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="post"&gt;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Número de entradas(5-20):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" id="entradas"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="entradas" min="5"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="20" 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="ENVIAR"&gt;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311" y="5227203"/>
            <a:ext cx="5734850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013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322406"/>
            <a:ext cx="669985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input </a:t>
            </a:r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="file"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: Es un campo especial ya que permite insertar adjuntos.</a:t>
            </a:r>
          </a:p>
          <a:p>
            <a:pPr algn="just"/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&lt;!DOCTYPE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&lt;head&gt;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charset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="utf-8"&gt;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viewport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width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device-width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initial-scale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=1"&gt;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	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&gt;&lt;/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="nombre.html"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="post"&gt;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	&lt;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label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="avatar"&gt;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profile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picture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:&lt;/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label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="file"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     id="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images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images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accept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.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jpeg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bmp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.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docx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"&gt;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="ENVIAR"&gt;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607" y="1667005"/>
            <a:ext cx="7259393" cy="461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57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9526" y="909958"/>
            <a:ext cx="5449018" cy="2308324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PE" dirty="0"/>
              <a:t>Elementos que se necesitan para crear un formulario básico:</a:t>
            </a:r>
          </a:p>
          <a:p>
            <a:r>
              <a:rPr lang="es-PE" dirty="0"/>
              <a:t>&lt;</a:t>
            </a:r>
            <a:r>
              <a:rPr lang="es-PE" dirty="0" err="1"/>
              <a:t>form</a:t>
            </a:r>
            <a:r>
              <a:rPr lang="es-PE" dirty="0"/>
              <a:t> </a:t>
            </a:r>
            <a:r>
              <a:rPr lang="es-PE" dirty="0" err="1"/>
              <a:t>action</a:t>
            </a:r>
            <a:r>
              <a:rPr lang="es-PE" dirty="0"/>
              <a:t>="1.html" </a:t>
            </a:r>
            <a:r>
              <a:rPr lang="es-PE" dirty="0" err="1"/>
              <a:t>method</a:t>
            </a:r>
            <a:r>
              <a:rPr lang="es-PE" dirty="0"/>
              <a:t>="post"&gt;</a:t>
            </a:r>
          </a:p>
          <a:p>
            <a:r>
              <a:rPr lang="es-PE" dirty="0"/>
              <a:t>&lt;</a:t>
            </a:r>
            <a:r>
              <a:rPr lang="es-PE" dirty="0" err="1"/>
              <a:t>label</a:t>
            </a:r>
            <a:r>
              <a:rPr lang="es-PE" dirty="0"/>
              <a:t> &gt;Nombre:&lt;/</a:t>
            </a:r>
            <a:r>
              <a:rPr lang="es-PE" dirty="0" err="1"/>
              <a:t>label</a:t>
            </a:r>
            <a:r>
              <a:rPr lang="es-PE" dirty="0"/>
              <a:t>&gt; </a:t>
            </a:r>
          </a:p>
          <a:p>
            <a:r>
              <a:rPr lang="es-PE" dirty="0"/>
              <a:t>&lt;input </a:t>
            </a:r>
            <a:r>
              <a:rPr lang="es-PE" dirty="0" err="1"/>
              <a:t>name</a:t>
            </a:r>
            <a:r>
              <a:rPr lang="es-PE" dirty="0"/>
              <a:t>="nombre" </a:t>
            </a:r>
            <a:r>
              <a:rPr lang="es-PE" dirty="0" err="1"/>
              <a:t>type</a:t>
            </a:r>
            <a:r>
              <a:rPr lang="es-PE" dirty="0"/>
              <a:t>="</a:t>
            </a:r>
            <a:r>
              <a:rPr lang="es-PE" dirty="0" err="1"/>
              <a:t>text</a:t>
            </a:r>
            <a:r>
              <a:rPr lang="es-PE" dirty="0"/>
              <a:t>"&gt; </a:t>
            </a:r>
          </a:p>
          <a:p>
            <a:r>
              <a:rPr lang="es-PE" dirty="0"/>
              <a:t>&lt;</a:t>
            </a:r>
            <a:r>
              <a:rPr lang="es-PE" dirty="0" err="1"/>
              <a:t>br</a:t>
            </a:r>
            <a:r>
              <a:rPr lang="es-PE" dirty="0"/>
              <a:t>&gt;&lt;</a:t>
            </a:r>
            <a:r>
              <a:rPr lang="es-PE" dirty="0" err="1"/>
              <a:t>br</a:t>
            </a:r>
            <a:r>
              <a:rPr lang="es-PE" dirty="0"/>
              <a:t>&gt;</a:t>
            </a:r>
          </a:p>
          <a:p>
            <a:r>
              <a:rPr lang="es-PE" dirty="0"/>
              <a:t>&lt;input </a:t>
            </a:r>
            <a:r>
              <a:rPr lang="es-PE" dirty="0" err="1"/>
              <a:t>type</a:t>
            </a:r>
            <a:r>
              <a:rPr lang="es-PE" dirty="0"/>
              <a:t>="</a:t>
            </a:r>
            <a:r>
              <a:rPr lang="es-PE" dirty="0" err="1"/>
              <a:t>submit</a:t>
            </a:r>
            <a:r>
              <a:rPr lang="es-PE" dirty="0"/>
              <a:t>" </a:t>
            </a:r>
            <a:r>
              <a:rPr lang="es-PE" dirty="0" err="1"/>
              <a:t>value</a:t>
            </a:r>
            <a:r>
              <a:rPr lang="es-PE" dirty="0"/>
              <a:t>="ENVIAR"&gt;</a:t>
            </a:r>
          </a:p>
          <a:p>
            <a:r>
              <a:rPr lang="es-PE" dirty="0"/>
              <a:t>&lt;/</a:t>
            </a:r>
            <a:r>
              <a:rPr lang="es-PE" dirty="0" err="1"/>
              <a:t>form</a:t>
            </a:r>
            <a:r>
              <a:rPr lang="es-PE" dirty="0"/>
              <a:t>&gt;</a:t>
            </a:r>
          </a:p>
        </p:txBody>
      </p:sp>
      <p:sp>
        <p:nvSpPr>
          <p:cNvPr id="5" name="Rectángulo 4"/>
          <p:cNvSpPr/>
          <p:nvPr/>
        </p:nvSpPr>
        <p:spPr>
          <a:xfrm>
            <a:off x="0" y="242342"/>
            <a:ext cx="7417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ELEMENTOS BÁSICOS DE UN FORMULARIO</a:t>
            </a:r>
          </a:p>
        </p:txBody>
      </p:sp>
      <p:sp>
        <p:nvSpPr>
          <p:cNvPr id="7" name="Rectángulo 6"/>
          <p:cNvSpPr/>
          <p:nvPr/>
        </p:nvSpPr>
        <p:spPr>
          <a:xfrm>
            <a:off x="6096000" y="909958"/>
            <a:ext cx="5937849" cy="1015663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MX" sz="1200" dirty="0" err="1"/>
              <a:t>Form</a:t>
            </a:r>
            <a:r>
              <a:rPr lang="es-MX" sz="1200" dirty="0"/>
              <a:t>: Define la creación de un formulario.  Los atributos básicos son:</a:t>
            </a:r>
          </a:p>
          <a:p>
            <a:pPr algn="just"/>
            <a:r>
              <a:rPr lang="es-MX" sz="1200" dirty="0"/>
              <a:t>    </a:t>
            </a:r>
            <a:r>
              <a:rPr lang="es-MX" sz="1200" dirty="0" err="1"/>
              <a:t>action</a:t>
            </a:r>
            <a:r>
              <a:rPr lang="es-MX" sz="1200" dirty="0"/>
              <a:t>: Vincula a una página, puede ser la misma.</a:t>
            </a:r>
          </a:p>
          <a:p>
            <a:pPr algn="just"/>
            <a:r>
              <a:rPr lang="es-MX" sz="1200" dirty="0"/>
              <a:t>    </a:t>
            </a:r>
            <a:r>
              <a:rPr lang="es-MX" sz="1200" dirty="0" err="1"/>
              <a:t>method</a:t>
            </a:r>
            <a:r>
              <a:rPr lang="es-MX" sz="1200" dirty="0"/>
              <a:t>: Forma de envío de los datos existentes en el formulario.   Establecemos si enviamos los datos vía URL (</a:t>
            </a:r>
            <a:r>
              <a:rPr lang="es-MX" sz="1200" dirty="0" err="1"/>
              <a:t>get</a:t>
            </a:r>
            <a:r>
              <a:rPr lang="es-MX" sz="1200" dirty="0"/>
              <a:t> – No recomendable) o POST (ocultos en la petición). Le recepción de los datos se realiza con  PHP, ASP, </a:t>
            </a:r>
            <a:r>
              <a:rPr lang="es-MX" sz="1200" dirty="0" err="1"/>
              <a:t>Javascript</a:t>
            </a:r>
            <a:r>
              <a:rPr lang="es-MX" sz="1200" dirty="0"/>
              <a:t>, etc.</a:t>
            </a:r>
            <a:endParaRPr lang="es-PE" sz="1200" dirty="0"/>
          </a:p>
        </p:txBody>
      </p:sp>
      <p:cxnSp>
        <p:nvCxnSpPr>
          <p:cNvPr id="9" name="Conector recto de flecha 8"/>
          <p:cNvCxnSpPr/>
          <p:nvPr/>
        </p:nvCxnSpPr>
        <p:spPr>
          <a:xfrm flipV="1">
            <a:off x="4002657" y="1276709"/>
            <a:ext cx="2027207" cy="3536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/>
        </p:nvSpPr>
        <p:spPr>
          <a:xfrm>
            <a:off x="6096000" y="2164125"/>
            <a:ext cx="5937849" cy="27699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MX" sz="1200" dirty="0" err="1"/>
              <a:t>Label</a:t>
            </a:r>
            <a:r>
              <a:rPr lang="es-MX" sz="1200" dirty="0"/>
              <a:t>: Es una etiqueta para mostrar texto o para relacionar campos (inputs) con sus textos. </a:t>
            </a:r>
            <a:endParaRPr lang="es-PE" sz="1200" dirty="0"/>
          </a:p>
        </p:txBody>
      </p:sp>
      <p:cxnSp>
        <p:nvCxnSpPr>
          <p:cNvPr id="12" name="Conector recto de flecha 11"/>
          <p:cNvCxnSpPr>
            <a:endCxn id="10" idx="1"/>
          </p:cNvCxnSpPr>
          <p:nvPr/>
        </p:nvCxnSpPr>
        <p:spPr>
          <a:xfrm>
            <a:off x="2725947" y="1925621"/>
            <a:ext cx="3370053" cy="3770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5787737" y="3780300"/>
            <a:ext cx="6096000" cy="249299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/>
            <a:r>
              <a:rPr lang="es-MX" sz="1200" dirty="0"/>
              <a:t>Input: Los inputs son campos que debe rellenar el usuario (caja textos o </a:t>
            </a:r>
            <a:r>
              <a:rPr lang="es-MX" sz="1200" dirty="0" err="1"/>
              <a:t>inputbox</a:t>
            </a:r>
            <a:r>
              <a:rPr lang="es-MX" sz="1200" dirty="0"/>
              <a:t>)</a:t>
            </a:r>
          </a:p>
          <a:p>
            <a:pPr algn="just"/>
            <a:endParaRPr lang="es-MX" sz="1200" dirty="0"/>
          </a:p>
          <a:p>
            <a:pPr algn="just"/>
            <a:r>
              <a:rPr lang="es-MX" sz="1200" dirty="0"/>
              <a:t>    </a:t>
            </a:r>
            <a:r>
              <a:rPr lang="es-MX" sz="1200" dirty="0" err="1"/>
              <a:t>Type</a:t>
            </a:r>
            <a:r>
              <a:rPr lang="es-MX" sz="1200" dirty="0"/>
              <a:t> = </a:t>
            </a:r>
            <a:r>
              <a:rPr lang="es-MX" sz="1200" dirty="0" err="1"/>
              <a:t>text</a:t>
            </a:r>
            <a:r>
              <a:rPr lang="es-MX" sz="1200" dirty="0"/>
              <a:t>: Define el tipo de campo. En este caso es </a:t>
            </a:r>
            <a:r>
              <a:rPr lang="es-MX" sz="1200" dirty="0" err="1"/>
              <a:t>text</a:t>
            </a:r>
            <a:r>
              <a:rPr lang="es-MX" sz="1200" dirty="0"/>
              <a:t>, por que queremos crear un campo de tipo texto.</a:t>
            </a:r>
          </a:p>
          <a:p>
            <a:pPr algn="just"/>
            <a:r>
              <a:rPr lang="es-MX" sz="1200" dirty="0"/>
              <a:t>    </a:t>
            </a:r>
            <a:r>
              <a:rPr lang="es-MX" sz="1200" dirty="0" err="1"/>
              <a:t>Name</a:t>
            </a:r>
            <a:r>
              <a:rPr lang="es-MX" sz="1200" dirty="0"/>
              <a:t>: Es el identificador del input y se usa en programación para recoger su información.</a:t>
            </a:r>
          </a:p>
          <a:p>
            <a:pPr algn="just"/>
            <a:endParaRPr lang="es-MX" sz="1200" dirty="0"/>
          </a:p>
          <a:p>
            <a:pPr algn="just"/>
            <a:r>
              <a:rPr lang="es-MX" sz="1200" dirty="0"/>
              <a:t>Input </a:t>
            </a:r>
            <a:r>
              <a:rPr lang="es-MX" sz="1200" dirty="0" err="1"/>
              <a:t>type</a:t>
            </a:r>
            <a:r>
              <a:rPr lang="es-MX" sz="1200" dirty="0"/>
              <a:t>=“</a:t>
            </a:r>
            <a:r>
              <a:rPr lang="es-MX" sz="1200" dirty="0" err="1"/>
              <a:t>submit</a:t>
            </a:r>
            <a:r>
              <a:rPr lang="es-MX" sz="1200" dirty="0"/>
              <a:t>”:</a:t>
            </a:r>
          </a:p>
          <a:p>
            <a:pPr algn="just"/>
            <a:endParaRPr lang="es-MX" sz="1200" dirty="0"/>
          </a:p>
          <a:p>
            <a:pPr algn="just"/>
            <a:r>
              <a:rPr lang="es-MX" sz="1200" dirty="0"/>
              <a:t>    </a:t>
            </a:r>
            <a:r>
              <a:rPr lang="es-MX" sz="1200" dirty="0" err="1"/>
              <a:t>Type</a:t>
            </a:r>
            <a:r>
              <a:rPr lang="es-MX" sz="1200" dirty="0"/>
              <a:t> = </a:t>
            </a:r>
            <a:r>
              <a:rPr lang="es-MX" sz="1200" dirty="0" err="1"/>
              <a:t>submit</a:t>
            </a:r>
            <a:r>
              <a:rPr lang="es-MX" sz="1200" dirty="0"/>
              <a:t>: Indicamos que es un campo de </a:t>
            </a:r>
            <a:r>
              <a:rPr lang="es-MX" sz="1200" dirty="0" err="1"/>
              <a:t>envio</a:t>
            </a:r>
            <a:r>
              <a:rPr lang="es-MX" sz="1200" dirty="0"/>
              <a:t> y su diseño será tipo botón. (Este diseño podemos cambiarlo con CSS)</a:t>
            </a:r>
          </a:p>
          <a:p>
            <a:pPr algn="just"/>
            <a:r>
              <a:rPr lang="es-MX" sz="1200" dirty="0"/>
              <a:t>    </a:t>
            </a:r>
            <a:r>
              <a:rPr lang="es-MX" sz="1200" dirty="0" err="1"/>
              <a:t>Value</a:t>
            </a:r>
            <a:r>
              <a:rPr lang="es-MX" sz="1200" dirty="0"/>
              <a:t>: se establece el valor por defecto del campo, en este caso ponemos ENVIAR, que es lo que verá el usuario. Los campos de </a:t>
            </a:r>
            <a:r>
              <a:rPr lang="es-MX" sz="1200" dirty="0" err="1"/>
              <a:t>typo</a:t>
            </a:r>
            <a:r>
              <a:rPr lang="es-MX" sz="1200" dirty="0"/>
              <a:t>: </a:t>
            </a:r>
            <a:r>
              <a:rPr lang="es-MX" sz="1200" dirty="0" err="1"/>
              <a:t>text</a:t>
            </a:r>
            <a:r>
              <a:rPr lang="es-MX" sz="1200" dirty="0"/>
              <a:t>, </a:t>
            </a:r>
            <a:r>
              <a:rPr lang="es-MX" sz="1200" dirty="0" err="1"/>
              <a:t>number</a:t>
            </a:r>
            <a:r>
              <a:rPr lang="es-MX" sz="1200" dirty="0"/>
              <a:t>, etc. También pueden llevar un valor por defecto.</a:t>
            </a:r>
            <a:endParaRPr lang="es-PE" sz="1200" dirty="0"/>
          </a:p>
        </p:txBody>
      </p:sp>
      <p:cxnSp>
        <p:nvCxnSpPr>
          <p:cNvPr id="16" name="Conector angular 15"/>
          <p:cNvCxnSpPr/>
          <p:nvPr/>
        </p:nvCxnSpPr>
        <p:spPr>
          <a:xfrm>
            <a:off x="3708771" y="2302624"/>
            <a:ext cx="1976037" cy="196169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5" name="Grupo 24"/>
          <p:cNvGrpSpPr/>
          <p:nvPr/>
        </p:nvGrpSpPr>
        <p:grpSpPr>
          <a:xfrm>
            <a:off x="3140015" y="2898475"/>
            <a:ext cx="2610929" cy="2976114"/>
            <a:chOff x="3140015" y="2898475"/>
            <a:chExt cx="2610929" cy="2976114"/>
          </a:xfrm>
        </p:grpSpPr>
        <p:cxnSp>
          <p:nvCxnSpPr>
            <p:cNvPr id="21" name="Conector recto de flecha 20"/>
            <p:cNvCxnSpPr/>
            <p:nvPr/>
          </p:nvCxnSpPr>
          <p:spPr>
            <a:xfrm flipV="1">
              <a:off x="3165895" y="5831457"/>
              <a:ext cx="2585049" cy="2587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>
            <a:xfrm flipH="1" flipV="1">
              <a:off x="3140015" y="2898475"/>
              <a:ext cx="25879" cy="297611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38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46008" y="636625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dirty="0"/>
              <a:t>&lt;!DOCTYPE 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	&lt;meta </a:t>
            </a:r>
            <a:r>
              <a:rPr lang="es-PE" dirty="0" err="1"/>
              <a:t>charset</a:t>
            </a:r>
            <a:r>
              <a:rPr lang="es-PE" dirty="0"/>
              <a:t>="utf-8"&gt;</a:t>
            </a:r>
          </a:p>
          <a:p>
            <a:r>
              <a:rPr lang="es-PE" dirty="0"/>
              <a:t>	&lt;meta </a:t>
            </a:r>
            <a:r>
              <a:rPr lang="es-PE" dirty="0" err="1"/>
              <a:t>name</a:t>
            </a:r>
            <a:r>
              <a:rPr lang="es-PE" dirty="0"/>
              <a:t>="</a:t>
            </a:r>
            <a:r>
              <a:rPr lang="es-PE" dirty="0" err="1"/>
              <a:t>viewport</a:t>
            </a:r>
            <a:r>
              <a:rPr lang="es-PE" dirty="0"/>
              <a:t>" </a:t>
            </a:r>
            <a:r>
              <a:rPr lang="es-PE" dirty="0" err="1"/>
              <a:t>content</a:t>
            </a:r>
            <a:r>
              <a:rPr lang="es-PE" dirty="0"/>
              <a:t>="</a:t>
            </a:r>
            <a:r>
              <a:rPr lang="es-PE" dirty="0" err="1"/>
              <a:t>width</a:t>
            </a:r>
            <a:r>
              <a:rPr lang="es-PE" dirty="0"/>
              <a:t>=</a:t>
            </a:r>
            <a:r>
              <a:rPr lang="es-PE" dirty="0" err="1"/>
              <a:t>device-width</a:t>
            </a:r>
            <a:r>
              <a:rPr lang="es-PE" dirty="0"/>
              <a:t>, </a:t>
            </a:r>
            <a:r>
              <a:rPr lang="es-PE" dirty="0" err="1"/>
              <a:t>initial-scale</a:t>
            </a:r>
            <a:r>
              <a:rPr lang="es-PE" dirty="0"/>
              <a:t>=1"&gt;</a:t>
            </a:r>
          </a:p>
          <a:p>
            <a:r>
              <a:rPr lang="es-PE" dirty="0"/>
              <a:t>	&lt;</a:t>
            </a:r>
            <a:r>
              <a:rPr lang="es-PE" dirty="0" err="1"/>
              <a:t>title</a:t>
            </a:r>
            <a:r>
              <a:rPr lang="es-PE" dirty="0"/>
              <a:t>&gt;&lt;/</a:t>
            </a:r>
            <a:r>
              <a:rPr lang="es-PE" dirty="0" err="1"/>
              <a:t>title</a:t>
            </a:r>
            <a:r>
              <a:rPr lang="es-PE" dirty="0"/>
              <a:t>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</a:t>
            </a:r>
            <a:r>
              <a:rPr lang="es-PE" dirty="0" err="1"/>
              <a:t>form</a:t>
            </a:r>
            <a:r>
              <a:rPr lang="es-PE" dirty="0"/>
              <a:t> </a:t>
            </a:r>
            <a:r>
              <a:rPr lang="es-PE" dirty="0" err="1"/>
              <a:t>action</a:t>
            </a:r>
            <a:r>
              <a:rPr lang="es-PE" dirty="0"/>
              <a:t>="abc.html" </a:t>
            </a:r>
            <a:r>
              <a:rPr lang="es-PE" dirty="0" err="1"/>
              <a:t>method</a:t>
            </a:r>
            <a:r>
              <a:rPr lang="es-PE" dirty="0"/>
              <a:t>="</a:t>
            </a:r>
            <a:r>
              <a:rPr lang="es-PE" dirty="0" err="1"/>
              <a:t>get</a:t>
            </a:r>
            <a:r>
              <a:rPr lang="es-PE" dirty="0"/>
              <a:t>"&gt;</a:t>
            </a:r>
          </a:p>
          <a:p>
            <a:r>
              <a:rPr lang="es-PE" dirty="0"/>
              <a:t>	&lt;</a:t>
            </a:r>
            <a:r>
              <a:rPr lang="es-PE" dirty="0" err="1"/>
              <a:t>label</a:t>
            </a:r>
            <a:r>
              <a:rPr lang="es-PE" dirty="0"/>
              <a:t> &gt;Nombre:&lt;/</a:t>
            </a:r>
            <a:r>
              <a:rPr lang="es-PE" dirty="0" err="1"/>
              <a:t>label</a:t>
            </a:r>
            <a:r>
              <a:rPr lang="es-PE" dirty="0"/>
              <a:t>&gt; </a:t>
            </a:r>
          </a:p>
          <a:p>
            <a:r>
              <a:rPr lang="es-PE" dirty="0"/>
              <a:t>	&lt;input </a:t>
            </a:r>
            <a:r>
              <a:rPr lang="es-PE" dirty="0" err="1"/>
              <a:t>name</a:t>
            </a:r>
            <a:r>
              <a:rPr lang="es-PE" dirty="0"/>
              <a:t>="nombre" </a:t>
            </a:r>
            <a:r>
              <a:rPr lang="es-PE" dirty="0" err="1"/>
              <a:t>type</a:t>
            </a:r>
            <a:r>
              <a:rPr lang="es-PE" dirty="0"/>
              <a:t>="</a:t>
            </a:r>
            <a:r>
              <a:rPr lang="es-PE" dirty="0" err="1"/>
              <a:t>text</a:t>
            </a:r>
            <a:r>
              <a:rPr lang="es-PE" dirty="0"/>
              <a:t>"&gt; </a:t>
            </a:r>
          </a:p>
          <a:p>
            <a:r>
              <a:rPr lang="es-PE" dirty="0"/>
              <a:t>	&lt;</a:t>
            </a:r>
            <a:r>
              <a:rPr lang="es-PE" dirty="0" err="1"/>
              <a:t>br</a:t>
            </a:r>
            <a:r>
              <a:rPr lang="es-PE" dirty="0"/>
              <a:t>&gt;&lt;</a:t>
            </a:r>
            <a:r>
              <a:rPr lang="es-PE" dirty="0" err="1"/>
              <a:t>br</a:t>
            </a:r>
            <a:r>
              <a:rPr lang="es-PE" dirty="0"/>
              <a:t>&gt;</a:t>
            </a:r>
          </a:p>
          <a:p>
            <a:r>
              <a:rPr lang="es-PE" dirty="0"/>
              <a:t>	&lt;input </a:t>
            </a:r>
            <a:r>
              <a:rPr lang="es-PE" dirty="0" err="1"/>
              <a:t>type</a:t>
            </a:r>
            <a:r>
              <a:rPr lang="es-PE" dirty="0"/>
              <a:t>="</a:t>
            </a:r>
            <a:r>
              <a:rPr lang="es-PE" dirty="0" err="1"/>
              <a:t>submit</a:t>
            </a:r>
            <a:r>
              <a:rPr lang="es-PE" dirty="0"/>
              <a:t>" </a:t>
            </a:r>
            <a:r>
              <a:rPr lang="es-PE" dirty="0" err="1"/>
              <a:t>value</a:t>
            </a:r>
            <a:r>
              <a:rPr lang="es-PE" dirty="0"/>
              <a:t>="ENVIAR"&gt;</a:t>
            </a:r>
          </a:p>
          <a:p>
            <a:r>
              <a:rPr lang="es-PE" dirty="0"/>
              <a:t>&lt;/</a:t>
            </a:r>
            <a:r>
              <a:rPr lang="es-PE" dirty="0" err="1"/>
              <a:t>form</a:t>
            </a:r>
            <a:r>
              <a:rPr lang="es-PE" dirty="0"/>
              <a:t>&gt;</a:t>
            </a:r>
          </a:p>
          <a:p>
            <a:endParaRPr lang="es-PE" dirty="0"/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3551" y="2037119"/>
            <a:ext cx="4314302" cy="152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528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78220" y="207835"/>
            <a:ext cx="2103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tipos de campos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39305" y="706348"/>
            <a:ext cx="11616906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1300" b="1" dirty="0">
                <a:latin typeface="Arial" panose="020B0604020202020204" pitchFamily="34" charset="0"/>
                <a:cs typeface="Arial" panose="020B0604020202020204" pitchFamily="34" charset="0"/>
              </a:rPr>
              <a:t>Input </a:t>
            </a:r>
            <a:r>
              <a:rPr lang="es-MX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300" b="1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s-MX" sz="1300" b="1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: Ingreso de datos.</a:t>
            </a:r>
          </a:p>
          <a:p>
            <a:pPr algn="just"/>
            <a:endParaRPr lang="es-MX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&lt;!DOCTYPE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&lt;head&gt;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charset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="utf-8"&gt;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viewport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width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device-width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initial-scale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=1"&gt;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	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="nombre.html"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="post"&gt;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label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&gt;Nombre:&lt;/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label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="nombre"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"&gt; 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="ENVIAR"&gt;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endParaRPr lang="es-MX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MX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s-MX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s-MX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4871" y="2442560"/>
            <a:ext cx="4314302" cy="152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03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56956" y="770532"/>
            <a:ext cx="6535947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1300" b="1" dirty="0">
                <a:latin typeface="Arial" panose="020B0604020202020204" pitchFamily="34" charset="0"/>
                <a:cs typeface="Arial" panose="020B0604020202020204" pitchFamily="34" charset="0"/>
              </a:rPr>
              <a:t>Input </a:t>
            </a:r>
            <a:r>
              <a:rPr lang="es-MX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300" b="1" dirty="0">
                <a:latin typeface="Arial" panose="020B0604020202020204" pitchFamily="34" charset="0"/>
                <a:cs typeface="Arial" panose="020B0604020202020204" pitchFamily="34" charset="0"/>
              </a:rPr>
              <a:t>="radio"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: Se usan para que el usuario tenga que seleccionar una opción entre varias disponibles.</a:t>
            </a:r>
          </a:p>
          <a:p>
            <a:pPr algn="just"/>
            <a:endParaRPr lang="es-MX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&lt;!DOCTYPE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&lt;head&gt;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charset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="utf-8"&gt;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viewport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width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device-width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initial-scale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=1"&gt;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	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="nombre.html"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="post"&gt;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label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estadoC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"&gt;Estado Civil: 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label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 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Soltero&lt;input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estadocivil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="radio"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="Soltero"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checked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Casado&lt;input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estadocivil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="radio"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="Casado" &gt; 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Viudo&lt;input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estadocivil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="radio"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="Viudo"&gt; 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Divorciado&lt;input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estadocivil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="radio"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="Divorciado"&gt; 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="ENVIAR"&gt;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endParaRPr lang="es-MX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4145" y="1831513"/>
            <a:ext cx="4082116" cy="138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930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7420" y="400458"/>
            <a:ext cx="6288655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select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: Su uso es un poco diferente de los inputs, y se usa para lo mismo que el </a:t>
            </a:r>
            <a:r>
              <a:rPr lang="es-MX" sz="1300" i="1" dirty="0">
                <a:latin typeface="Arial" panose="020B0604020202020204" pitchFamily="34" charset="0"/>
                <a:cs typeface="Arial" panose="020B0604020202020204" pitchFamily="34" charset="0"/>
              </a:rPr>
              <a:t>input </a:t>
            </a:r>
            <a:r>
              <a:rPr lang="es-MX" sz="1300" i="1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300" i="1" dirty="0">
                <a:latin typeface="Arial" panose="020B0604020202020204" pitchFamily="34" charset="0"/>
                <a:cs typeface="Arial" panose="020B0604020202020204" pitchFamily="34" charset="0"/>
              </a:rPr>
              <a:t> radio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pero en formato desplegable.</a:t>
            </a:r>
          </a:p>
          <a:p>
            <a:pPr algn="just"/>
            <a:endParaRPr lang="es-MX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&lt;!DOCTYPE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&lt;head&gt;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charset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="utf-8"&gt;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viewport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width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device-width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initial-scale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=1"&gt;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	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="nombre.html"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="post"&gt;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label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estadoC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"&gt;Estado Civil: 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label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 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select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Est_civil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 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option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="S"&gt;Soltero&lt;/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option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 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option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="C"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selected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&gt;Casado&lt;/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option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 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option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="V"&gt;Viudo&lt;/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option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 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option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="D"&gt;Divorciado&lt;/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option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select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="ENVIAR"&gt;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endParaRPr lang="es-MX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2181" y="1383248"/>
            <a:ext cx="2782948" cy="284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621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3516" y="266879"/>
            <a:ext cx="8195095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textarea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: Es un campo de texto pero más grande, pensado para que el usuario pueda meter texto sin límites. Los </a:t>
            </a:r>
            <a:r>
              <a:rPr lang="es-MX" sz="1300" i="1" dirty="0">
                <a:latin typeface="Arial" panose="020B0604020202020204" pitchFamily="34" charset="0"/>
                <a:cs typeface="Arial" panose="020B0604020202020204" pitchFamily="34" charset="0"/>
              </a:rPr>
              <a:t>inputs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están pensados para asuntos o textos más cortos (hasta 255 caracteres).</a:t>
            </a:r>
          </a:p>
          <a:p>
            <a:pPr algn="just"/>
            <a:endParaRPr lang="es-MX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&lt;!DOCTYPE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&lt;head&gt;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charset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="utf-8"&gt;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viewport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width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device-width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initial-scale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=1"&gt;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	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="nombre.html"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="post"&gt;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Comentarios: 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textarea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textarea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rows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="10"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cols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="50"&gt;Escriba texto en este espacio&lt;/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textarea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select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="ENVIAR"&gt;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endParaRPr lang="es-MX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3352" y="3709463"/>
            <a:ext cx="3820058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273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3042" y="363676"/>
            <a:ext cx="688963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datalist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: Su funcionamiento es el mismo que el </a:t>
            </a:r>
            <a:r>
              <a:rPr lang="es-MX" sz="1300" i="1" dirty="0" err="1">
                <a:latin typeface="Arial" panose="020B0604020202020204" pitchFamily="34" charset="0"/>
                <a:cs typeface="Arial" panose="020B0604020202020204" pitchFamily="34" charset="0"/>
              </a:rPr>
              <a:t>select</a:t>
            </a:r>
            <a:r>
              <a:rPr lang="es-MX" sz="13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pero en este caso se puede buscar, es muy útil si el listado es muy grande.</a:t>
            </a:r>
          </a:p>
          <a:p>
            <a:pPr algn="just"/>
            <a:endParaRPr lang="es-MX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&lt;!DOCTYPE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&lt;head&gt;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charset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="utf-8"&gt;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viewport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width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device-width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initial-scale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=1"&gt;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	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="nombre.html"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="post"&gt;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="Navegadores"&gt;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datalist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id="Navegadores"&gt;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option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Edge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option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="Firefox"&gt;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option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="Chrome"&gt;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option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="Opera"&gt;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option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="Safari"&gt;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datalist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select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="ENVIAR"&gt;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5942" y="2162280"/>
            <a:ext cx="3578485" cy="161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733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27162" y="79957"/>
            <a:ext cx="6337540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1300" b="1" dirty="0">
                <a:latin typeface="Arial" panose="020B0604020202020204" pitchFamily="34" charset="0"/>
                <a:cs typeface="Arial" panose="020B0604020202020204" pitchFamily="34" charset="0"/>
              </a:rPr>
              <a:t>input </a:t>
            </a:r>
            <a:r>
              <a:rPr lang="es-MX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300" b="1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password</a:t>
            </a:r>
            <a:r>
              <a:rPr lang="es-MX" sz="1300" b="1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: Se usa para campos que tienen que ir cifrados, al escribir se muestra puntos no lo que se escribe.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MX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&lt;!DOCTYPE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&lt;head&gt;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charset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="utf-8"&gt;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	&lt;meta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viewport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width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device-width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initial-scale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=1"&gt;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	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="nombre.html"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="post"&gt;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label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Keyword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:&lt;/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label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password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="clave"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&gt;&lt;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&lt;input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="ENVIAR"&gt;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algn="just"/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s-MX" sz="1300" dirty="0" err="1">
                <a:latin typeface="Arial" panose="020B0604020202020204" pitchFamily="34" charset="0"/>
                <a:cs typeface="Arial" panose="020B0604020202020204" pitchFamily="34" charset="0"/>
              </a:rPr>
              <a:t>html</a:t>
            </a:r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810" y="1803043"/>
            <a:ext cx="3598653" cy="119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3963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2262</Words>
  <Application>Microsoft Office PowerPoint</Application>
  <PresentationFormat>Panorámica</PresentationFormat>
  <Paragraphs>299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de Office</vt:lpstr>
      <vt:lpstr>FORMULARIOS HTML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ADRIAN J. CASTAÑEDA DELGADO</cp:lastModifiedBy>
  <cp:revision>31</cp:revision>
  <dcterms:created xsi:type="dcterms:W3CDTF">2022-09-11T14:21:34Z</dcterms:created>
  <dcterms:modified xsi:type="dcterms:W3CDTF">2022-10-07T15:16:41Z</dcterms:modified>
</cp:coreProperties>
</file>