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BDE4ED"/>
    <a:srgbClr val="FF9966"/>
    <a:srgbClr val="FF5050"/>
    <a:srgbClr val="CCFFCC"/>
    <a:srgbClr val="666699"/>
    <a:srgbClr val="FF33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6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A19A-A6C6-4BA5-AD88-00619CB517C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D1D0-6A2F-4C1E-B9F0-32B42BEA0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1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A19A-A6C6-4BA5-AD88-00619CB517C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D1D0-6A2F-4C1E-B9F0-32B42BEA0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4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A19A-A6C6-4BA5-AD88-00619CB517C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D1D0-6A2F-4C1E-B9F0-32B42BEA0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5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A19A-A6C6-4BA5-AD88-00619CB517C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D1D0-6A2F-4C1E-B9F0-32B42BEA0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8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A19A-A6C6-4BA5-AD88-00619CB517C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D1D0-6A2F-4C1E-B9F0-32B42BEA0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0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A19A-A6C6-4BA5-AD88-00619CB517C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D1D0-6A2F-4C1E-B9F0-32B42BEA0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A19A-A6C6-4BA5-AD88-00619CB517C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D1D0-6A2F-4C1E-B9F0-32B42BEA0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5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A19A-A6C6-4BA5-AD88-00619CB517C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D1D0-6A2F-4C1E-B9F0-32B42BEA0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8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A19A-A6C6-4BA5-AD88-00619CB517C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D1D0-6A2F-4C1E-B9F0-32B42BEA0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5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A19A-A6C6-4BA5-AD88-00619CB517C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D1D0-6A2F-4C1E-B9F0-32B42BEA0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8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A19A-A6C6-4BA5-AD88-00619CB517C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D1D0-6A2F-4C1E-B9F0-32B42BEA0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4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DA19A-A6C6-4BA5-AD88-00619CB517C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FD1D0-6A2F-4C1E-B9F0-32B42BEA01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9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25 y más plantillas de presentación gratuitas con temática acuática y de  océanos (PowerPoint PPT y Google Slides 202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" b="5953"/>
          <a:stretch/>
        </p:blipFill>
        <p:spPr bwMode="auto">
          <a:xfrm>
            <a:off x="0" y="0"/>
            <a:ext cx="12191999" cy="685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Las inundaciones trágicas podrían hacerse más frecuentes en Europ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9" t="47853" r="18464"/>
          <a:stretch/>
        </p:blipFill>
        <p:spPr bwMode="auto">
          <a:xfrm>
            <a:off x="4736195" y="2119940"/>
            <a:ext cx="2435631" cy="2121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8" name="Picture 14" descr="Lambayeque: construirían comisaría sobre terreno propenso a inundaciones |  Sociedad | La Repúblic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9" t="12264" r="32892" b="15524"/>
          <a:stretch/>
        </p:blipFill>
        <p:spPr bwMode="auto">
          <a:xfrm>
            <a:off x="8042945" y="583077"/>
            <a:ext cx="1271847" cy="1221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9536876" y="661986"/>
            <a:ext cx="28175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</a:rPr>
              <a:t> En </a:t>
            </a:r>
            <a:r>
              <a:rPr lang="es-ES" sz="1200" b="1" dirty="0">
                <a:solidFill>
                  <a:schemeClr val="bg1"/>
                </a:solidFill>
              </a:rPr>
              <a:t>la región Lambayeque, a causa de intensas precipitaciones prolongadas desde el 31 de enero, se produjeron inundaciones en 27 distritos de sus 3 provincias.</a:t>
            </a:r>
          </a:p>
          <a:p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4409037" y="0"/>
            <a:ext cx="3089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9966"/>
                </a:solidFill>
                <a:latin typeface="Haettenschweiler" panose="020B0706040902060204" pitchFamily="34" charset="0"/>
              </a:rPr>
              <a:t>INUNDACIÓN</a:t>
            </a:r>
            <a:endParaRPr lang="en-US" sz="6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9966"/>
              </a:solidFill>
              <a:latin typeface="Haettenschweiler" panose="020B070604090206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00489" y="492443"/>
            <a:ext cx="2307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n>
                  <a:solidFill>
                    <a:srgbClr val="3366FF"/>
                  </a:solidFill>
                </a:ln>
                <a:solidFill>
                  <a:srgbClr val="BDE4ED"/>
                </a:solidFill>
                <a:latin typeface="Berlin Sans FB Demi" panose="020E0802020502020306" pitchFamily="34" charset="0"/>
              </a:rPr>
              <a:t>Lambayeque</a:t>
            </a:r>
            <a:endParaRPr lang="en-US" sz="2800" b="1" dirty="0">
              <a:ln>
                <a:solidFill>
                  <a:srgbClr val="3366FF"/>
                </a:solidFill>
              </a:ln>
              <a:solidFill>
                <a:srgbClr val="BDE4ED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0" name="Picture 6" descr="Departamento de Lambayeque - Wikipedia, la enciclopedia lib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2988" r="10534" b="25762"/>
          <a:stretch/>
        </p:blipFill>
        <p:spPr bwMode="auto">
          <a:xfrm>
            <a:off x="2668043" y="567669"/>
            <a:ext cx="1197032" cy="1268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8" name="CuadroTexto 7"/>
          <p:cNvSpPr txBox="1"/>
          <p:nvPr/>
        </p:nvSpPr>
        <p:spPr>
          <a:xfrm>
            <a:off x="4564974" y="876326"/>
            <a:ext cx="269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 smtClean="0">
                <a:solidFill>
                  <a:schemeClr val="bg1"/>
                </a:solidFill>
              </a:rPr>
              <a:t>Una inundación es un desborde o sobre carga de agua de los mares y/o ríos</a:t>
            </a:r>
            <a:r>
              <a:rPr lang="en-US" sz="1200" b="1" dirty="0" smtClean="0">
                <a:solidFill>
                  <a:schemeClr val="bg1"/>
                </a:solidFill>
              </a:rPr>
              <a:t> causando destruccion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en la sociedad.</a:t>
            </a:r>
            <a:endParaRPr lang="es-ES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14" name="Conector recto 13"/>
          <p:cNvCxnSpPr/>
          <p:nvPr/>
        </p:nvCxnSpPr>
        <p:spPr>
          <a:xfrm flipH="1">
            <a:off x="6328372" y="1448554"/>
            <a:ext cx="973105" cy="18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>
            <a:off x="6219731" y="1538554"/>
            <a:ext cx="1367073" cy="100123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24135" y="583077"/>
            <a:ext cx="2619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120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Mediante D.S. N° 011-2017-PCM, se emitió la Declaratoria de Estado de Emergencia para los departamentos de Tumbes, Piura y Lambayeque a consecuencia de las emergencias generadas por lluvias intensas.</a:t>
            </a:r>
          </a:p>
          <a:p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4135" y="1843226"/>
            <a:ext cx="3842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 smtClean="0">
                <a:solidFill>
                  <a:schemeClr val="bg1"/>
                </a:solidFill>
              </a:rPr>
              <a:t>El Ministerio de Salud ha declarado la emergencia sanitaria por el plazo de 90 días en los departamentos de Lambayeque, Piura y Tumbes.</a:t>
            </a:r>
          </a:p>
          <a:p>
            <a:endParaRPr lang="en-US" dirty="0"/>
          </a:p>
        </p:txBody>
      </p:sp>
      <p:sp>
        <p:nvSpPr>
          <p:cNvPr id="26" name="Flecha doblada hacia arriba 25"/>
          <p:cNvSpPr/>
          <p:nvPr/>
        </p:nvSpPr>
        <p:spPr>
          <a:xfrm flipH="1">
            <a:off x="3381562" y="2275812"/>
            <a:ext cx="1131683" cy="783613"/>
          </a:xfrm>
          <a:prstGeom prst="bentUpArrow">
            <a:avLst>
              <a:gd name="adj1" fmla="val 15909"/>
              <a:gd name="adj2" fmla="val 21281"/>
              <a:gd name="adj3" fmla="val 2395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1003841" y="213745"/>
            <a:ext cx="130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>
                <a:solidFill>
                  <a:srgbClr val="00B0F0"/>
                </a:solidFill>
              </a:rPr>
              <a:t>AFECTADOS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998918" y="351573"/>
            <a:ext cx="155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rgbClr val="FFFF00"/>
                </a:solidFill>
              </a:rPr>
              <a:t>¿QUÉ PASÓ?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2067" y="5076613"/>
            <a:ext cx="2643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 smtClean="0">
                <a:solidFill>
                  <a:schemeClr val="bg1"/>
                </a:solidFill>
              </a:rPr>
              <a:t>En el mes de enero se intensificaron las lluvias, por lo que el fenómeno del niño se elevo a “Alerta de El Niño Costero”. Por eso los vientos costeros y el calentamiento de la temperatura del mar se elevaron.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SENAMHi - Lambayequ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t="3632" r="22441" b="4494"/>
          <a:stretch/>
        </p:blipFill>
        <p:spPr bwMode="auto">
          <a:xfrm>
            <a:off x="2748882" y="5148398"/>
            <a:ext cx="1410140" cy="1080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826203" y="4660013"/>
            <a:ext cx="1242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u="sng" dirty="0" smtClean="0">
                <a:solidFill>
                  <a:srgbClr val="CCFFCC"/>
                </a:solidFill>
              </a:rPr>
              <a:t>SECUELAS</a:t>
            </a:r>
            <a:endParaRPr lang="en-US" sz="2000" b="1" u="sng" dirty="0">
              <a:solidFill>
                <a:srgbClr val="CCFFCC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9679251" y="4737802"/>
            <a:ext cx="219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rgbClr val="FF5050"/>
                </a:solidFill>
              </a:rPr>
              <a:t>RECOMENDACIONES</a:t>
            </a:r>
            <a:endParaRPr lang="en-US" b="1" u="sng" dirty="0">
              <a:solidFill>
                <a:srgbClr val="FF5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9515680" y="5157356"/>
            <a:ext cx="2518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 smtClean="0">
                <a:solidFill>
                  <a:schemeClr val="bg1"/>
                </a:solidFill>
              </a:rPr>
              <a:t>Se recomienda estar siempre preparado para cualquier desastre natural no solo una inundación, pero sea el caso salir de casa y buscar un lugar con altura media por seguridad.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Qué hacer antes, durante y después de una inundación?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86"/>
          <a:stretch/>
        </p:blipFill>
        <p:spPr bwMode="auto">
          <a:xfrm>
            <a:off x="8150455" y="4928852"/>
            <a:ext cx="1132440" cy="1691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/>
          <p:cNvSpPr txBox="1"/>
          <p:nvPr/>
        </p:nvSpPr>
        <p:spPr>
          <a:xfrm>
            <a:off x="4552131" y="6607576"/>
            <a:ext cx="27206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u="sng" dirty="0" smtClean="0">
                <a:solidFill>
                  <a:schemeClr val="bg1"/>
                </a:solidFill>
              </a:rPr>
              <a:t>Emiliano Romero Ruiz </a:t>
            </a:r>
            <a:r>
              <a:rPr lang="es-ES" sz="1050" b="1" dirty="0" smtClean="0">
                <a:solidFill>
                  <a:schemeClr val="bg1"/>
                </a:solidFill>
              </a:rPr>
              <a:t>        Fuente: ReliefWeb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9" name="AutoShape 12" descr="Relief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14" descr="ReliefWe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lecha doblada hacia arriba 39"/>
          <p:cNvSpPr/>
          <p:nvPr/>
        </p:nvSpPr>
        <p:spPr>
          <a:xfrm flipH="1" flipV="1">
            <a:off x="3421002" y="3779939"/>
            <a:ext cx="1155975" cy="925989"/>
          </a:xfrm>
          <a:prstGeom prst="bentUpArrow">
            <a:avLst>
              <a:gd name="adj1" fmla="val 15909"/>
              <a:gd name="adj2" fmla="val 21281"/>
              <a:gd name="adj3" fmla="val 2395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echa doblada hacia arriba 40"/>
          <p:cNvSpPr/>
          <p:nvPr/>
        </p:nvSpPr>
        <p:spPr>
          <a:xfrm flipV="1">
            <a:off x="7414846" y="3856424"/>
            <a:ext cx="1200890" cy="906057"/>
          </a:xfrm>
          <a:prstGeom prst="bentUpArrow">
            <a:avLst>
              <a:gd name="adj1" fmla="val 15909"/>
              <a:gd name="adj2" fmla="val 21281"/>
              <a:gd name="adj3" fmla="val 2395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echa doblada hacia arriba 41"/>
          <p:cNvSpPr/>
          <p:nvPr/>
        </p:nvSpPr>
        <p:spPr>
          <a:xfrm>
            <a:off x="7414846" y="2240513"/>
            <a:ext cx="1200890" cy="867227"/>
          </a:xfrm>
          <a:prstGeom prst="bentUpArrow">
            <a:avLst>
              <a:gd name="adj1" fmla="val 15909"/>
              <a:gd name="adj2" fmla="val 21281"/>
              <a:gd name="adj3" fmla="val 2395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199</Words>
  <Application>Microsoft Office PowerPoint</Application>
  <PresentationFormat>Panorámica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Berlin Sans FB Demi</vt:lpstr>
      <vt:lpstr>Calibri</vt:lpstr>
      <vt:lpstr>Calibri Light</vt:lpstr>
      <vt:lpstr>Haettenschweiler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EMILIANO</dc:creator>
  <cp:lastModifiedBy>EMILIANO</cp:lastModifiedBy>
  <cp:revision>12</cp:revision>
  <dcterms:created xsi:type="dcterms:W3CDTF">2022-08-26T12:59:31Z</dcterms:created>
  <dcterms:modified xsi:type="dcterms:W3CDTF">2022-08-30T18:00:19Z</dcterms:modified>
</cp:coreProperties>
</file>