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136D4-7F5F-10DF-37CF-8BB716629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C75888-B26A-277C-D1A3-5DD112B51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BDFAB6-1CAD-5079-C35C-E7E51EC5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2BAE5-712D-1BE3-3D73-D6CE66E4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86808-CC16-AD92-F6D0-B57B6FC5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751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BAC7B-B8AF-1BB3-6009-9B1AE450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947A4F-17E1-12A6-1458-4078B8167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B72AB-421C-B01B-89E2-3FA9A7244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E28AEB-953D-74D6-C28B-B161BB06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9EE2E6-A226-931D-1288-5B0D9786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926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A5F1EA-1E3A-958A-0CBA-3C643F31F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ECB2F8-35A1-2FEF-02A5-55C23D2C4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EE23E6-E8DB-3B78-8751-A1B221FB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576572-AD3E-DDE3-52AE-6DEA0697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34A52D-C1C0-B0F7-D8E8-D934876C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611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60A03-1E16-D39A-207A-4829DC62C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2D82BF-5CC5-C30D-21FE-E99728EC2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844122-A0E7-56FA-CD78-B56B2090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14DEA-E419-3231-1AC7-044F9B0B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DDDC7F-A512-0BC9-CC7C-607164F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0773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27958-7949-FB78-FC1E-63E1007B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D51CA2-C9CB-2AFA-6213-2FF2A9BF8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1D5496-DC41-7639-EE7D-473ACEEA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9C1EFB-3245-0D12-D3F7-BFAF5B8E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73E9D9-7A25-5765-D77B-DD8E27F8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483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32FC0-ED47-9D63-22FE-456F1859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3D6348-B1D3-4D12-1902-A5F507120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3AC757-4489-DD35-29F0-FF03B77F3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821FF8-DF41-2F8E-3030-885BCD68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D97B45-627D-B6E0-2285-03D12D97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F9820C-E1A2-CF76-9814-EC164C22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301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6AE5B-4D9A-C672-D913-EA5880D2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5C27E7-CA4D-1659-D8B6-7969AFDC3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AAA7DF-D236-3845-31E8-61311ED23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215D44-6832-4202-A582-6E31E28FC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0B6CBE-0794-AE73-A30D-27F11E3FD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756184-489E-95D1-F9A2-DFE3D05C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356962-4423-B6B1-5A99-87B85E12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91BA56-8E81-021C-0E1D-7FFCA02D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847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D7050-1D4E-5E1A-D861-9F9CA833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72AD17-959C-19F9-20EA-D248FAE0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55BA1D-CCA3-20FA-4B44-3B6F7F7C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D052BC-C605-2517-2FA5-D96239DD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283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0CBCC8-1BE8-52E9-95E2-CB7E7BE2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120F5E-1576-DACB-53F2-503F87B4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74E1BB-79D6-8B9E-0AB5-89816D24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293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D7B37-CD53-9BF3-E364-8D3C59BBD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E296F-CA66-1601-965B-BFEBA2401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7C8D87-509C-D94F-51FF-7BB4F7D43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9A5F80-F3EF-F989-0AB3-8BA505EF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1C7DEA-4A74-180D-46ED-B8F08CE2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CED2B8-D4A6-24F7-853F-8FE396FE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563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B2AD2-BB1F-1D81-310B-E7911AFA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32CB90-7679-9173-6EC6-D3037F220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1B4872-1FB0-D4EC-D511-CBFCFB097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C49ABE-BA74-D3EF-532A-57F9F68E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D5F849-1E04-4FE5-21FD-87927D6FC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BAB8AA-B7D7-7DA4-811D-F0ACFB31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35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543CDD-6396-7ABF-32E7-30BBE4FE4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AA8379-3AD7-8FC3-CD69-CA67444C8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857C94-1366-B066-7940-35FE35795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AD4AF-E36C-4EA3-8E39-6CE7340784F4}" type="datetimeFigureOut">
              <a:rPr lang="es-PE" smtClean="0"/>
              <a:t>29/11/2022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4FA06-69DF-9009-9517-1373BA612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A87AD-B9FA-026F-197A-B2F9A0EB6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3DCD-CCCC-4EB8-9B89-3D3E75742F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678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A9F255C-FE60-A8E5-9CB2-34852F991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47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6A0BC-E170-6257-A1C9-7C617C7A0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s-ES" sz="5400">
                <a:latin typeface="Aharoni" panose="02010803020104030203" pitchFamily="2" charset="-79"/>
                <a:cs typeface="Aharoni" panose="02010803020104030203" pitchFamily="2" charset="-79"/>
              </a:rPr>
              <a:t>EL ESTADO</a:t>
            </a:r>
            <a:endParaRPr lang="es-PE" sz="540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DC34B1-09CA-8D16-19E2-26D03D5A2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s-ES" sz="1700"/>
              <a:t>PROFESOR: Jesús Enrique Vilchez Valverde</a:t>
            </a:r>
            <a:endParaRPr lang="es-PE" sz="1700"/>
          </a:p>
          <a:p>
            <a:pPr algn="l"/>
            <a:r>
              <a:rPr lang="es-ES" sz="1700"/>
              <a:t>Por: Diego Joaquín Pérez Barrientos</a:t>
            </a:r>
          </a:p>
          <a:p>
            <a:pPr algn="l"/>
            <a:r>
              <a:rPr lang="es-ES" sz="1700"/>
              <a:t>Curso: DPCC</a:t>
            </a:r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30" name="Picture 6" descr="El Estado de Derecho está en la balanza – Alianza Americas">
            <a:extLst>
              <a:ext uri="{FF2B5EF4-FFF2-40B4-BE49-F238E27FC236}">
                <a16:creationId xmlns:a16="http://schemas.microsoft.com/office/drawing/2014/main" id="{062D2473-7E3D-230F-98D2-8B1545EC66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8" r="4311" b="-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28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0766F-3DC4-AC06-106B-F0CB78B0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3600">
                <a:latin typeface="Bahnschrift" panose="020B0502040204020203" pitchFamily="34" charset="0"/>
                <a:ea typeface="+mn-ea"/>
                <a:cs typeface="+mn-cs"/>
              </a:rPr>
              <a:t> ¿Por qué está compuesto el Estado?</a:t>
            </a:r>
            <a:endParaRPr lang="es-PE" sz="3600">
              <a:latin typeface="Bahnschrift" panose="020B0502040204020203" pitchFamily="34" charset="0"/>
              <a:ea typeface="+mn-ea"/>
              <a:cs typeface="+mn-cs"/>
            </a:endParaRPr>
          </a:p>
        </p:txBody>
      </p:sp>
      <p:pic>
        <p:nvPicPr>
          <p:cNvPr id="4098" name="Picture 2" descr="Requisitos para contratar con el estado 2021: Contratación Directa">
            <a:extLst>
              <a:ext uri="{FF2B5EF4-FFF2-40B4-BE49-F238E27FC236}">
                <a16:creationId xmlns:a16="http://schemas.microsoft.com/office/drawing/2014/main" id="{D2782C22-B2A5-7689-B311-872A6B4C98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7" b="10765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98B23E-464A-0808-DAC7-F076319D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es-ES" sz="1800">
                <a:latin typeface="Gadugi" panose="020B0502040204020203" pitchFamily="34" charset="0"/>
                <a:ea typeface="Gadugi" panose="020B0502040204020203" pitchFamily="34" charset="0"/>
              </a:rPr>
              <a:t>Tradicionalmente se considera que los tres elementos constitutivos o de existencia del Estado son: el humano, el territorio y el poder. Es la agrupación de hombres y mujeres, la población reunida en diversas etapas de su vida, desde la infancia a la vejez. Las personas pueden ser nacionales o extranjeras.</a:t>
            </a:r>
            <a:endParaRPr lang="es-PE" sz="180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676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6EBF06A5-4173-45DE-87B1-0791E098A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Estados de excepción: ¿qué es el estado de emergencia? | Enterarse">
            <a:extLst>
              <a:ext uri="{FF2B5EF4-FFF2-40B4-BE49-F238E27FC236}">
                <a16:creationId xmlns:a16="http://schemas.microsoft.com/office/drawing/2014/main" id="{B1BAB898-35AD-C287-0DF2-962AAFBC2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2" r="4953"/>
          <a:stretch/>
        </p:blipFill>
        <p:spPr bwMode="auto">
          <a:xfrm>
            <a:off x="5511589" y="523804"/>
            <a:ext cx="6680411" cy="5696039"/>
          </a:xfrm>
          <a:custGeom>
            <a:avLst/>
            <a:gdLst/>
            <a:ahLst/>
            <a:cxnLst/>
            <a:rect l="l" t="t" r="r" b="b"/>
            <a:pathLst>
              <a:path w="6680411" h="5696039">
                <a:moveTo>
                  <a:pt x="3592766" y="0"/>
                </a:moveTo>
                <a:lnTo>
                  <a:pt x="4718262" y="0"/>
                </a:lnTo>
                <a:lnTo>
                  <a:pt x="4718262" y="2"/>
                </a:lnTo>
                <a:lnTo>
                  <a:pt x="6680411" y="2"/>
                </a:lnTo>
                <a:lnTo>
                  <a:pt x="6680411" y="5696022"/>
                </a:lnTo>
                <a:lnTo>
                  <a:pt x="3888773" y="5696022"/>
                </a:lnTo>
                <a:lnTo>
                  <a:pt x="3888773" y="5696039"/>
                </a:lnTo>
                <a:lnTo>
                  <a:pt x="0" y="5696039"/>
                </a:lnTo>
                <a:lnTo>
                  <a:pt x="2763278" y="19"/>
                </a:lnTo>
                <a:lnTo>
                  <a:pt x="3447183" y="19"/>
                </a:lnTo>
                <a:lnTo>
                  <a:pt x="3447183" y="2"/>
                </a:lnTo>
                <a:lnTo>
                  <a:pt x="3592765" y="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Freeform: Shape 5128">
            <a:extLst>
              <a:ext uri="{FF2B5EF4-FFF2-40B4-BE49-F238E27FC236}">
                <a16:creationId xmlns:a16="http://schemas.microsoft.com/office/drawing/2014/main" id="{206E9F47-DC46-4A02-B5DB-26B56C39C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23805"/>
            <a:ext cx="7800441" cy="5696020"/>
          </a:xfrm>
          <a:custGeom>
            <a:avLst/>
            <a:gdLst>
              <a:gd name="connsiteX0" fmla="*/ 0 w 7800441"/>
              <a:gd name="connsiteY0" fmla="*/ 0 h 5696020"/>
              <a:gd name="connsiteX1" fmla="*/ 7800441 w 7800441"/>
              <a:gd name="connsiteY1" fmla="*/ 0 h 5696020"/>
              <a:gd name="connsiteX2" fmla="*/ 5037161 w 7800441"/>
              <a:gd name="connsiteY2" fmla="*/ 5696020 h 5696020"/>
              <a:gd name="connsiteX3" fmla="*/ 0 w 7800441"/>
              <a:gd name="connsiteY3" fmla="*/ 5696020 h 569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0441" h="5696020">
                <a:moveTo>
                  <a:pt x="0" y="0"/>
                </a:moveTo>
                <a:lnTo>
                  <a:pt x="7800441" y="0"/>
                </a:lnTo>
                <a:lnTo>
                  <a:pt x="5037161" y="5696020"/>
                </a:lnTo>
                <a:lnTo>
                  <a:pt x="0" y="569602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23B78E-135D-AFCC-0096-5352A450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14400"/>
            <a:ext cx="5111877" cy="1095375"/>
          </a:xfrm>
        </p:spPr>
        <p:txBody>
          <a:bodyPr anchor="ctr">
            <a:normAutofit/>
          </a:bodyPr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340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Bahnschrift" panose="020B0502040204020203" pitchFamily="34" charset="0"/>
                <a:ea typeface="+mn-ea"/>
                <a:cs typeface="+mn-cs"/>
              </a:rPr>
              <a:t> ¿Cómo se organizan los Estados?</a:t>
            </a:r>
            <a:endParaRPr lang="es-PE" sz="3400" dirty="0">
              <a:ln>
                <a:solidFill>
                  <a:schemeClr val="tx1"/>
                </a:solidFill>
              </a:ln>
              <a:solidFill>
                <a:srgbClr val="FFFFFF"/>
              </a:solidFill>
              <a:latin typeface="Bahnschrift" panose="020B0502040204020203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3E981D-9EB5-CE78-B428-A71BFD6D7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33625"/>
            <a:ext cx="4378452" cy="3543300"/>
          </a:xfrm>
        </p:spPr>
        <p:txBody>
          <a:bodyPr anchor="t">
            <a:normAutofit/>
          </a:bodyPr>
          <a:lstStyle/>
          <a:p>
            <a:r>
              <a:rPr lang="es-ES" sz="2000" dirty="0">
                <a:ln>
                  <a:solidFill>
                    <a:schemeClr val="tx1"/>
                  </a:solidFill>
                </a:ln>
                <a:latin typeface="Gadugi" panose="020B0502040204020203" pitchFamily="34" charset="0"/>
                <a:ea typeface="Gadugi" panose="020B0502040204020203" pitchFamily="34" charset="0"/>
              </a:rPr>
              <a:t>Los Estados de cada país se organizan de tal modo que es posible repartir responsabilidades y obligaciones entre sus componentes. De esta forma, y colaborando entre sí, es que se pueden sacar adelante reformas y seguir administrando de forma eficiente nuestros recursos.</a:t>
            </a:r>
            <a:endParaRPr lang="es-PE" sz="2000" dirty="0">
              <a:ln>
                <a:solidFill>
                  <a:schemeClr val="tx1"/>
                </a:solidFill>
              </a:ln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95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itácora (Marxista-Leninista): El desarrollo de la lucha de clases en el  Estado moderno según Bebel">
            <a:extLst>
              <a:ext uri="{FF2B5EF4-FFF2-40B4-BE49-F238E27FC236}">
                <a16:creationId xmlns:a16="http://schemas.microsoft.com/office/drawing/2014/main" id="{626C4339-8E39-FE76-4385-D2CE8C3C66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83DC75-5FB9-49E5-2312-429ABFBA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s-ES" sz="2800" dirty="0">
                <a:ln>
                  <a:solidFill>
                    <a:schemeClr val="tx1"/>
                  </a:solidFill>
                </a:ln>
                <a:latin typeface="Bahnschrift" panose="020B0502040204020203" pitchFamily="34" charset="0"/>
                <a:ea typeface="+mn-ea"/>
                <a:cs typeface="+mn-cs"/>
              </a:rPr>
              <a:t>• ¿Cuáles son las clases de Estado?</a:t>
            </a:r>
            <a:br>
              <a:rPr lang="es-ES" sz="2800" dirty="0">
                <a:latin typeface="Bahnschrift" panose="020B0502040204020203" pitchFamily="34" charset="0"/>
              </a:rPr>
            </a:br>
            <a:endParaRPr lang="es-PE" sz="2800" dirty="0">
              <a:latin typeface="Bahnschrift" panose="020B0502040204020203" pitchFamily="34" charset="0"/>
            </a:endParaRPr>
          </a:p>
        </p:txBody>
      </p:sp>
      <p:cxnSp>
        <p:nvCxnSpPr>
          <p:cNvPr id="6153" name="Straight Connector 615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7FEF84-E64A-5AA3-88CA-D0F4F45D3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es-ES" sz="1800" dirty="0">
                <a:ln>
                  <a:solidFill>
                    <a:schemeClr val="tx1"/>
                  </a:solidFill>
                </a:ln>
                <a:latin typeface="Gadugi" panose="020B0502040204020203" pitchFamily="34" charset="0"/>
                <a:ea typeface="Gadugi" panose="020B0502040204020203" pitchFamily="34" charset="0"/>
              </a:rPr>
              <a:t>Según su organización territorial, podemos distinguir entre Estados unitarios, Estados regionalizados, Estados federales, Estados dependientes y Confederaciones o uniones.</a:t>
            </a:r>
            <a:endParaRPr lang="es-PE" sz="1800" dirty="0">
              <a:ln>
                <a:solidFill>
                  <a:schemeClr val="tx1"/>
                </a:solidFill>
              </a:ln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51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La regulación como rol del Estado">
            <a:extLst>
              <a:ext uri="{FF2B5EF4-FFF2-40B4-BE49-F238E27FC236}">
                <a16:creationId xmlns:a16="http://schemas.microsoft.com/office/drawing/2014/main" id="{3B6DBF67-27E0-F95F-BB4A-11412AAC06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BE75EE-884F-3B04-8E0E-4D874607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4000" dirty="0">
                <a:latin typeface="Bahnschrift" panose="020B0502040204020203" pitchFamily="34" charset="0"/>
                <a:ea typeface="+mn-ea"/>
                <a:cs typeface="+mn-cs"/>
              </a:rPr>
              <a:t>¿Cuál debe ser el rol del Estado?</a:t>
            </a:r>
            <a:endParaRPr lang="es-PE" sz="4000" dirty="0">
              <a:latin typeface="Bahnschrift" panose="020B0502040204020203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5C8658-F7B3-522F-F0FB-6C01FDC72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r>
              <a:rPr lang="es-ES" sz="2000">
                <a:latin typeface="Gadugi" panose="020B0502040204020203" pitchFamily="34" charset="0"/>
                <a:ea typeface="Gadugi" panose="020B0502040204020203" pitchFamily="34" charset="0"/>
              </a:rPr>
              <a:t>El rol del estado es proveer el marco necesario para el desarrollo pleno y autónomo de sus habitantes y de la sociedad en su conjunto, que le dan su origen y sustento. Cuando en este documento nos referimos al concepto Estado, lo hacemos recordando que Estado y Gobierno no son sinónimos</a:t>
            </a:r>
            <a:endParaRPr lang="es-PE" sz="200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177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FA79F6-4BDB-A5EC-5B51-F8ED99E1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5000" dirty="0">
                <a:ln>
                  <a:solidFill>
                    <a:schemeClr val="tx1"/>
                  </a:solidFill>
                </a:ln>
                <a:latin typeface="Bahnschrift" panose="020B0502040204020203" pitchFamily="34" charset="0"/>
                <a:ea typeface="+mn-ea"/>
                <a:cs typeface="+mn-cs"/>
              </a:rPr>
              <a:t>¿Cuál es el fin de un Estado?</a:t>
            </a:r>
            <a:endParaRPr lang="es-PE" sz="5000" dirty="0">
              <a:ln>
                <a:solidFill>
                  <a:schemeClr val="tx1"/>
                </a:solidFill>
              </a:ln>
              <a:latin typeface="Bahnschrift" panose="020B0502040204020203" pitchFamily="34" charset="0"/>
              <a:ea typeface="+mn-ea"/>
              <a:cs typeface="+mn-cs"/>
            </a:endParaRPr>
          </a:p>
        </p:txBody>
      </p:sp>
      <p:sp>
        <p:nvSpPr>
          <p:cNvPr id="717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51BCE6-81DB-93A1-58C3-4F4F0CB5B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s-ES" sz="2000" dirty="0">
                <a:ln>
                  <a:solidFill>
                    <a:schemeClr val="tx1"/>
                  </a:solidFill>
                </a:ln>
                <a:latin typeface="Gadugi" panose="020B0502040204020203" pitchFamily="34" charset="0"/>
                <a:ea typeface="Gadugi" panose="020B0502040204020203" pitchFamily="34" charset="0"/>
              </a:rPr>
              <a:t>El concepto de Estado difiere según los autores,​ pero algunos de ellos definen el Estado como el conjunto de instituciones que poseen la autoridad y potestad para establecer las normas que regulan una sociedad, teniendo soberanía interna y externa sobre un territorio determinado.</a:t>
            </a:r>
            <a:endParaRPr lang="es-PE" sz="2000" dirty="0">
              <a:ln>
                <a:solidFill>
                  <a:schemeClr val="tx1"/>
                </a:solidFill>
              </a:ln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pic>
        <p:nvPicPr>
          <p:cNvPr id="7170" name="Picture 2" descr="Se realizará este viernes un seminario de lanzamiento de carreras de  posgrado en Derecho Administrativo – Nuevo Mundo Digital">
            <a:extLst>
              <a:ext uri="{FF2B5EF4-FFF2-40B4-BE49-F238E27FC236}">
                <a16:creationId xmlns:a16="http://schemas.microsoft.com/office/drawing/2014/main" id="{264FBE00-1CD8-F2BF-52D4-1F0058FCC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5" r="10706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33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290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Aharoni</vt:lpstr>
      <vt:lpstr>Arial</vt:lpstr>
      <vt:lpstr>Bahnschrift</vt:lpstr>
      <vt:lpstr>Calibri</vt:lpstr>
      <vt:lpstr>Calibri Light</vt:lpstr>
      <vt:lpstr>Gadugi</vt:lpstr>
      <vt:lpstr>Tema de Office</vt:lpstr>
      <vt:lpstr>Presentación de PowerPoint</vt:lpstr>
      <vt:lpstr>EL ESTADO</vt:lpstr>
      <vt:lpstr> ¿Por qué está compuesto el Estado?</vt:lpstr>
      <vt:lpstr> ¿Cómo se organizan los Estados?</vt:lpstr>
      <vt:lpstr>• ¿Cuáles son las clases de Estado? </vt:lpstr>
      <vt:lpstr>¿Cuál debe ser el rol del Estado?</vt:lpstr>
      <vt:lpstr>¿Cuál es el fin de un Estado?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Joaquín Pérez Barrientos</dc:creator>
  <cp:lastModifiedBy>Diego Joaquín Pérez Barrientos</cp:lastModifiedBy>
  <cp:revision>1</cp:revision>
  <dcterms:created xsi:type="dcterms:W3CDTF">2022-11-30T01:02:32Z</dcterms:created>
  <dcterms:modified xsi:type="dcterms:W3CDTF">2022-11-30T03:58:01Z</dcterms:modified>
</cp:coreProperties>
</file>