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1392" r:id="rId3"/>
    <p:sldId id="1402" r:id="rId4"/>
    <p:sldId id="1529" r:id="rId5"/>
    <p:sldId id="1344" r:id="rId6"/>
    <p:sldId id="1526" r:id="rId7"/>
    <p:sldId id="1528" r:id="rId8"/>
    <p:sldId id="1530" r:id="rId9"/>
    <p:sldId id="153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086C5F6-E38E-478A-B639-FFF2EC927DC3}">
          <p14:sldIdLst>
            <p14:sldId id="256"/>
            <p14:sldId id="1392"/>
            <p14:sldId id="1402"/>
            <p14:sldId id="1529"/>
            <p14:sldId id="1344"/>
            <p14:sldId id="1526"/>
            <p14:sldId id="1528"/>
            <p14:sldId id="1530"/>
            <p14:sldId id="15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FF"/>
    <a:srgbClr val="FFC31A"/>
    <a:srgbClr val="62D7FF"/>
    <a:srgbClr val="3E6E89"/>
    <a:srgbClr val="BBDB65"/>
    <a:srgbClr val="CF99FF"/>
    <a:srgbClr val="FF92BE"/>
    <a:srgbClr val="F5AA52"/>
    <a:srgbClr val="A7D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1C58D-4C9C-41A5-BBB7-B4F025084F23}" v="11" dt="2023-07-12T04:35:15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33" autoAdjust="0"/>
  </p:normalViewPr>
  <p:slideViewPr>
    <p:cSldViewPr snapToGrid="0">
      <p:cViewPr>
        <p:scale>
          <a:sx n="57" d="100"/>
          <a:sy n="57" d="100"/>
        </p:scale>
        <p:origin x="1603" y="5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954D19-FD35-44E8-86B7-90E3D25DDD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12292-5D83-45D8-8246-31A494D4E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D3E5B-3B80-487D-8B8D-ED6B886C50BD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0F97B-3810-4C79-A70F-E1EED0CCB3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A2D6A-CFF0-4A98-BEF3-4C26B553D6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57E0C-B345-4C76-A706-4ED245B8DD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8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2301F-19DB-43DE-8BE8-B598AB07BC2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40C13-4458-439A-B49C-8C0231ABA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1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04DE63-C153-4D74-B66F-DE587FB04E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55136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0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856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01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o.go.cr/temas_de_interes/medicina_del_trabajo/archivos/11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kabiologist.asu.edu/explore/how-do-we-feel-touch" TargetMode="External"/><Relationship Id="rId5" Type="http://schemas.openxmlformats.org/officeDocument/2006/relationships/hyperlink" Target="https://www.kenhub.com/es/library/anatomia-es/histologia-de-la-piel" TargetMode="External"/><Relationship Id="rId4" Type="http://schemas.openxmlformats.org/officeDocument/2006/relationships/hyperlink" Target="https://accedacris.ulpgc.es/bitstream/10553/106273/2/tacto_ojos_pie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ondos #colores #liso #celeste #skyblue #claro #pastel | Hokku designs,  Washable area rugs, Solid color backgrounds">
            <a:extLst>
              <a:ext uri="{FF2B5EF4-FFF2-40B4-BE49-F238E27FC236}">
                <a16:creationId xmlns:a16="http://schemas.microsoft.com/office/drawing/2014/main" id="{A8066774-1543-36A4-E143-6CFE155B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725DCD5-6D4E-4BE2-85D1-85F9EFF560DA}"/>
              </a:ext>
            </a:extLst>
          </p:cNvPr>
          <p:cNvSpPr txBox="1"/>
          <p:nvPr/>
        </p:nvSpPr>
        <p:spPr>
          <a:xfrm>
            <a:off x="2622824" y="313846"/>
            <a:ext cx="7469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 Black" panose="020B0A04020102020204" pitchFamily="34" charset="0"/>
              </a:rPr>
              <a:t>SENTIDO DEL TACTO</a:t>
            </a:r>
            <a:r>
              <a:rPr lang="en-US" sz="4000">
                <a:solidFill>
                  <a:srgbClr val="24AFE4"/>
                </a:solidFill>
                <a:latin typeface="Arial Black" panose="020B0A04020102020204" pitchFamily="34" charset="0"/>
              </a:rPr>
              <a:t>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54" name="TextBox 157">
            <a:extLst>
              <a:ext uri="{FF2B5EF4-FFF2-40B4-BE49-F238E27FC236}">
                <a16:creationId xmlns:a16="http://schemas.microsoft.com/office/drawing/2014/main" id="{9934D3AB-4B60-43C3-8CB9-D13D9209D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579" y="2278446"/>
            <a:ext cx="5619720" cy="18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Nombres y Apellidos    : Piero Torres Correa</a:t>
            </a:r>
          </a:p>
          <a:p>
            <a:pPr algn="just">
              <a:lnSpc>
                <a:spcPct val="150000"/>
              </a:lnSpc>
            </a:pPr>
            <a:r>
              <a:rPr lang="pt-BR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Grado y sección            : 2°B de secundaria</a:t>
            </a:r>
          </a:p>
          <a:p>
            <a:pPr algn="just">
              <a:lnSpc>
                <a:spcPct val="150000"/>
              </a:lnSpc>
            </a:pPr>
            <a:r>
              <a:rPr lang="pt-BR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Docente                          : Juan Céspedes </a:t>
            </a:r>
          </a:p>
          <a:p>
            <a:pPr algn="just">
              <a:lnSpc>
                <a:spcPct val="150000"/>
              </a:lnSpc>
            </a:pPr>
            <a:r>
              <a:rPr lang="pt-BR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Curso                             : Ciencia y Tecnologia              </a:t>
            </a:r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55A74C44-4B66-FD7C-9B30-A660C3C40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666"/>
            <a:ext cx="635620" cy="993156"/>
          </a:xfrm>
          <a:prstGeom prst="rect">
            <a:avLst/>
          </a:prstGeom>
        </p:spPr>
      </p:pic>
      <p:pic>
        <p:nvPicPr>
          <p:cNvPr id="3080" name="Picture 8" descr="La mano humana está tocando el agua del río, crisis del agua | Foto Premium">
            <a:extLst>
              <a:ext uri="{FF2B5EF4-FFF2-40B4-BE49-F238E27FC236}">
                <a16:creationId xmlns:a16="http://schemas.microsoft.com/office/drawing/2014/main" id="{F345968D-227A-3AAE-EDFE-BA5FB36D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96652"/>
            <a:ext cx="6188926" cy="43492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57">
            <a:extLst>
              <a:ext uri="{FF2B5EF4-FFF2-40B4-BE49-F238E27FC236}">
                <a16:creationId xmlns:a16="http://schemas.microsoft.com/office/drawing/2014/main" id="{F9091DFC-9273-D2C3-D6C8-303FA24AB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886" y="5920289"/>
            <a:ext cx="5619720" cy="91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altLang="es-MX" sz="4000" b="1" dirty="0" err="1">
                <a:latin typeface="+mj-lt"/>
                <a:cs typeface="Arial" panose="020B0604020202020204" pitchFamily="34" charset="0"/>
              </a:rPr>
              <a:t>Julio</a:t>
            </a:r>
            <a:r>
              <a:rPr lang="pt-BR" altLang="es-MX" sz="4000" b="1" dirty="0">
                <a:latin typeface="+mj-lt"/>
                <a:cs typeface="Arial" panose="020B0604020202020204" pitchFamily="34" charset="0"/>
              </a:rPr>
              <a:t>, 2023 </a:t>
            </a:r>
          </a:p>
        </p:txBody>
      </p:sp>
    </p:spTree>
    <p:extLst>
      <p:ext uri="{BB962C8B-B14F-4D97-AF65-F5344CB8AC3E}">
        <p14:creationId xmlns:p14="http://schemas.microsoft.com/office/powerpoint/2010/main" val="206664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ndos #colores #liso #celeste #skyblue #claro #pastel | Hokku designs,  Washable area rugs, Solid color backgrounds">
            <a:extLst>
              <a:ext uri="{FF2B5EF4-FFF2-40B4-BE49-F238E27FC236}">
                <a16:creationId xmlns:a16="http://schemas.microsoft.com/office/drawing/2014/main" id="{201F416B-A84F-E4CC-3B2A-094FE10A2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29" y="-33455"/>
            <a:ext cx="12383429" cy="696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EE10BA6-D00B-4B7E-933E-1AD656BBFC19}"/>
              </a:ext>
            </a:extLst>
          </p:cNvPr>
          <p:cNvSpPr txBox="1"/>
          <p:nvPr/>
        </p:nvSpPr>
        <p:spPr>
          <a:xfrm>
            <a:off x="3805084" y="222746"/>
            <a:ext cx="469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INTRODUCCIÓN</a:t>
            </a:r>
          </a:p>
        </p:txBody>
      </p:sp>
      <p:sp>
        <p:nvSpPr>
          <p:cNvPr id="192" name="TextBox 30">
            <a:extLst>
              <a:ext uri="{FF2B5EF4-FFF2-40B4-BE49-F238E27FC236}">
                <a16:creationId xmlns:a16="http://schemas.microsoft.com/office/drawing/2014/main" id="{491EBF36-D794-46E0-8A67-8AF7A7236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470" y="1423108"/>
            <a:ext cx="83860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s-MX" altLang="es-MX" sz="2000" dirty="0">
                <a:latin typeface="Arial     "/>
                <a:cs typeface="Calibri Light" panose="020F0302020204030204" pitchFamily="34" charset="0"/>
              </a:rPr>
              <a:t>El sentido del tacto es uno de los 5 sentidos que tanto humanos como algunos animales poseemos, y por el cual podemos percibir y explorar el medio externo, esto debido a su órgano principal, la piel, en la que somos capaces de sentir sensaciones como la presión, la textura, la temperatura y el dolor, es decir, los receptores cutáneos o también llamados receptores táctiles. La piel se divide en tres capas, cada una de ellas ayudándola de distintas maneras.</a:t>
            </a:r>
            <a:endParaRPr lang="en-US" altLang="es-MX" sz="2000" dirty="0">
              <a:latin typeface="Arial     "/>
              <a:cs typeface="Calibri Light" panose="020F0302020204030204" pitchFamily="34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7A7FE644-2C84-7574-BA87-0611462AC3E8}"/>
              </a:ext>
            </a:extLst>
          </p:cNvPr>
          <p:cNvSpPr>
            <a:spLocks/>
          </p:cNvSpPr>
          <p:nvPr/>
        </p:nvSpPr>
        <p:spPr bwMode="auto">
          <a:xfrm rot="10800000">
            <a:off x="397171" y="332863"/>
            <a:ext cx="839177" cy="496144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rgbClr val="F5AA5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2680310-E291-5189-3A14-BA0FA775F206}"/>
              </a:ext>
            </a:extLst>
          </p:cNvPr>
          <p:cNvSpPr>
            <a:spLocks/>
          </p:cNvSpPr>
          <p:nvPr/>
        </p:nvSpPr>
        <p:spPr bwMode="auto">
          <a:xfrm rot="5400000">
            <a:off x="835939" y="5690883"/>
            <a:ext cx="451819" cy="857952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D5588CDA-106D-5FE3-C6B1-50C3FF251506}"/>
              </a:ext>
            </a:extLst>
          </p:cNvPr>
          <p:cNvSpPr>
            <a:spLocks/>
          </p:cNvSpPr>
          <p:nvPr/>
        </p:nvSpPr>
        <p:spPr bwMode="auto">
          <a:xfrm>
            <a:off x="10980630" y="5893949"/>
            <a:ext cx="671629" cy="569814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rgbClr val="F5AA5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A7A328D-28DA-C1C7-E07B-DA78A25FE649}"/>
              </a:ext>
            </a:extLst>
          </p:cNvPr>
          <p:cNvSpPr>
            <a:spLocks/>
          </p:cNvSpPr>
          <p:nvPr/>
        </p:nvSpPr>
        <p:spPr bwMode="auto">
          <a:xfrm rot="16200000">
            <a:off x="11183697" y="154485"/>
            <a:ext cx="451821" cy="857953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A8A80D-5F52-2B1E-3C7F-1D21F90C44DD}"/>
              </a:ext>
            </a:extLst>
          </p:cNvPr>
          <p:cNvSpPr txBox="1"/>
          <p:nvPr/>
        </p:nvSpPr>
        <p:spPr>
          <a:xfrm>
            <a:off x="1405461" y="4311507"/>
            <a:ext cx="94900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altLang="es-MX" dirty="0">
                <a:cs typeface="Arial" panose="020B0604020202020204" pitchFamily="34" charset="0"/>
              </a:rPr>
              <a:t>Objetivos: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s-MX" dirty="0">
                <a:cs typeface="Arial" panose="020B0604020202020204" pitchFamily="34" charset="0"/>
              </a:rPr>
              <a:t>Explicar cada capa de la piel y sus funciones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s-MX" dirty="0">
                <a:cs typeface="Arial" panose="020B0604020202020204" pitchFamily="34" charset="0"/>
              </a:rPr>
              <a:t>Describir </a:t>
            </a:r>
            <a:r>
              <a:rPr lang="es-MX" b="0" i="0" dirty="0">
                <a:effectLst/>
              </a:rPr>
              <a:t>los receptores cutáneos y el rol que cumplen en el sentido del tacto </a:t>
            </a:r>
            <a:endParaRPr lang="en-US" altLang="es-MX" dirty="0">
              <a:cs typeface="Arial" panose="020B0604020202020204" pitchFamily="34" charset="0"/>
            </a:endParaRPr>
          </a:p>
          <a:p>
            <a:pPr eaLnBrk="0" hangingPunct="0"/>
            <a:endParaRPr lang="en-US" alt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" name="Picture 4" descr="fondos #colores #liso #celeste #skyblue #claro #pastel | Hokku designs,  Washable area rugs, Solid color backgrounds">
            <a:extLst>
              <a:ext uri="{FF2B5EF4-FFF2-40B4-BE49-F238E27FC236}">
                <a16:creationId xmlns:a16="http://schemas.microsoft.com/office/drawing/2014/main" id="{F3AA5D8A-F323-105A-DADA-D7391A5B4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06"/>
            <a:ext cx="12191999" cy="69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4" name="TextBox 30">
            <a:extLst>
              <a:ext uri="{FF2B5EF4-FFF2-40B4-BE49-F238E27FC236}">
                <a16:creationId xmlns:a16="http://schemas.microsoft.com/office/drawing/2014/main" id="{3875E20A-59A9-4D95-AEF5-DEA087AE3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19" y="1052216"/>
            <a:ext cx="846838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0" hangingPunct="0">
              <a:buFont typeface="Wingdings" panose="05000000000000000000" pitchFamily="2" charset="2"/>
              <a:buChar char="q"/>
            </a:pPr>
            <a:r>
              <a:rPr lang="en-US" alt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Epidermis: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Capa externa de la piel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Coloración de la piel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Protege la piel</a:t>
            </a:r>
          </a:p>
          <a:p>
            <a:pPr eaLnBrk="0" hangingPunct="0"/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</a:p>
          <a:p>
            <a:pPr marL="285750" indent="-285750" eaLnBrk="0" hangingPunct="0">
              <a:buFont typeface="Wingdings" panose="05000000000000000000" pitchFamily="2" charset="2"/>
              <a:buChar char="q"/>
            </a:pPr>
            <a:r>
              <a:rPr lang="en-US" alt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Dermis:     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Capa interna de la piel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Vasos sanguíneos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Secreción de sudor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Fibras elasticas y de colágeno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</a:p>
          <a:p>
            <a:pPr eaLnBrk="0" hangingPunct="0"/>
            <a:endParaRPr lang="en-US" alt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q"/>
            </a:pPr>
            <a:r>
              <a:rPr lang="en-US" alt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Hipodermis 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Capa profunda de la piel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Termoregulación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Circulación sanguínea</a:t>
            </a:r>
          </a:p>
          <a:p>
            <a:pPr eaLnBrk="0" hangingPunct="0"/>
            <a:endParaRPr lang="en-US" alt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6" name="Freeform 5">
            <a:extLst>
              <a:ext uri="{FF2B5EF4-FFF2-40B4-BE49-F238E27FC236}">
                <a16:creationId xmlns:a16="http://schemas.microsoft.com/office/drawing/2014/main" id="{06FC4886-AB96-4FCC-B4DB-02A3A7C225AA}"/>
              </a:ext>
            </a:extLst>
          </p:cNvPr>
          <p:cNvSpPr>
            <a:spLocks/>
          </p:cNvSpPr>
          <p:nvPr/>
        </p:nvSpPr>
        <p:spPr bwMode="auto">
          <a:xfrm>
            <a:off x="10980630" y="5893949"/>
            <a:ext cx="671629" cy="569814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rgbClr val="F5AA5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8" name="Freeform 5">
            <a:extLst>
              <a:ext uri="{FF2B5EF4-FFF2-40B4-BE49-F238E27FC236}">
                <a16:creationId xmlns:a16="http://schemas.microsoft.com/office/drawing/2014/main" id="{BB2CA0F2-A08A-47B1-BF80-246F97FC3EF8}"/>
              </a:ext>
            </a:extLst>
          </p:cNvPr>
          <p:cNvSpPr>
            <a:spLocks/>
          </p:cNvSpPr>
          <p:nvPr/>
        </p:nvSpPr>
        <p:spPr bwMode="auto">
          <a:xfrm rot="16200000">
            <a:off x="11183697" y="154485"/>
            <a:ext cx="451821" cy="857953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0" name="Freeform 5">
            <a:extLst>
              <a:ext uri="{FF2B5EF4-FFF2-40B4-BE49-F238E27FC236}">
                <a16:creationId xmlns:a16="http://schemas.microsoft.com/office/drawing/2014/main" id="{3CD2CC48-7C8C-4248-BDFE-BE6070136F70}"/>
              </a:ext>
            </a:extLst>
          </p:cNvPr>
          <p:cNvSpPr>
            <a:spLocks/>
          </p:cNvSpPr>
          <p:nvPr/>
        </p:nvSpPr>
        <p:spPr bwMode="auto">
          <a:xfrm rot="5400000">
            <a:off x="835939" y="5690883"/>
            <a:ext cx="451819" cy="857952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9" name="CuadroTexto 1308">
            <a:extLst>
              <a:ext uri="{FF2B5EF4-FFF2-40B4-BE49-F238E27FC236}">
                <a16:creationId xmlns:a16="http://schemas.microsoft.com/office/drawing/2014/main" id="{E66C81E5-7914-8BE2-3FA6-DA442126E793}"/>
              </a:ext>
            </a:extLst>
          </p:cNvPr>
          <p:cNvSpPr txBox="1"/>
          <p:nvPr/>
        </p:nvSpPr>
        <p:spPr>
          <a:xfrm>
            <a:off x="4671806" y="6194475"/>
            <a:ext cx="6083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latin typeface="Arial     "/>
              </a:rPr>
              <a:t>Figura 1: Capas de la piel</a:t>
            </a:r>
            <a:endParaRPr lang="es-PE" sz="2000" dirty="0"/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u="sng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https://swimfolk.com/wp-content/uploads/2017/11/The-Layers-of-human-skin-epidermis-dermis-hypodermis-e1511885501985.jpg</a:t>
            </a:r>
          </a:p>
        </p:txBody>
      </p:sp>
      <p:pic>
        <p:nvPicPr>
          <p:cNvPr id="1310" name="Picture 2" descr="The-Layers-of-human-skin-epidermis-dermis-hypodermis – swimfolk">
            <a:extLst>
              <a:ext uri="{FF2B5EF4-FFF2-40B4-BE49-F238E27FC236}">
                <a16:creationId xmlns:a16="http://schemas.microsoft.com/office/drawing/2014/main" id="{E1C5EC70-BDE7-B2B4-D7FD-443505987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12199" r="1612" b="2935"/>
          <a:stretch/>
        </p:blipFill>
        <p:spPr bwMode="auto">
          <a:xfrm>
            <a:off x="4661210" y="704883"/>
            <a:ext cx="6765988" cy="547239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3" name="CuadroTexto 1312">
            <a:extLst>
              <a:ext uri="{FF2B5EF4-FFF2-40B4-BE49-F238E27FC236}">
                <a16:creationId xmlns:a16="http://schemas.microsoft.com/office/drawing/2014/main" id="{90BE9DCC-0BC2-B155-9D82-B4559B21423D}"/>
              </a:ext>
            </a:extLst>
          </p:cNvPr>
          <p:cNvSpPr txBox="1"/>
          <p:nvPr/>
        </p:nvSpPr>
        <p:spPr>
          <a:xfrm>
            <a:off x="2666189" y="58553"/>
            <a:ext cx="722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CAPAS DE LA PIEL</a:t>
            </a:r>
          </a:p>
        </p:txBody>
      </p:sp>
      <p:sp>
        <p:nvSpPr>
          <p:cNvPr id="1315" name="Freeform 5">
            <a:extLst>
              <a:ext uri="{FF2B5EF4-FFF2-40B4-BE49-F238E27FC236}">
                <a16:creationId xmlns:a16="http://schemas.microsoft.com/office/drawing/2014/main" id="{8A18E41B-6CF6-AD84-7CB4-ECB461A8C97D}"/>
              </a:ext>
            </a:extLst>
          </p:cNvPr>
          <p:cNvSpPr>
            <a:spLocks/>
          </p:cNvSpPr>
          <p:nvPr/>
        </p:nvSpPr>
        <p:spPr bwMode="auto">
          <a:xfrm rot="10800000">
            <a:off x="397171" y="332863"/>
            <a:ext cx="839177" cy="496144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rgbClr val="F5AA5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s #colores #liso #celeste #skyblue #claro #pastel | Hokku designs,  Washable area rugs, Solid color backgrounds">
            <a:extLst>
              <a:ext uri="{FF2B5EF4-FFF2-40B4-BE49-F238E27FC236}">
                <a16:creationId xmlns:a16="http://schemas.microsoft.com/office/drawing/2014/main" id="{94BD9FBD-D8BD-F180-7E4D-5F7D1C186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5398"/>
            <a:ext cx="12191999" cy="69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43975EF-1F30-1431-BA01-C2CF2FC95A2A}"/>
              </a:ext>
            </a:extLst>
          </p:cNvPr>
          <p:cNvSpPr txBox="1"/>
          <p:nvPr/>
        </p:nvSpPr>
        <p:spPr>
          <a:xfrm>
            <a:off x="2221498" y="182676"/>
            <a:ext cx="829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FISIOLOGíA DEL TACTO</a:t>
            </a:r>
          </a:p>
        </p:txBody>
      </p:sp>
      <p:pic>
        <p:nvPicPr>
          <p:cNvPr id="9" name="WhatsApp Video 2023-07-11 at 9.31.44 PM">
            <a:hlinkClick r:id="" action="ppaction://media"/>
            <a:extLst>
              <a:ext uri="{FF2B5EF4-FFF2-40B4-BE49-F238E27FC236}">
                <a16:creationId xmlns:a16="http://schemas.microsoft.com/office/drawing/2014/main" id="{AD131C67-7AA3-F692-87B6-78AB5DC395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030" b="2475"/>
          <a:stretch/>
        </p:blipFill>
        <p:spPr>
          <a:xfrm>
            <a:off x="1222145" y="965569"/>
            <a:ext cx="9747709" cy="535128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12DD142-B851-43DB-43DE-C06C199A3EB0}"/>
              </a:ext>
            </a:extLst>
          </p:cNvPr>
          <p:cNvSpPr txBox="1"/>
          <p:nvPr/>
        </p:nvSpPr>
        <p:spPr>
          <a:xfrm>
            <a:off x="1222145" y="6316853"/>
            <a:ext cx="650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/>
              <a:t>Video 1: Fisiología del tacto</a:t>
            </a:r>
          </a:p>
          <a:p>
            <a:r>
              <a:rPr lang="es-PE" sz="1200" dirty="0">
                <a:cs typeface="Arial" panose="020B0604020202020204" pitchFamily="34" charset="0"/>
              </a:rPr>
              <a:t>Recuperado de: </a:t>
            </a:r>
            <a:r>
              <a:rPr lang="es-PE" sz="1200" u="sng" dirty="0">
                <a:solidFill>
                  <a:srgbClr val="0066FF"/>
                </a:solidFill>
                <a:cs typeface="Arial" panose="020B0604020202020204" pitchFamily="34" charset="0"/>
              </a:rPr>
              <a:t>https://www.youtube.com/watch?v=5zIS4EznELo</a:t>
            </a:r>
          </a:p>
        </p:txBody>
      </p:sp>
    </p:spTree>
    <p:extLst>
      <p:ext uri="{BB962C8B-B14F-4D97-AF65-F5344CB8AC3E}">
        <p14:creationId xmlns:p14="http://schemas.microsoft.com/office/powerpoint/2010/main" val="1024915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fondos #colores #liso #celeste #skyblue #claro #pastel | Hokku designs,  Washable area rugs, Solid color backgrounds">
            <a:extLst>
              <a:ext uri="{FF2B5EF4-FFF2-40B4-BE49-F238E27FC236}">
                <a16:creationId xmlns:a16="http://schemas.microsoft.com/office/drawing/2014/main" id="{570183D4-22F5-9DC9-7C3D-6F9F8F64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7D71823C-8058-4138-AF4A-D7B5621CFCEC}"/>
              </a:ext>
            </a:extLst>
          </p:cNvPr>
          <p:cNvSpPr>
            <a:spLocks/>
          </p:cNvSpPr>
          <p:nvPr/>
        </p:nvSpPr>
        <p:spPr bwMode="auto">
          <a:xfrm>
            <a:off x="11481195" y="6054046"/>
            <a:ext cx="603482" cy="622358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rgbClr val="F5AA5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7E3DA26-C8EA-4FFA-BAB0-966C73F27248}"/>
              </a:ext>
            </a:extLst>
          </p:cNvPr>
          <p:cNvSpPr>
            <a:spLocks/>
          </p:cNvSpPr>
          <p:nvPr/>
        </p:nvSpPr>
        <p:spPr bwMode="auto">
          <a:xfrm rot="16200000">
            <a:off x="11233124" y="182392"/>
            <a:ext cx="496143" cy="797086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24D94D4-1BC3-43FA-831A-99E7E1F67464}"/>
              </a:ext>
            </a:extLst>
          </p:cNvPr>
          <p:cNvSpPr>
            <a:spLocks/>
          </p:cNvSpPr>
          <p:nvPr/>
        </p:nvSpPr>
        <p:spPr bwMode="auto">
          <a:xfrm rot="10800000">
            <a:off x="397171" y="332862"/>
            <a:ext cx="839177" cy="646331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rgbClr val="F5AA5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54" name="TextBox 30">
            <a:extLst>
              <a:ext uri="{FF2B5EF4-FFF2-40B4-BE49-F238E27FC236}">
                <a16:creationId xmlns:a16="http://schemas.microsoft.com/office/drawing/2014/main" id="{EB52F233-2634-462C-8F5A-B411DCB37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97" y="1414976"/>
            <a:ext cx="458365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 eaLnBrk="0" hangingPunct="0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Los receptores nerviosos de la piel pueden ser:</a:t>
            </a:r>
          </a:p>
          <a:p>
            <a:pPr algn="just" eaLnBrk="0" hangingPunct="0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800" b="1" dirty="0">
                <a:latin typeface="Arial" panose="020B0604020202020204" pitchFamily="34" charset="0"/>
                <a:cs typeface="Arial" panose="020B0604020202020204" pitchFamily="34" charset="0"/>
              </a:rPr>
              <a:t>Termoreceptores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: Detectan los cambios de temperaturas.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s-P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sz="1800" b="1" dirty="0">
                <a:latin typeface="Arial" panose="020B0604020202020204" pitchFamily="34" charset="0"/>
                <a:cs typeface="Arial" panose="020B0604020202020204" pitchFamily="34" charset="0"/>
              </a:rPr>
              <a:t>Corpúsculo de Ruffini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: Altas temperaturas.</a:t>
            </a:r>
          </a:p>
          <a:p>
            <a:pPr lvl="0"/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800" b="1" dirty="0">
                <a:latin typeface="Arial" panose="020B0604020202020204" pitchFamily="34" charset="0"/>
                <a:cs typeface="Arial" panose="020B0604020202020204" pitchFamily="34" charset="0"/>
              </a:rPr>
              <a:t>Corpúsculo de Krause: 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Bajas temperaturas</a:t>
            </a:r>
            <a:r>
              <a:rPr lang="es-PE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CuadroTexto 350">
            <a:extLst>
              <a:ext uri="{FF2B5EF4-FFF2-40B4-BE49-F238E27FC236}">
                <a16:creationId xmlns:a16="http://schemas.microsoft.com/office/drawing/2014/main" id="{0B79C284-FC87-4722-9A6A-E855F43EF578}"/>
              </a:ext>
            </a:extLst>
          </p:cNvPr>
          <p:cNvSpPr txBox="1"/>
          <p:nvPr/>
        </p:nvSpPr>
        <p:spPr>
          <a:xfrm>
            <a:off x="2221498" y="182676"/>
            <a:ext cx="829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RECEPTORES CUTÁNEOS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702E706-8239-AF48-23D6-79850389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870" y="2234618"/>
            <a:ext cx="1414080" cy="106225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DCAADCC-EB18-FA92-5A34-D24B1115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949" y="3304176"/>
            <a:ext cx="1414080" cy="120071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BE3C578-65B1-031F-69A9-0891FBE92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257" y="4890341"/>
            <a:ext cx="2539473" cy="10124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81C63F4-35A0-49C1-BEF8-183FB959C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52" t="34" b="4626"/>
          <a:stretch/>
        </p:blipFill>
        <p:spPr>
          <a:xfrm>
            <a:off x="5244569" y="955221"/>
            <a:ext cx="6217511" cy="528032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14D3831-A8DB-7E6D-3571-10AFFF9599DF}"/>
              </a:ext>
            </a:extLst>
          </p:cNvPr>
          <p:cNvSpPr txBox="1"/>
          <p:nvPr/>
        </p:nvSpPr>
        <p:spPr>
          <a:xfrm>
            <a:off x="4961074" y="6288751"/>
            <a:ext cx="650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/>
              <a:t>Figura 2: Corpúsculos de Ruffini y Krause</a:t>
            </a:r>
          </a:p>
          <a:p>
            <a:r>
              <a:rPr lang="es-PE" sz="1200" dirty="0">
                <a:cs typeface="Arial" panose="020B0604020202020204" pitchFamily="34" charset="0"/>
              </a:rPr>
              <a:t>Recuperado de: </a:t>
            </a:r>
            <a:r>
              <a:rPr lang="es-PE" sz="1200" u="sng" dirty="0">
                <a:solidFill>
                  <a:srgbClr val="0066FF"/>
                </a:solidFill>
                <a:cs typeface="Arial" panose="020B0604020202020204" pitchFamily="34" charset="0"/>
              </a:rPr>
              <a:t>https://www.cn-healthcare.com/articlewm/20210312/content-1198142.html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6CC5F4CF-ABD0-22A2-9547-F438DE5D5303}"/>
              </a:ext>
            </a:extLst>
          </p:cNvPr>
          <p:cNvSpPr>
            <a:spLocks/>
          </p:cNvSpPr>
          <p:nvPr/>
        </p:nvSpPr>
        <p:spPr bwMode="auto">
          <a:xfrm rot="5400000">
            <a:off x="602417" y="6055875"/>
            <a:ext cx="496143" cy="797086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ndos #colores #liso #celeste #skyblue #claro #pastel | Hokku designs,  Washable area rugs, Solid color backgrounds">
            <a:extLst>
              <a:ext uri="{FF2B5EF4-FFF2-40B4-BE49-F238E27FC236}">
                <a16:creationId xmlns:a16="http://schemas.microsoft.com/office/drawing/2014/main" id="{94B94257-3FEF-9669-6B3C-7141BB87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95" y="10758"/>
            <a:ext cx="12350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54" name="TextBox 30">
            <a:extLst>
              <a:ext uri="{FF2B5EF4-FFF2-40B4-BE49-F238E27FC236}">
                <a16:creationId xmlns:a16="http://schemas.microsoft.com/office/drawing/2014/main" id="{EB52F233-2634-462C-8F5A-B411DCB37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1757" y="1751542"/>
            <a:ext cx="390346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PE" sz="1800" b="1" dirty="0">
                <a:latin typeface="Arial" panose="020B0604020202020204" pitchFamily="34" charset="0"/>
                <a:cs typeface="Arial" panose="020B0604020202020204" pitchFamily="34" charset="0"/>
              </a:rPr>
              <a:t>Nociceptores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Detectan el daño o el potencial daño que se pueda producir en la piel.</a:t>
            </a:r>
          </a:p>
          <a:p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Terminaciones nerviosas libres: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Responden al dolor</a:t>
            </a:r>
          </a:p>
          <a:p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20D1BF-76DA-A87B-2E66-45C1F3B30AC6}"/>
              </a:ext>
            </a:extLst>
          </p:cNvPr>
          <p:cNvSpPr txBox="1"/>
          <p:nvPr/>
        </p:nvSpPr>
        <p:spPr>
          <a:xfrm>
            <a:off x="2221498" y="182676"/>
            <a:ext cx="829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RECEPTORES CUTÁNEOS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B49ECD-C6B1-A958-40D8-F5A72D9264C4}"/>
              </a:ext>
            </a:extLst>
          </p:cNvPr>
          <p:cNvSpPr txBox="1"/>
          <p:nvPr/>
        </p:nvSpPr>
        <p:spPr>
          <a:xfrm>
            <a:off x="269826" y="6112127"/>
            <a:ext cx="650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/>
              <a:t>Figura 4: Terminaciones nerviosas libres </a:t>
            </a:r>
          </a:p>
          <a:p>
            <a:r>
              <a:rPr lang="es-PE" sz="1200" dirty="0">
                <a:cs typeface="Arial" panose="020B0604020202020204" pitchFamily="34" charset="0"/>
              </a:rPr>
              <a:t>Recuperado de: </a:t>
            </a:r>
            <a:r>
              <a:rPr lang="es-PE" sz="1200" u="sng" dirty="0">
                <a:solidFill>
                  <a:srgbClr val="0066FF"/>
                </a:solidFill>
                <a:cs typeface="Arial" panose="020B0604020202020204" pitchFamily="34" charset="0"/>
              </a:rPr>
              <a:t>https://www.cn-healthcare.com/articlewm/20210312/content-1198142.html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48DDE78-23E2-0A56-E839-FDA39CACEDF2}"/>
              </a:ext>
            </a:extLst>
          </p:cNvPr>
          <p:cNvSpPr>
            <a:spLocks/>
          </p:cNvSpPr>
          <p:nvPr/>
        </p:nvSpPr>
        <p:spPr bwMode="auto">
          <a:xfrm rot="10800000">
            <a:off x="397171" y="332863"/>
            <a:ext cx="839177" cy="496144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rgbClr val="F5AA5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17915F1-BAF2-0C8A-7130-520582D26715}"/>
              </a:ext>
            </a:extLst>
          </p:cNvPr>
          <p:cNvSpPr>
            <a:spLocks/>
          </p:cNvSpPr>
          <p:nvPr/>
        </p:nvSpPr>
        <p:spPr bwMode="auto">
          <a:xfrm rot="16200000">
            <a:off x="11233124" y="182392"/>
            <a:ext cx="496143" cy="797086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7204DFB-1A31-D106-BDD5-5BBBF97BFB3F}"/>
              </a:ext>
            </a:extLst>
          </p:cNvPr>
          <p:cNvSpPr>
            <a:spLocks/>
          </p:cNvSpPr>
          <p:nvPr/>
        </p:nvSpPr>
        <p:spPr bwMode="auto">
          <a:xfrm rot="5400000">
            <a:off x="342168" y="6069282"/>
            <a:ext cx="496143" cy="797086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B284CF4-A856-973C-B8E9-08AD8C11DC0F}"/>
              </a:ext>
            </a:extLst>
          </p:cNvPr>
          <p:cNvSpPr>
            <a:spLocks/>
          </p:cNvSpPr>
          <p:nvPr/>
        </p:nvSpPr>
        <p:spPr bwMode="auto">
          <a:xfrm>
            <a:off x="10890073" y="6077648"/>
            <a:ext cx="839177" cy="496144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rgbClr val="F5AA5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17BEE8-C1F1-29A0-9FD9-B2101B470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571" b="27930"/>
          <a:stretch/>
        </p:blipFill>
        <p:spPr>
          <a:xfrm>
            <a:off x="348736" y="849202"/>
            <a:ext cx="7750760" cy="513025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648681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ndos #colores #liso #celeste #skyblue #claro #pastel | Hokku designs,  Washable area rugs, Solid color backgrounds">
            <a:extLst>
              <a:ext uri="{FF2B5EF4-FFF2-40B4-BE49-F238E27FC236}">
                <a16:creationId xmlns:a16="http://schemas.microsoft.com/office/drawing/2014/main" id="{657F1D0A-3FAF-EA57-C56B-AA7EFE5F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5398"/>
            <a:ext cx="12191999" cy="69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54" name="TextBox 30">
            <a:extLst>
              <a:ext uri="{FF2B5EF4-FFF2-40B4-BE49-F238E27FC236}">
                <a16:creationId xmlns:a16="http://schemas.microsoft.com/office/drawing/2014/main" id="{EB52F233-2634-462C-8F5A-B411DCB37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99" y="1519968"/>
            <a:ext cx="38580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PE" sz="1800" b="1" dirty="0">
                <a:latin typeface="Arial" panose="020B0604020202020204" pitchFamily="34" charset="0"/>
                <a:cs typeface="Arial" panose="020B0604020202020204" pitchFamily="34" charset="0"/>
              </a:rPr>
              <a:t>Mecanorreceptores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: Percibe la presión, la vibración y la deformación en los tejidos.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800" b="1" dirty="0">
                <a:latin typeface="Arial" panose="020B0604020202020204" pitchFamily="34" charset="0"/>
                <a:cs typeface="Arial" panose="020B0604020202020204" pitchFamily="34" charset="0"/>
              </a:rPr>
              <a:t> Corpúsculo de Pacini: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 Presión</a:t>
            </a:r>
          </a:p>
          <a:p>
            <a:pPr lvl="0" algn="just"/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  y deformaciones en la piel.</a:t>
            </a:r>
          </a:p>
          <a:p>
            <a:pPr lvl="0" algn="just"/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PE" sz="1800" b="1" dirty="0">
                <a:latin typeface="Arial" panose="020B0604020202020204" pitchFamily="34" charset="0"/>
                <a:cs typeface="Arial" panose="020B0604020202020204" pitchFamily="34" charset="0"/>
              </a:rPr>
              <a:t>Corpúsculo de Meissner: 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Tacto suave y vibraciones.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PE" sz="1800" b="1" dirty="0">
                <a:latin typeface="Arial" panose="020B0604020202020204" pitchFamily="34" charset="0"/>
                <a:cs typeface="Arial" panose="020B0604020202020204" pitchFamily="34" charset="0"/>
              </a:rPr>
              <a:t>Discos de Merkel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: Texturas.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E0CF61-D525-5161-8CE4-1916B887E25B}"/>
              </a:ext>
            </a:extLst>
          </p:cNvPr>
          <p:cNvSpPr txBox="1"/>
          <p:nvPr/>
        </p:nvSpPr>
        <p:spPr>
          <a:xfrm>
            <a:off x="2221498" y="182676"/>
            <a:ext cx="829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RECEPTORES CUTÁNEOS</a:t>
            </a:r>
          </a:p>
        </p:txBody>
      </p:sp>
      <p:pic>
        <p:nvPicPr>
          <p:cNvPr id="6" name="Imagen 5" descr="Imagen que contiene bolsa&#10;&#10;Descripción generada automáticamente">
            <a:extLst>
              <a:ext uri="{FF2B5EF4-FFF2-40B4-BE49-F238E27FC236}">
                <a16:creationId xmlns:a16="http://schemas.microsoft.com/office/drawing/2014/main" id="{C51CF7BA-A094-A53C-D53B-DC66FB5E01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"/>
          <a:stretch/>
        </p:blipFill>
        <p:spPr>
          <a:xfrm>
            <a:off x="4188989" y="909053"/>
            <a:ext cx="7540261" cy="503989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7C43319-C664-4D8F-BDE3-8BB077CFD53D}"/>
              </a:ext>
            </a:extLst>
          </p:cNvPr>
          <p:cNvSpPr txBox="1"/>
          <p:nvPr/>
        </p:nvSpPr>
        <p:spPr>
          <a:xfrm>
            <a:off x="4439737" y="6281618"/>
            <a:ext cx="650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/>
              <a:t>Figura 3: Discos de Merkel y los corpúsculos de Pacini y Meissner</a:t>
            </a:r>
          </a:p>
          <a:p>
            <a:r>
              <a:rPr lang="es-PE" sz="1200" dirty="0">
                <a:cs typeface="Arial" panose="020B0604020202020204" pitchFamily="34" charset="0"/>
              </a:rPr>
              <a:t>Recuperado de: </a:t>
            </a:r>
            <a:r>
              <a:rPr lang="es-PE" sz="1200" u="sng" dirty="0">
                <a:solidFill>
                  <a:srgbClr val="0066FF"/>
                </a:solidFill>
                <a:cs typeface="Arial" panose="020B0604020202020204" pitchFamily="34" charset="0"/>
              </a:rPr>
              <a:t>https://www.cn-healthcare.com/articlewm/20210312/content-1198142.html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926A1A9-F83E-BCD0-6A66-9BF09FA32304}"/>
              </a:ext>
            </a:extLst>
          </p:cNvPr>
          <p:cNvSpPr>
            <a:spLocks/>
          </p:cNvSpPr>
          <p:nvPr/>
        </p:nvSpPr>
        <p:spPr bwMode="auto">
          <a:xfrm rot="10800000">
            <a:off x="397171" y="332863"/>
            <a:ext cx="839177" cy="496144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rgbClr val="F5AA5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63215F8-FAD7-D1B5-BC74-5A9F41513B81}"/>
              </a:ext>
            </a:extLst>
          </p:cNvPr>
          <p:cNvSpPr>
            <a:spLocks/>
          </p:cNvSpPr>
          <p:nvPr/>
        </p:nvSpPr>
        <p:spPr bwMode="auto">
          <a:xfrm rot="16200000">
            <a:off x="11324848" y="101705"/>
            <a:ext cx="496143" cy="797086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6049F42-3165-0261-A417-644E4BDBC0B9}"/>
              </a:ext>
            </a:extLst>
          </p:cNvPr>
          <p:cNvSpPr>
            <a:spLocks/>
          </p:cNvSpPr>
          <p:nvPr/>
        </p:nvSpPr>
        <p:spPr bwMode="auto">
          <a:xfrm rot="5400000">
            <a:off x="342168" y="6069282"/>
            <a:ext cx="496143" cy="797086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9D3C4CF-BEA6-6EBA-1485-73D0CF88AAE3}"/>
              </a:ext>
            </a:extLst>
          </p:cNvPr>
          <p:cNvSpPr>
            <a:spLocks/>
          </p:cNvSpPr>
          <p:nvPr/>
        </p:nvSpPr>
        <p:spPr bwMode="auto">
          <a:xfrm>
            <a:off x="10890073" y="6077648"/>
            <a:ext cx="839177" cy="496144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rgbClr val="F5AA5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64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 #colores #liso #celeste #skyblue #claro #pastel | Hokku designs,  Washable area rugs, Solid color backgrounds">
            <a:extLst>
              <a:ext uri="{FF2B5EF4-FFF2-40B4-BE49-F238E27FC236}">
                <a16:creationId xmlns:a16="http://schemas.microsoft.com/office/drawing/2014/main" id="{55369A45-9EFB-74EE-B938-6733A5B3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5398"/>
            <a:ext cx="12191999" cy="69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EFAA15E-81EE-50EB-507A-4C35C5700D2E}"/>
              </a:ext>
            </a:extLst>
          </p:cNvPr>
          <p:cNvSpPr txBox="1"/>
          <p:nvPr/>
        </p:nvSpPr>
        <p:spPr>
          <a:xfrm>
            <a:off x="2190919" y="197646"/>
            <a:ext cx="829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CONCLUSIONES </a:t>
            </a: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EC7C4B8F-31F6-2CAD-E898-B95E94948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792" y="1242238"/>
            <a:ext cx="928677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La piel se divide en 3 capas: epidermis, encargada de proteger a la piel; la dermis, responsable de mantener saludable la piel; y la hipodermis, quien se ocupa de la termorregulación de la piel.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Los receptores cutáneos se dividen en tres grupos: termoreceptores (cambio de temperatura), quimiorreceptores (dolor) y mecanoreceptores (deformación de los tejidos).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3B27DBA-DB6B-4E8D-8AE2-C7DB33A9130E}"/>
              </a:ext>
            </a:extLst>
          </p:cNvPr>
          <p:cNvSpPr>
            <a:spLocks/>
          </p:cNvSpPr>
          <p:nvPr/>
        </p:nvSpPr>
        <p:spPr bwMode="auto">
          <a:xfrm rot="10800000">
            <a:off x="397171" y="332863"/>
            <a:ext cx="839177" cy="496144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rgbClr val="F5AA5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8FCF0E4-33A9-381D-FAB4-D533D8CD3EA9}"/>
              </a:ext>
            </a:extLst>
          </p:cNvPr>
          <p:cNvSpPr>
            <a:spLocks/>
          </p:cNvSpPr>
          <p:nvPr/>
        </p:nvSpPr>
        <p:spPr bwMode="auto">
          <a:xfrm rot="16200000">
            <a:off x="11324848" y="101705"/>
            <a:ext cx="496143" cy="797086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82FBD62-BFCE-7644-240A-1BB825CCC74F}"/>
              </a:ext>
            </a:extLst>
          </p:cNvPr>
          <p:cNvSpPr>
            <a:spLocks/>
          </p:cNvSpPr>
          <p:nvPr/>
        </p:nvSpPr>
        <p:spPr bwMode="auto">
          <a:xfrm rot="5400000">
            <a:off x="342168" y="6069282"/>
            <a:ext cx="496143" cy="797086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7D0F991-381A-23DD-6FB6-CE738CC9AFBB}"/>
              </a:ext>
            </a:extLst>
          </p:cNvPr>
          <p:cNvSpPr>
            <a:spLocks/>
          </p:cNvSpPr>
          <p:nvPr/>
        </p:nvSpPr>
        <p:spPr bwMode="auto">
          <a:xfrm>
            <a:off x="10890073" y="6077648"/>
            <a:ext cx="839177" cy="496144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rgbClr val="F5AA5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90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 #colores #liso #celeste #skyblue #claro #pastel | Hokku designs,  Washable area rugs, Solid color backgrounds">
            <a:extLst>
              <a:ext uri="{FF2B5EF4-FFF2-40B4-BE49-F238E27FC236}">
                <a16:creationId xmlns:a16="http://schemas.microsoft.com/office/drawing/2014/main" id="{777B8C6D-9F09-A844-B531-D718828EA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5126"/>
            <a:ext cx="12191999" cy="69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857508-6A82-724C-12A5-49F6D7D56E80}"/>
              </a:ext>
            </a:extLst>
          </p:cNvPr>
          <p:cNvSpPr txBox="1"/>
          <p:nvPr/>
        </p:nvSpPr>
        <p:spPr>
          <a:xfrm>
            <a:off x="275967" y="241042"/>
            <a:ext cx="829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Linkografía:</a:t>
            </a: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E4278BE7-8F06-99F2-42B9-94CE32C04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86" y="1116211"/>
            <a:ext cx="853936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s-MX" sz="1800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https://www.cso.go.cr/temas_de_interes/medicina_del_trabajo/archivos/11.pdf</a:t>
            </a:r>
            <a:endParaRPr lang="es-MX" sz="1800" u="sng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sz="1800" u="sng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800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https://accedacris.ulpgc.es/bitstream/10553/106273/2/tacto_ojos_piel.pdf</a:t>
            </a:r>
            <a:endParaRPr lang="es-MX" sz="1800" u="sng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sz="1800" u="sng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800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https://www.kenhub.com/es/library/anatomia-es/histologia-de-la-piel</a:t>
            </a:r>
            <a:endParaRPr lang="es-MX" sz="1800" u="sng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sz="1800" u="sng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800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https://askabiologist.asu.edu/explore/how-do-we-feel-touch</a:t>
            </a:r>
            <a:endParaRPr lang="es-MX" sz="1800" u="sng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sz="1800" u="sng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800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https://humanbiology.pressbooks.tru.ca/chapter/10-7-human-senses/</a:t>
            </a:r>
          </a:p>
          <a:p>
            <a:endParaRPr lang="es-MX" sz="1800" u="sng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sz="1800" u="sng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800" u="sng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800" u="sng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sz="1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2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6339</TotalTime>
  <Words>588</Words>
  <Application>Microsoft Office PowerPoint</Application>
  <PresentationFormat>Panorámica</PresentationFormat>
  <Paragraphs>79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    </vt:lpstr>
      <vt:lpstr>Arial Black</vt:lpstr>
      <vt:lpstr>Calibri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Jolie Nayibe Serrano</dc:creator>
  <cp:lastModifiedBy>Jessica Correa</cp:lastModifiedBy>
  <cp:revision>154</cp:revision>
  <cp:lastPrinted>2023-07-10T23:08:18Z</cp:lastPrinted>
  <dcterms:created xsi:type="dcterms:W3CDTF">2020-04-22T15:34:04Z</dcterms:created>
  <dcterms:modified xsi:type="dcterms:W3CDTF">2023-07-12T04:38:48Z</dcterms:modified>
</cp:coreProperties>
</file>