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2" r:id="rId7"/>
    <p:sldId id="263" r:id="rId8"/>
    <p:sldId id="264" r:id="rId9"/>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C474"/>
    <a:srgbClr val="66FFCC"/>
    <a:srgbClr val="49E7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2998" autoAdjust="0"/>
  </p:normalViewPr>
  <p:slideViewPr>
    <p:cSldViewPr snapToGrid="0">
      <p:cViewPr varScale="1">
        <p:scale>
          <a:sx n="69" d="100"/>
          <a:sy n="69" d="100"/>
        </p:scale>
        <p:origin x="7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PE"/>
          </a:p>
        </p:txBody>
      </p:sp>
      <p:sp>
        <p:nvSpPr>
          <p:cNvPr id="4" name="Marcador de fecha 3"/>
          <p:cNvSpPr>
            <a:spLocks noGrp="1"/>
          </p:cNvSpPr>
          <p:nvPr>
            <p:ph type="dt" sz="half" idx="10"/>
          </p:nvPr>
        </p:nvSpPr>
        <p:spPr/>
        <p:txBody>
          <a:bodyPr/>
          <a:lstStyle/>
          <a:p>
            <a:fld id="{86BEA0DB-0D0E-46CD-A6F9-8932512A039E}" type="datetimeFigureOut">
              <a:rPr lang="es-PE" smtClean="0"/>
              <a:t>30/06/2021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6920EB39-3386-486A-ACE7-5BA9B0DF8B0B}" type="slidenum">
              <a:rPr lang="es-PE" smtClean="0"/>
              <a:t>‹Nº›</a:t>
            </a:fld>
            <a:endParaRPr lang="es-PE"/>
          </a:p>
        </p:txBody>
      </p:sp>
    </p:spTree>
    <p:extLst>
      <p:ext uri="{BB962C8B-B14F-4D97-AF65-F5344CB8AC3E}">
        <p14:creationId xmlns:p14="http://schemas.microsoft.com/office/powerpoint/2010/main" val="199109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86BEA0DB-0D0E-46CD-A6F9-8932512A039E}" type="datetimeFigureOut">
              <a:rPr lang="es-PE" smtClean="0"/>
              <a:t>30/06/2021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6920EB39-3386-486A-ACE7-5BA9B0DF8B0B}" type="slidenum">
              <a:rPr lang="es-PE" smtClean="0"/>
              <a:t>‹Nº›</a:t>
            </a:fld>
            <a:endParaRPr lang="es-PE"/>
          </a:p>
        </p:txBody>
      </p:sp>
    </p:spTree>
    <p:extLst>
      <p:ext uri="{BB962C8B-B14F-4D97-AF65-F5344CB8AC3E}">
        <p14:creationId xmlns:p14="http://schemas.microsoft.com/office/powerpoint/2010/main" val="238229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86BEA0DB-0D0E-46CD-A6F9-8932512A039E}" type="datetimeFigureOut">
              <a:rPr lang="es-PE" smtClean="0"/>
              <a:t>30/06/2021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6920EB39-3386-486A-ACE7-5BA9B0DF8B0B}" type="slidenum">
              <a:rPr lang="es-PE" smtClean="0"/>
              <a:t>‹Nº›</a:t>
            </a:fld>
            <a:endParaRPr lang="es-PE"/>
          </a:p>
        </p:txBody>
      </p:sp>
    </p:spTree>
    <p:extLst>
      <p:ext uri="{BB962C8B-B14F-4D97-AF65-F5344CB8AC3E}">
        <p14:creationId xmlns:p14="http://schemas.microsoft.com/office/powerpoint/2010/main" val="103336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10"/>
          </p:nvPr>
        </p:nvSpPr>
        <p:spPr/>
        <p:txBody>
          <a:bodyPr/>
          <a:lstStyle/>
          <a:p>
            <a:fld id="{86BEA0DB-0D0E-46CD-A6F9-8932512A039E}" type="datetimeFigureOut">
              <a:rPr lang="es-PE" smtClean="0"/>
              <a:t>30/06/2021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6920EB39-3386-486A-ACE7-5BA9B0DF8B0B}" type="slidenum">
              <a:rPr lang="es-PE" smtClean="0"/>
              <a:t>‹Nº›</a:t>
            </a:fld>
            <a:endParaRPr lang="es-PE"/>
          </a:p>
        </p:txBody>
      </p:sp>
    </p:spTree>
    <p:extLst>
      <p:ext uri="{BB962C8B-B14F-4D97-AF65-F5344CB8AC3E}">
        <p14:creationId xmlns:p14="http://schemas.microsoft.com/office/powerpoint/2010/main" val="2532585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86BEA0DB-0D0E-46CD-A6F9-8932512A039E}" type="datetimeFigureOut">
              <a:rPr lang="es-PE" smtClean="0"/>
              <a:t>30/06/2021</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6920EB39-3386-486A-ACE7-5BA9B0DF8B0B}" type="slidenum">
              <a:rPr lang="es-PE" smtClean="0"/>
              <a:t>‹Nº›</a:t>
            </a:fld>
            <a:endParaRPr lang="es-PE"/>
          </a:p>
        </p:txBody>
      </p:sp>
    </p:spTree>
    <p:extLst>
      <p:ext uri="{BB962C8B-B14F-4D97-AF65-F5344CB8AC3E}">
        <p14:creationId xmlns:p14="http://schemas.microsoft.com/office/powerpoint/2010/main" val="2581106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fecha 4"/>
          <p:cNvSpPr>
            <a:spLocks noGrp="1"/>
          </p:cNvSpPr>
          <p:nvPr>
            <p:ph type="dt" sz="half" idx="10"/>
          </p:nvPr>
        </p:nvSpPr>
        <p:spPr/>
        <p:txBody>
          <a:bodyPr/>
          <a:lstStyle/>
          <a:p>
            <a:fld id="{86BEA0DB-0D0E-46CD-A6F9-8932512A039E}" type="datetimeFigureOut">
              <a:rPr lang="es-PE" smtClean="0"/>
              <a:t>30/06/2021</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6920EB39-3386-486A-ACE7-5BA9B0DF8B0B}" type="slidenum">
              <a:rPr lang="es-PE" smtClean="0"/>
              <a:t>‹Nº›</a:t>
            </a:fld>
            <a:endParaRPr lang="es-PE"/>
          </a:p>
        </p:txBody>
      </p:sp>
    </p:spTree>
    <p:extLst>
      <p:ext uri="{BB962C8B-B14F-4D97-AF65-F5344CB8AC3E}">
        <p14:creationId xmlns:p14="http://schemas.microsoft.com/office/powerpoint/2010/main" val="757455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Marcador de fecha 6"/>
          <p:cNvSpPr>
            <a:spLocks noGrp="1"/>
          </p:cNvSpPr>
          <p:nvPr>
            <p:ph type="dt" sz="half" idx="10"/>
          </p:nvPr>
        </p:nvSpPr>
        <p:spPr/>
        <p:txBody>
          <a:bodyPr/>
          <a:lstStyle/>
          <a:p>
            <a:fld id="{86BEA0DB-0D0E-46CD-A6F9-8932512A039E}" type="datetimeFigureOut">
              <a:rPr lang="es-PE" smtClean="0"/>
              <a:t>30/06/2021</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6920EB39-3386-486A-ACE7-5BA9B0DF8B0B}" type="slidenum">
              <a:rPr lang="es-PE" smtClean="0"/>
              <a:t>‹Nº›</a:t>
            </a:fld>
            <a:endParaRPr lang="es-PE"/>
          </a:p>
        </p:txBody>
      </p:sp>
    </p:spTree>
    <p:extLst>
      <p:ext uri="{BB962C8B-B14F-4D97-AF65-F5344CB8AC3E}">
        <p14:creationId xmlns:p14="http://schemas.microsoft.com/office/powerpoint/2010/main" val="3785871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PE"/>
          </a:p>
        </p:txBody>
      </p:sp>
      <p:sp>
        <p:nvSpPr>
          <p:cNvPr id="3" name="Marcador de fecha 2"/>
          <p:cNvSpPr>
            <a:spLocks noGrp="1"/>
          </p:cNvSpPr>
          <p:nvPr>
            <p:ph type="dt" sz="half" idx="10"/>
          </p:nvPr>
        </p:nvSpPr>
        <p:spPr/>
        <p:txBody>
          <a:bodyPr/>
          <a:lstStyle/>
          <a:p>
            <a:fld id="{86BEA0DB-0D0E-46CD-A6F9-8932512A039E}" type="datetimeFigureOut">
              <a:rPr lang="es-PE" smtClean="0"/>
              <a:t>30/06/2021</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6920EB39-3386-486A-ACE7-5BA9B0DF8B0B}" type="slidenum">
              <a:rPr lang="es-PE" smtClean="0"/>
              <a:t>‹Nº›</a:t>
            </a:fld>
            <a:endParaRPr lang="es-PE"/>
          </a:p>
        </p:txBody>
      </p:sp>
    </p:spTree>
    <p:extLst>
      <p:ext uri="{BB962C8B-B14F-4D97-AF65-F5344CB8AC3E}">
        <p14:creationId xmlns:p14="http://schemas.microsoft.com/office/powerpoint/2010/main" val="276263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6BEA0DB-0D0E-46CD-A6F9-8932512A039E}" type="datetimeFigureOut">
              <a:rPr lang="es-PE" smtClean="0"/>
              <a:t>30/06/2021</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6920EB39-3386-486A-ACE7-5BA9B0DF8B0B}" type="slidenum">
              <a:rPr lang="es-PE" smtClean="0"/>
              <a:t>‹Nº›</a:t>
            </a:fld>
            <a:endParaRPr lang="es-PE"/>
          </a:p>
        </p:txBody>
      </p:sp>
    </p:spTree>
    <p:extLst>
      <p:ext uri="{BB962C8B-B14F-4D97-AF65-F5344CB8AC3E}">
        <p14:creationId xmlns:p14="http://schemas.microsoft.com/office/powerpoint/2010/main" val="266334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6BEA0DB-0D0E-46CD-A6F9-8932512A039E}" type="datetimeFigureOut">
              <a:rPr lang="es-PE" smtClean="0"/>
              <a:t>30/06/2021</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6920EB39-3386-486A-ACE7-5BA9B0DF8B0B}" type="slidenum">
              <a:rPr lang="es-PE" smtClean="0"/>
              <a:t>‹Nº›</a:t>
            </a:fld>
            <a:endParaRPr lang="es-PE"/>
          </a:p>
        </p:txBody>
      </p:sp>
    </p:spTree>
    <p:extLst>
      <p:ext uri="{BB962C8B-B14F-4D97-AF65-F5344CB8AC3E}">
        <p14:creationId xmlns:p14="http://schemas.microsoft.com/office/powerpoint/2010/main" val="109195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6BEA0DB-0D0E-46CD-A6F9-8932512A039E}" type="datetimeFigureOut">
              <a:rPr lang="es-PE" smtClean="0"/>
              <a:t>30/06/2021</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6920EB39-3386-486A-ACE7-5BA9B0DF8B0B}" type="slidenum">
              <a:rPr lang="es-PE" smtClean="0"/>
              <a:t>‹Nº›</a:t>
            </a:fld>
            <a:endParaRPr lang="es-PE"/>
          </a:p>
        </p:txBody>
      </p:sp>
    </p:spTree>
    <p:extLst>
      <p:ext uri="{BB962C8B-B14F-4D97-AF65-F5344CB8AC3E}">
        <p14:creationId xmlns:p14="http://schemas.microsoft.com/office/powerpoint/2010/main" val="311047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EA0DB-0D0E-46CD-A6F9-8932512A039E}" type="datetimeFigureOut">
              <a:rPr lang="es-PE" smtClean="0"/>
              <a:t>30/06/2021</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20EB39-3386-486A-ACE7-5BA9B0DF8B0B}" type="slidenum">
              <a:rPr lang="es-PE" smtClean="0"/>
              <a:t>‹Nº›</a:t>
            </a:fld>
            <a:endParaRPr lang="es-PE"/>
          </a:p>
        </p:txBody>
      </p:sp>
    </p:spTree>
    <p:extLst>
      <p:ext uri="{BB962C8B-B14F-4D97-AF65-F5344CB8AC3E}">
        <p14:creationId xmlns:p14="http://schemas.microsoft.com/office/powerpoint/2010/main" val="103207870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ctr"/>
            <a:r>
              <a:rPr lang="es-PE" sz="7200" dirty="0" smtClean="0"/>
              <a:t>EL LIBRO DE LA SELVA</a:t>
            </a:r>
            <a:endParaRPr lang="es-PE" sz="7200" dirty="0"/>
          </a:p>
        </p:txBody>
      </p:sp>
      <p:sp>
        <p:nvSpPr>
          <p:cNvPr id="5" name="Marcador de contenido 4"/>
          <p:cNvSpPr>
            <a:spLocks noGrp="1"/>
          </p:cNvSpPr>
          <p:nvPr>
            <p:ph idx="1"/>
          </p:nvPr>
        </p:nvSpPr>
        <p:spPr>
          <a:xfrm>
            <a:off x="128789" y="4430332"/>
            <a:ext cx="11938715" cy="2202287"/>
          </a:xfrm>
        </p:spPr>
        <p:txBody>
          <a:bodyPr/>
          <a:lstStyle/>
          <a:p>
            <a:r>
              <a:rPr lang="es-PE" dirty="0" smtClean="0"/>
              <a:t>Autor: </a:t>
            </a:r>
            <a:r>
              <a:rPr lang="es-PE" dirty="0" err="1" smtClean="0"/>
              <a:t>RudYard</a:t>
            </a:r>
            <a:r>
              <a:rPr lang="es-PE" dirty="0" smtClean="0"/>
              <a:t> </a:t>
            </a:r>
            <a:r>
              <a:rPr lang="es-PE" dirty="0" err="1" smtClean="0"/>
              <a:t>kipling</a:t>
            </a:r>
            <a:endParaRPr lang="es-PE" dirty="0" smtClean="0"/>
          </a:p>
          <a:p>
            <a:r>
              <a:rPr lang="es-PE" dirty="0" smtClean="0"/>
              <a:t>Grado y Sección: 6° “B”</a:t>
            </a:r>
          </a:p>
          <a:p>
            <a:r>
              <a:rPr lang="es-PE" dirty="0" smtClean="0"/>
              <a:t>Nombre y Apellido: Joaquín Ramos Domínguez. </a:t>
            </a:r>
            <a:endParaRPr lang="es-PE" dirty="0"/>
          </a:p>
        </p:txBody>
      </p:sp>
      <p:pic>
        <p:nvPicPr>
          <p:cNvPr id="6" name="Imagen 5"/>
          <p:cNvPicPr>
            <a:picLocks noChangeAspect="1"/>
          </p:cNvPicPr>
          <p:nvPr/>
        </p:nvPicPr>
        <p:blipFill>
          <a:blip r:embed="rId4"/>
          <a:stretch>
            <a:fillRect/>
          </a:stretch>
        </p:blipFill>
        <p:spPr>
          <a:xfrm>
            <a:off x="64394" y="1449546"/>
            <a:ext cx="12063211" cy="2881310"/>
          </a:xfrm>
          <a:prstGeom prst="rect">
            <a:avLst/>
          </a:prstGeom>
        </p:spPr>
      </p:pic>
      <p:pic>
        <p:nvPicPr>
          <p:cNvPr id="7" name="Imagen 6"/>
          <p:cNvPicPr>
            <a:picLocks noChangeAspect="1"/>
          </p:cNvPicPr>
          <p:nvPr/>
        </p:nvPicPr>
        <p:blipFill>
          <a:blip r:embed="rId5"/>
          <a:stretch>
            <a:fillRect/>
          </a:stretch>
        </p:blipFill>
        <p:spPr>
          <a:xfrm>
            <a:off x="64394" y="103031"/>
            <a:ext cx="933561" cy="1346515"/>
          </a:xfrm>
          <a:prstGeom prst="rect">
            <a:avLst/>
          </a:prstGeom>
        </p:spPr>
      </p:pic>
      <p:pic>
        <p:nvPicPr>
          <p:cNvPr id="9"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49000" y="3721256"/>
            <a:ext cx="609600" cy="609600"/>
          </a:xfrm>
          <a:prstGeom prst="rect">
            <a:avLst/>
          </a:prstGeom>
        </p:spPr>
      </p:pic>
    </p:spTree>
    <p:extLst>
      <p:ext uri="{BB962C8B-B14F-4D97-AF65-F5344CB8AC3E}">
        <p14:creationId xmlns:p14="http://schemas.microsoft.com/office/powerpoint/2010/main" val="1654258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20"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78976"/>
            <a:ext cx="11353800" cy="837127"/>
          </a:xfrm>
          <a:solidFill>
            <a:schemeClr val="accent2"/>
          </a:solidFill>
        </p:spPr>
        <p:txBody>
          <a:bodyPr>
            <a:normAutofit/>
          </a:bodyPr>
          <a:lstStyle/>
          <a:p>
            <a:r>
              <a:rPr lang="es-PE" sz="2800" dirty="0" smtClean="0"/>
              <a:t>RESUMEN DE LAS PRIMERAS </a:t>
            </a:r>
            <a:r>
              <a:rPr lang="es-PE" sz="2800" dirty="0" smtClean="0"/>
              <a:t>PÁGINAS </a:t>
            </a:r>
            <a:r>
              <a:rPr lang="es-PE" sz="2800" dirty="0" smtClean="0"/>
              <a:t>DE </a:t>
            </a:r>
            <a:r>
              <a:rPr lang="es-PE" sz="2800" dirty="0" smtClean="0"/>
              <a:t>LA OBRA </a:t>
            </a:r>
            <a:endParaRPr lang="es-PE" sz="2800" dirty="0"/>
          </a:p>
        </p:txBody>
      </p:sp>
      <p:sp>
        <p:nvSpPr>
          <p:cNvPr id="4" name="Rectángulo 3"/>
          <p:cNvSpPr/>
          <p:nvPr/>
        </p:nvSpPr>
        <p:spPr>
          <a:xfrm>
            <a:off x="68151" y="577846"/>
            <a:ext cx="2730321" cy="940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En las colina de SEEONE</a:t>
            </a:r>
            <a:endParaRPr lang="es-PE" dirty="0"/>
          </a:p>
        </p:txBody>
      </p:sp>
      <p:cxnSp>
        <p:nvCxnSpPr>
          <p:cNvPr id="6" name="Conector recto de flecha 5"/>
          <p:cNvCxnSpPr/>
          <p:nvPr/>
        </p:nvCxnSpPr>
        <p:spPr>
          <a:xfrm>
            <a:off x="2833352" y="1159099"/>
            <a:ext cx="3219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ángulo 6"/>
          <p:cNvSpPr/>
          <p:nvPr/>
        </p:nvSpPr>
        <p:spPr>
          <a:xfrm>
            <a:off x="3258355" y="998113"/>
            <a:ext cx="798490" cy="3219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solidFill>
                  <a:schemeClr val="tx1"/>
                </a:solidFill>
              </a:rPr>
              <a:t>había</a:t>
            </a:r>
            <a:r>
              <a:rPr lang="es-PE" dirty="0" smtClean="0"/>
              <a:t> </a:t>
            </a:r>
            <a:endParaRPr lang="es-PE" dirty="0"/>
          </a:p>
        </p:txBody>
      </p:sp>
      <p:pic>
        <p:nvPicPr>
          <p:cNvPr id="9" name="Imagen 8"/>
          <p:cNvPicPr>
            <a:picLocks noChangeAspect="1"/>
          </p:cNvPicPr>
          <p:nvPr/>
        </p:nvPicPr>
        <p:blipFill>
          <a:blip r:embed="rId3"/>
          <a:stretch>
            <a:fillRect/>
          </a:stretch>
        </p:blipFill>
        <p:spPr>
          <a:xfrm>
            <a:off x="4146997" y="618562"/>
            <a:ext cx="1873139" cy="1403046"/>
          </a:xfrm>
          <a:prstGeom prst="rect">
            <a:avLst/>
          </a:prstGeom>
        </p:spPr>
      </p:pic>
      <p:sp>
        <p:nvSpPr>
          <p:cNvPr id="11" name="Rectángulo 10"/>
          <p:cNvSpPr/>
          <p:nvPr/>
        </p:nvSpPr>
        <p:spPr>
          <a:xfrm>
            <a:off x="6020137" y="998113"/>
            <a:ext cx="1282184" cy="515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solidFill>
                  <a:schemeClr val="tx1"/>
                </a:solidFill>
              </a:rPr>
              <a:t>Donde vivía </a:t>
            </a:r>
          </a:p>
          <a:p>
            <a:pPr algn="ctr"/>
            <a:r>
              <a:rPr lang="es-PE" dirty="0" smtClean="0"/>
              <a:t> </a:t>
            </a:r>
            <a:endParaRPr lang="es-PE" dirty="0"/>
          </a:p>
        </p:txBody>
      </p:sp>
      <p:pic>
        <p:nvPicPr>
          <p:cNvPr id="12" name="Imagen 11"/>
          <p:cNvPicPr>
            <a:picLocks noChangeAspect="1"/>
          </p:cNvPicPr>
          <p:nvPr/>
        </p:nvPicPr>
        <p:blipFill>
          <a:blip r:embed="rId4"/>
          <a:stretch>
            <a:fillRect/>
          </a:stretch>
        </p:blipFill>
        <p:spPr>
          <a:xfrm>
            <a:off x="7436812" y="556824"/>
            <a:ext cx="3703413" cy="1642057"/>
          </a:xfrm>
          <a:prstGeom prst="rect">
            <a:avLst/>
          </a:prstGeom>
        </p:spPr>
      </p:pic>
      <p:sp>
        <p:nvSpPr>
          <p:cNvPr id="13" name="Elipse 12"/>
          <p:cNvSpPr/>
          <p:nvPr/>
        </p:nvSpPr>
        <p:spPr>
          <a:xfrm>
            <a:off x="4056845" y="2104191"/>
            <a:ext cx="1577663" cy="7340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La ley </a:t>
            </a:r>
            <a:endParaRPr lang="es-PE" dirty="0"/>
          </a:p>
        </p:txBody>
      </p:sp>
      <p:cxnSp>
        <p:nvCxnSpPr>
          <p:cNvPr id="15" name="Conector recto 14"/>
          <p:cNvCxnSpPr>
            <a:endCxn id="13" idx="6"/>
          </p:cNvCxnSpPr>
          <p:nvPr/>
        </p:nvCxnSpPr>
        <p:spPr>
          <a:xfrm flipH="1">
            <a:off x="5634508" y="1881844"/>
            <a:ext cx="2042039" cy="5893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p:cNvCxnSpPr>
            <a:stCxn id="4" idx="2"/>
            <a:endCxn id="13" idx="2"/>
          </p:cNvCxnSpPr>
          <p:nvPr/>
        </p:nvCxnSpPr>
        <p:spPr>
          <a:xfrm>
            <a:off x="1433312" y="1518004"/>
            <a:ext cx="2623533" cy="953235"/>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ángulo 17"/>
          <p:cNvSpPr/>
          <p:nvPr/>
        </p:nvSpPr>
        <p:spPr>
          <a:xfrm>
            <a:off x="1763567" y="2788670"/>
            <a:ext cx="5653826" cy="12234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Prohibía comer carne humana </a:t>
            </a:r>
            <a:endParaRPr lang="es-PE" dirty="0"/>
          </a:p>
        </p:txBody>
      </p:sp>
      <p:sp>
        <p:nvSpPr>
          <p:cNvPr id="19" name="Flecha abajo 18"/>
          <p:cNvSpPr/>
          <p:nvPr/>
        </p:nvSpPr>
        <p:spPr>
          <a:xfrm rot="193693">
            <a:off x="437527" y="3415411"/>
            <a:ext cx="1991567" cy="812837"/>
          </a:xfrm>
          <a:prstGeom prst="downArrow">
            <a:avLst>
              <a:gd name="adj1" fmla="val 68194"/>
              <a:gd name="adj2" fmla="val 4970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dirty="0" smtClean="0"/>
              <a:t>Esto conllevaría</a:t>
            </a:r>
            <a:endParaRPr lang="es-PE" dirty="0"/>
          </a:p>
        </p:txBody>
      </p:sp>
      <p:sp>
        <p:nvSpPr>
          <p:cNvPr id="20" name="Rectángulo 19"/>
          <p:cNvSpPr/>
          <p:nvPr/>
        </p:nvSpPr>
        <p:spPr>
          <a:xfrm>
            <a:off x="0" y="4210083"/>
            <a:ext cx="2636412" cy="779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Que los hombres invadan la selva con armas y </a:t>
            </a:r>
            <a:r>
              <a:rPr lang="es-PE" dirty="0" err="1" smtClean="0"/>
              <a:t>fusíles</a:t>
            </a:r>
            <a:r>
              <a:rPr lang="es-PE" dirty="0" smtClean="0"/>
              <a:t> </a:t>
            </a:r>
            <a:endParaRPr lang="es-PE" dirty="0"/>
          </a:p>
        </p:txBody>
      </p:sp>
      <p:sp>
        <p:nvSpPr>
          <p:cNvPr id="22" name="Rectángulo 21"/>
          <p:cNvSpPr/>
          <p:nvPr/>
        </p:nvSpPr>
        <p:spPr>
          <a:xfrm>
            <a:off x="0" y="5065660"/>
            <a:ext cx="2353077" cy="592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 </a:t>
            </a:r>
            <a:r>
              <a:rPr lang="es-PE" dirty="0" smtClean="0"/>
              <a:t>Y </a:t>
            </a:r>
            <a:r>
              <a:rPr lang="es-PE" dirty="0"/>
              <a:t>p</a:t>
            </a:r>
            <a:r>
              <a:rPr lang="es-PE" dirty="0" smtClean="0"/>
              <a:t>orque </a:t>
            </a:r>
            <a:r>
              <a:rPr lang="es-PE" dirty="0" smtClean="0"/>
              <a:t>perdían pronto los dientes </a:t>
            </a:r>
            <a:endParaRPr lang="es-PE" dirty="0"/>
          </a:p>
        </p:txBody>
      </p:sp>
      <p:pic>
        <p:nvPicPr>
          <p:cNvPr id="23" name="Imagen 22"/>
          <p:cNvPicPr>
            <a:picLocks noChangeAspect="1"/>
          </p:cNvPicPr>
          <p:nvPr/>
        </p:nvPicPr>
        <p:blipFill>
          <a:blip r:embed="rId5"/>
          <a:stretch>
            <a:fillRect/>
          </a:stretch>
        </p:blipFill>
        <p:spPr>
          <a:xfrm>
            <a:off x="3582977" y="4017765"/>
            <a:ext cx="1640917" cy="1071562"/>
          </a:xfrm>
          <a:prstGeom prst="rect">
            <a:avLst/>
          </a:prstGeom>
        </p:spPr>
      </p:pic>
      <p:sp>
        <p:nvSpPr>
          <p:cNvPr id="24" name="Rectángulo 23"/>
          <p:cNvSpPr/>
          <p:nvPr/>
        </p:nvSpPr>
        <p:spPr>
          <a:xfrm>
            <a:off x="3582977" y="5089327"/>
            <a:ext cx="1963291" cy="139735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b="1" dirty="0" smtClean="0">
                <a:solidFill>
                  <a:schemeClr val="tx1"/>
                </a:solidFill>
              </a:rPr>
              <a:t>Desobedece </a:t>
            </a:r>
            <a:r>
              <a:rPr lang="es-PE" b="1" dirty="0" smtClean="0">
                <a:solidFill>
                  <a:schemeClr val="tx1"/>
                </a:solidFill>
              </a:rPr>
              <a:t>las </a:t>
            </a:r>
            <a:r>
              <a:rPr lang="es-PE" b="1" dirty="0" smtClean="0">
                <a:solidFill>
                  <a:schemeClr val="tx1"/>
                </a:solidFill>
              </a:rPr>
              <a:t>leyes  salta la barrera quemándose las patas </a:t>
            </a:r>
            <a:endParaRPr lang="es-PE" b="1" dirty="0">
              <a:solidFill>
                <a:schemeClr val="tx1"/>
              </a:solidFill>
            </a:endParaRPr>
          </a:p>
        </p:txBody>
      </p:sp>
      <p:pic>
        <p:nvPicPr>
          <p:cNvPr id="26" name="Imagen 25"/>
          <p:cNvPicPr>
            <a:picLocks noChangeAspect="1"/>
          </p:cNvPicPr>
          <p:nvPr/>
        </p:nvPicPr>
        <p:blipFill>
          <a:blip r:embed="rId6"/>
          <a:stretch>
            <a:fillRect/>
          </a:stretch>
        </p:blipFill>
        <p:spPr>
          <a:xfrm>
            <a:off x="7431546" y="3240639"/>
            <a:ext cx="1416154" cy="1543050"/>
          </a:xfrm>
          <a:prstGeom prst="rect">
            <a:avLst/>
          </a:prstGeom>
        </p:spPr>
      </p:pic>
      <p:sp>
        <p:nvSpPr>
          <p:cNvPr id="27" name="Rectángulo 26"/>
          <p:cNvSpPr/>
          <p:nvPr/>
        </p:nvSpPr>
        <p:spPr>
          <a:xfrm>
            <a:off x="7433122" y="2589931"/>
            <a:ext cx="1187104" cy="6117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solidFill>
                  <a:schemeClr val="tx1"/>
                </a:solidFill>
              </a:rPr>
              <a:t>Padre lobo </a:t>
            </a:r>
            <a:endParaRPr lang="es-PE" dirty="0">
              <a:solidFill>
                <a:schemeClr val="tx1"/>
              </a:solidFill>
            </a:endParaRPr>
          </a:p>
        </p:txBody>
      </p:sp>
      <p:sp>
        <p:nvSpPr>
          <p:cNvPr id="28" name="Rectángulo redondeado 27"/>
          <p:cNvSpPr/>
          <p:nvPr/>
        </p:nvSpPr>
        <p:spPr>
          <a:xfrm>
            <a:off x="8861853" y="2317084"/>
            <a:ext cx="3219312" cy="454091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just"/>
            <a:r>
              <a:rPr lang="es-PE" dirty="0" smtClean="0"/>
              <a:t>Encuentran  al cachorro humano llamándolo MOWGLI.</a:t>
            </a:r>
          </a:p>
          <a:p>
            <a:pPr algn="just"/>
            <a:r>
              <a:rPr lang="es-PE" dirty="0" smtClean="0"/>
              <a:t>Se </a:t>
            </a:r>
            <a:r>
              <a:rPr lang="es-PE" dirty="0" smtClean="0"/>
              <a:t>convoca </a:t>
            </a:r>
            <a:r>
              <a:rPr lang="es-PE" dirty="0" smtClean="0"/>
              <a:t>un Consejo  de la Selva en la Roca y se presentará a la manada para que sea aceptado para eso tenía que haber  2 miembros que no sean de la manada y sean responsables entonces el Oso (</a:t>
            </a:r>
            <a:r>
              <a:rPr lang="es-PE" dirty="0" err="1" smtClean="0"/>
              <a:t>Baloo</a:t>
            </a:r>
            <a:r>
              <a:rPr lang="es-PE" dirty="0" smtClean="0"/>
              <a:t>) y la pantera(</a:t>
            </a:r>
            <a:r>
              <a:rPr lang="es-PE" dirty="0" err="1" smtClean="0"/>
              <a:t>Bagheera</a:t>
            </a:r>
            <a:r>
              <a:rPr lang="es-PE" dirty="0" smtClean="0"/>
              <a:t>)que dió como ofrenda un toro</a:t>
            </a:r>
            <a:endParaRPr lang="es-PE" dirty="0"/>
          </a:p>
        </p:txBody>
      </p:sp>
    </p:spTree>
    <p:extLst>
      <p:ext uri="{BB962C8B-B14F-4D97-AF65-F5344CB8AC3E}">
        <p14:creationId xmlns:p14="http://schemas.microsoft.com/office/powerpoint/2010/main" val="205340918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breeze.wav"/>
          </p:stSnd>
        </p:sndAc>
      </p:transition>
    </mc:Choice>
    <mc:Fallback xmlns="">
      <p:transition spd="slow">
        <p:sndAc>
          <p:stSnd>
            <p:snd r:embed="rId7"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04954"/>
            <a:ext cx="2604655" cy="742458"/>
          </a:xfrm>
          <a:solidFill>
            <a:schemeClr val="accent4">
              <a:lumMod val="60000"/>
              <a:lumOff val="40000"/>
            </a:schemeClr>
          </a:solidFill>
        </p:spPr>
        <p:txBody>
          <a:bodyPr>
            <a:normAutofit/>
          </a:bodyPr>
          <a:lstStyle/>
          <a:p>
            <a:r>
              <a:rPr lang="es-PE" sz="2400" b="1" dirty="0" smtClean="0"/>
              <a:t>Segunda Semana</a:t>
            </a:r>
            <a:endParaRPr lang="es-PE" sz="2400" b="1" dirty="0"/>
          </a:p>
        </p:txBody>
      </p:sp>
      <p:sp>
        <p:nvSpPr>
          <p:cNvPr id="5" name="Marcador de contenido 4"/>
          <p:cNvSpPr>
            <a:spLocks noGrp="1"/>
          </p:cNvSpPr>
          <p:nvPr>
            <p:ph sz="half" idx="2"/>
          </p:nvPr>
        </p:nvSpPr>
        <p:spPr>
          <a:xfrm>
            <a:off x="0" y="2220200"/>
            <a:ext cx="4381388" cy="4332084"/>
          </a:xfrm>
        </p:spPr>
        <p:txBody>
          <a:bodyPr>
            <a:noAutofit/>
          </a:bodyPr>
          <a:lstStyle/>
          <a:p>
            <a:pPr algn="just"/>
            <a:r>
              <a:rPr lang="es-PE" sz="2000" dirty="0" smtClean="0">
                <a:cs typeface="Arial" panose="020B0604020202020204" pitchFamily="34" charset="0"/>
              </a:rPr>
              <a:t>El </a:t>
            </a:r>
            <a:r>
              <a:rPr lang="es-PE" sz="2000" b="1" dirty="0" smtClean="0">
                <a:cs typeface="Arial" panose="020B0604020202020204" pitchFamily="34" charset="0"/>
              </a:rPr>
              <a:t>oso</a:t>
            </a:r>
            <a:r>
              <a:rPr lang="es-PE" sz="2000" dirty="0" smtClean="0">
                <a:cs typeface="Arial" panose="020B0604020202020204" pitchFamily="34" charset="0"/>
              </a:rPr>
              <a:t> </a:t>
            </a:r>
            <a:r>
              <a:rPr lang="es-PE" sz="2000" dirty="0" smtClean="0">
                <a:cs typeface="Arial" panose="020B0604020202020204" pitchFamily="34" charset="0"/>
              </a:rPr>
              <a:t>comienza a </a:t>
            </a:r>
            <a:r>
              <a:rPr lang="es-PE" sz="2000" dirty="0" smtClean="0">
                <a:cs typeface="Arial" panose="020B0604020202020204" pitchFamily="34" charset="0"/>
              </a:rPr>
              <a:t>enseñarle el verdadero valor de las  leyes de la Selva y </a:t>
            </a:r>
            <a:r>
              <a:rPr lang="es-PE" sz="2000" b="1" dirty="0" smtClean="0">
                <a:cs typeface="Arial" panose="020B0604020202020204" pitchFamily="34" charset="0"/>
              </a:rPr>
              <a:t>pantera</a:t>
            </a:r>
            <a:r>
              <a:rPr lang="es-PE" sz="2000" dirty="0" smtClean="0">
                <a:cs typeface="Arial" panose="020B0604020202020204" pitchFamily="34" charset="0"/>
              </a:rPr>
              <a:t> también le enseñaba como debería enfrentarse ante los animales y humanos y sobre todo a defenderse del tigre que lo quería como presa a </a:t>
            </a:r>
            <a:r>
              <a:rPr lang="es-PE" sz="2000" dirty="0" err="1" smtClean="0">
                <a:cs typeface="Arial" panose="020B0604020202020204" pitchFamily="34" charset="0"/>
              </a:rPr>
              <a:t>Mowgli</a:t>
            </a:r>
            <a:endParaRPr lang="es-PE" sz="2000" dirty="0" smtClean="0">
              <a:cs typeface="Arial" panose="020B0604020202020204" pitchFamily="34" charset="0"/>
            </a:endParaRPr>
          </a:p>
          <a:p>
            <a:pPr marL="0" indent="0" algn="just">
              <a:buNone/>
            </a:pPr>
            <a:r>
              <a:rPr lang="es-PE" sz="2000" dirty="0" smtClean="0"/>
              <a:t>El oso advierte a </a:t>
            </a:r>
            <a:r>
              <a:rPr lang="es-PE" sz="2000" dirty="0" err="1" smtClean="0"/>
              <a:t>Mowgli</a:t>
            </a:r>
            <a:r>
              <a:rPr lang="es-PE" sz="2000" dirty="0" smtClean="0"/>
              <a:t> que Todo lo que sabes de la Ley de la Selva lo sabes por mí. Y la Ley te servirá para tratar con todos los animales menos con los monos porque ellos no tenían ley. El Pueblo de la Selva no puede tener trato alguno con los monos. Tenlo siempre presente, pero sin embargo los monos persiguieron al </a:t>
            </a:r>
            <a:r>
              <a:rPr lang="es-PE" sz="2000" dirty="0" err="1" smtClean="0"/>
              <a:t>oso,pantera</a:t>
            </a:r>
            <a:r>
              <a:rPr lang="es-PE" sz="2000" dirty="0" smtClean="0"/>
              <a:t> y </a:t>
            </a:r>
            <a:r>
              <a:rPr lang="es-PE" sz="2000" dirty="0" err="1" smtClean="0"/>
              <a:t>Mowgli</a:t>
            </a:r>
            <a:endParaRPr lang="es-PE" sz="2000" dirty="0"/>
          </a:p>
        </p:txBody>
      </p:sp>
      <p:pic>
        <p:nvPicPr>
          <p:cNvPr id="8" name="Imagen 7"/>
          <p:cNvPicPr>
            <a:picLocks noChangeAspect="1"/>
          </p:cNvPicPr>
          <p:nvPr/>
        </p:nvPicPr>
        <p:blipFill>
          <a:blip r:embed="rId2"/>
          <a:stretch>
            <a:fillRect/>
          </a:stretch>
        </p:blipFill>
        <p:spPr>
          <a:xfrm>
            <a:off x="55910" y="637504"/>
            <a:ext cx="1435275" cy="1523805"/>
          </a:xfrm>
          <a:prstGeom prst="rect">
            <a:avLst/>
          </a:prstGeom>
        </p:spPr>
      </p:pic>
      <p:pic>
        <p:nvPicPr>
          <p:cNvPr id="9" name="Imagen 8"/>
          <p:cNvPicPr>
            <a:picLocks noChangeAspect="1"/>
          </p:cNvPicPr>
          <p:nvPr/>
        </p:nvPicPr>
        <p:blipFill>
          <a:blip r:embed="rId3"/>
          <a:stretch>
            <a:fillRect/>
          </a:stretch>
        </p:blipFill>
        <p:spPr>
          <a:xfrm>
            <a:off x="2684175" y="144106"/>
            <a:ext cx="1655347" cy="1789090"/>
          </a:xfrm>
          <a:prstGeom prst="rect">
            <a:avLst/>
          </a:prstGeom>
        </p:spPr>
      </p:pic>
      <p:cxnSp>
        <p:nvCxnSpPr>
          <p:cNvPr id="11" name="Conector recto 10"/>
          <p:cNvCxnSpPr/>
          <p:nvPr/>
        </p:nvCxnSpPr>
        <p:spPr>
          <a:xfrm flipH="1">
            <a:off x="4542331" y="0"/>
            <a:ext cx="51516"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ángulo 12"/>
          <p:cNvSpPr/>
          <p:nvPr/>
        </p:nvSpPr>
        <p:spPr>
          <a:xfrm>
            <a:off x="4610636" y="0"/>
            <a:ext cx="7581363" cy="15108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PE" sz="2000" dirty="0" smtClean="0"/>
              <a:t>Se pusieron a descansar y se lo llevaron a </a:t>
            </a:r>
            <a:r>
              <a:rPr lang="es-PE" sz="2000" dirty="0" err="1" smtClean="0"/>
              <a:t>Mowgli</a:t>
            </a:r>
            <a:r>
              <a:rPr lang="es-PE" sz="2000" dirty="0" smtClean="0"/>
              <a:t> de las axilas y </a:t>
            </a:r>
            <a:r>
              <a:rPr lang="es-PE" sz="2000" dirty="0"/>
              <a:t>e</a:t>
            </a:r>
            <a:r>
              <a:rPr lang="es-PE" sz="2000" dirty="0" smtClean="0"/>
              <a:t>mpezó la </a:t>
            </a:r>
            <a:r>
              <a:rPr lang="es-PE" sz="2000" dirty="0" err="1" smtClean="0"/>
              <a:t>huída</a:t>
            </a:r>
            <a:r>
              <a:rPr lang="es-PE" sz="2000" dirty="0" smtClean="0"/>
              <a:t> </a:t>
            </a:r>
            <a:r>
              <a:rPr lang="es-PE" sz="2000" dirty="0" smtClean="0"/>
              <a:t>de los monos, Tienen caminos en las copas de los árboles, </a:t>
            </a:r>
            <a:r>
              <a:rPr lang="es-PE" sz="2000" dirty="0" smtClean="0"/>
              <a:t> </a:t>
            </a:r>
            <a:r>
              <a:rPr lang="es-PE" sz="2000" dirty="0"/>
              <a:t>y</a:t>
            </a:r>
            <a:r>
              <a:rPr lang="es-PE" sz="2000" dirty="0" smtClean="0"/>
              <a:t> </a:t>
            </a:r>
            <a:r>
              <a:rPr lang="es-PE" sz="2000" dirty="0" smtClean="0"/>
              <a:t>una altura excesiva sobre el nivel del suelo: quince, veinte y hasta treinta metros. la cima de los árboles, con unos saltos de siete metros</a:t>
            </a:r>
            <a:endParaRPr lang="es-PE" sz="2000" dirty="0"/>
          </a:p>
        </p:txBody>
      </p:sp>
      <p:pic>
        <p:nvPicPr>
          <p:cNvPr id="14" name="Imagen 13"/>
          <p:cNvPicPr>
            <a:picLocks noChangeAspect="1"/>
          </p:cNvPicPr>
          <p:nvPr/>
        </p:nvPicPr>
        <p:blipFill>
          <a:blip r:embed="rId4"/>
          <a:stretch>
            <a:fillRect/>
          </a:stretch>
        </p:blipFill>
        <p:spPr>
          <a:xfrm>
            <a:off x="4610635" y="1654347"/>
            <a:ext cx="2192072" cy="2009105"/>
          </a:xfrm>
          <a:prstGeom prst="rect">
            <a:avLst/>
          </a:prstGeom>
        </p:spPr>
      </p:pic>
      <p:pic>
        <p:nvPicPr>
          <p:cNvPr id="15" name="Imagen 14"/>
          <p:cNvPicPr>
            <a:picLocks noChangeAspect="1"/>
          </p:cNvPicPr>
          <p:nvPr/>
        </p:nvPicPr>
        <p:blipFill>
          <a:blip r:embed="rId5"/>
          <a:stretch>
            <a:fillRect/>
          </a:stretch>
        </p:blipFill>
        <p:spPr>
          <a:xfrm>
            <a:off x="8948459" y="1654347"/>
            <a:ext cx="3106653" cy="1596981"/>
          </a:xfrm>
          <a:prstGeom prst="rect">
            <a:avLst/>
          </a:prstGeom>
        </p:spPr>
      </p:pic>
      <p:pic>
        <p:nvPicPr>
          <p:cNvPr id="17" name="Imagen 16"/>
          <p:cNvPicPr>
            <a:picLocks noChangeAspect="1"/>
          </p:cNvPicPr>
          <p:nvPr/>
        </p:nvPicPr>
        <p:blipFill>
          <a:blip r:embed="rId6"/>
          <a:stretch>
            <a:fillRect/>
          </a:stretch>
        </p:blipFill>
        <p:spPr>
          <a:xfrm>
            <a:off x="6739599" y="1550965"/>
            <a:ext cx="2124075" cy="2152650"/>
          </a:xfrm>
          <a:prstGeom prst="rect">
            <a:avLst/>
          </a:prstGeom>
        </p:spPr>
      </p:pic>
      <p:sp>
        <p:nvSpPr>
          <p:cNvPr id="19" name="Rectángulo 18"/>
          <p:cNvSpPr/>
          <p:nvPr/>
        </p:nvSpPr>
        <p:spPr>
          <a:xfrm>
            <a:off x="4584197" y="3743777"/>
            <a:ext cx="7581364" cy="29341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s-PE" sz="2000" dirty="0" smtClean="0">
                <a:solidFill>
                  <a:schemeClr val="tx1"/>
                </a:solidFill>
              </a:rPr>
              <a:t>El Oso y la pantera van en busca de la serpiente </a:t>
            </a:r>
            <a:r>
              <a:rPr lang="es-PE" sz="2000" dirty="0" err="1" smtClean="0">
                <a:solidFill>
                  <a:schemeClr val="tx1"/>
                </a:solidFill>
              </a:rPr>
              <a:t>Kaa</a:t>
            </a:r>
            <a:r>
              <a:rPr lang="es-PE" sz="2000" dirty="0" smtClean="0">
                <a:solidFill>
                  <a:schemeClr val="tx1"/>
                </a:solidFill>
              </a:rPr>
              <a:t> ya que los monos tenían miedo a la serpiente y ella podía traer de regreso a </a:t>
            </a:r>
            <a:r>
              <a:rPr lang="es-PE" sz="2000" dirty="0" err="1" smtClean="0">
                <a:solidFill>
                  <a:schemeClr val="tx1"/>
                </a:solidFill>
              </a:rPr>
              <a:t>Mowgli</a:t>
            </a:r>
            <a:r>
              <a:rPr lang="es-PE" sz="2000" dirty="0" smtClean="0">
                <a:solidFill>
                  <a:schemeClr val="tx1"/>
                </a:solidFill>
              </a:rPr>
              <a:t> entonces la serpiente lo salva de los monos el Oso la pantera y </a:t>
            </a:r>
            <a:r>
              <a:rPr lang="es-PE" sz="2000" dirty="0" err="1" smtClean="0">
                <a:solidFill>
                  <a:schemeClr val="tx1"/>
                </a:solidFill>
              </a:rPr>
              <a:t>Mowgli</a:t>
            </a:r>
            <a:r>
              <a:rPr lang="es-PE" sz="2000" dirty="0" smtClean="0">
                <a:solidFill>
                  <a:schemeClr val="tx1"/>
                </a:solidFill>
              </a:rPr>
              <a:t> agradecido de </a:t>
            </a:r>
            <a:r>
              <a:rPr lang="es-PE" sz="2000" dirty="0" err="1" smtClean="0">
                <a:solidFill>
                  <a:schemeClr val="tx1"/>
                </a:solidFill>
              </a:rPr>
              <a:t>kaa</a:t>
            </a:r>
            <a:r>
              <a:rPr lang="es-PE" sz="2000" dirty="0" smtClean="0">
                <a:solidFill>
                  <a:schemeClr val="tx1"/>
                </a:solidFill>
              </a:rPr>
              <a:t>   y prometiéndole su recompensa de una presa. Regresando al Consejo de la roca los  lobatos se estaban enfrentando </a:t>
            </a:r>
            <a:r>
              <a:rPr lang="es-PE" dirty="0" smtClean="0">
                <a:solidFill>
                  <a:schemeClr val="tx1"/>
                </a:solidFill>
              </a:rPr>
              <a:t>entre ellos para ver quién </a:t>
            </a:r>
            <a:r>
              <a:rPr lang="es-PE" dirty="0" smtClean="0">
                <a:solidFill>
                  <a:schemeClr val="tx1"/>
                </a:solidFill>
              </a:rPr>
              <a:t>era </a:t>
            </a:r>
            <a:r>
              <a:rPr lang="es-PE" dirty="0" smtClean="0">
                <a:solidFill>
                  <a:schemeClr val="tx1"/>
                </a:solidFill>
              </a:rPr>
              <a:t>el nuevo alfa siendo esta la idea del tigre SHERE KHAN.</a:t>
            </a:r>
            <a:endParaRPr lang="es-PE" dirty="0">
              <a:solidFill>
                <a:schemeClr val="tx1"/>
              </a:solidFill>
            </a:endParaRPr>
          </a:p>
        </p:txBody>
      </p:sp>
    </p:spTree>
    <p:extLst>
      <p:ext uri="{BB962C8B-B14F-4D97-AF65-F5344CB8AC3E}">
        <p14:creationId xmlns:p14="http://schemas.microsoft.com/office/powerpoint/2010/main" val="320648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17"/>
                                        </p:tgtEl>
                                      </p:cBhvr>
                                    </p:animEffect>
                                    <p:animScale>
                                      <p:cBhvr>
                                        <p:cTn id="21"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554182"/>
            <a:ext cx="12192000" cy="18010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PE" b="1" dirty="0" err="1" smtClean="0">
                <a:solidFill>
                  <a:schemeClr val="tx1"/>
                </a:solidFill>
              </a:rPr>
              <a:t>Mowgli</a:t>
            </a:r>
            <a:r>
              <a:rPr lang="es-PE" b="1" dirty="0" smtClean="0">
                <a:solidFill>
                  <a:schemeClr val="tx1"/>
                </a:solidFill>
              </a:rPr>
              <a:t> se da cuenta que había una </a:t>
            </a:r>
            <a:r>
              <a:rPr lang="es-PE" b="1" dirty="0" smtClean="0">
                <a:solidFill>
                  <a:schemeClr val="tx1"/>
                </a:solidFill>
              </a:rPr>
              <a:t>Aldea </a:t>
            </a:r>
            <a:r>
              <a:rPr lang="es-PE" b="1" dirty="0" smtClean="0">
                <a:solidFill>
                  <a:schemeClr val="tx1"/>
                </a:solidFill>
              </a:rPr>
              <a:t>va </a:t>
            </a:r>
            <a:r>
              <a:rPr lang="es-PE" b="1" dirty="0" smtClean="0">
                <a:solidFill>
                  <a:schemeClr val="tx1"/>
                </a:solidFill>
              </a:rPr>
              <a:t>corriendo, agarra </a:t>
            </a:r>
            <a:r>
              <a:rPr lang="es-PE" b="1" dirty="0" smtClean="0">
                <a:solidFill>
                  <a:schemeClr val="tx1"/>
                </a:solidFill>
              </a:rPr>
              <a:t>una rama y prende fuego </a:t>
            </a:r>
            <a:r>
              <a:rPr lang="es-PE" b="1" dirty="0" smtClean="0">
                <a:solidFill>
                  <a:schemeClr val="tx1"/>
                </a:solidFill>
              </a:rPr>
              <a:t>corre</a:t>
            </a:r>
            <a:r>
              <a:rPr lang="es-PE" b="1" dirty="0" smtClean="0">
                <a:solidFill>
                  <a:schemeClr val="tx1"/>
                </a:solidFill>
              </a:rPr>
              <a:t> </a:t>
            </a:r>
            <a:r>
              <a:rPr lang="es-PE" b="1" dirty="0" smtClean="0">
                <a:solidFill>
                  <a:schemeClr val="tx1"/>
                </a:solidFill>
              </a:rPr>
              <a:t>hasta la roca y amenaza al Tigre, pero </a:t>
            </a:r>
            <a:r>
              <a:rPr lang="es-PE" b="1" dirty="0" smtClean="0">
                <a:solidFill>
                  <a:schemeClr val="tx1"/>
                </a:solidFill>
              </a:rPr>
              <a:t>eso </a:t>
            </a:r>
            <a:r>
              <a:rPr lang="es-PE" b="1" dirty="0" smtClean="0">
                <a:solidFill>
                  <a:schemeClr val="tx1"/>
                </a:solidFill>
              </a:rPr>
              <a:t>no le pareció a padre lobo y lo </a:t>
            </a:r>
            <a:r>
              <a:rPr lang="es-PE" b="1" dirty="0" smtClean="0">
                <a:solidFill>
                  <a:schemeClr val="tx1"/>
                </a:solidFill>
              </a:rPr>
              <a:t>expulsa de la Selva </a:t>
            </a:r>
            <a:r>
              <a:rPr lang="es-PE" b="1" dirty="0" smtClean="0">
                <a:solidFill>
                  <a:schemeClr val="tx1"/>
                </a:solidFill>
              </a:rPr>
              <a:t>diciendo que utilizó una defensa de los </a:t>
            </a:r>
            <a:r>
              <a:rPr lang="es-PE" b="1" dirty="0" smtClean="0">
                <a:solidFill>
                  <a:schemeClr val="tx1"/>
                </a:solidFill>
              </a:rPr>
              <a:t>humanos. </a:t>
            </a:r>
            <a:r>
              <a:rPr lang="es-PE" b="1" dirty="0" smtClean="0">
                <a:solidFill>
                  <a:schemeClr val="tx1"/>
                </a:solidFill>
              </a:rPr>
              <a:t>quedándose sorprendido y penoso </a:t>
            </a:r>
            <a:r>
              <a:rPr lang="es-PE" b="1" dirty="0" err="1" smtClean="0">
                <a:solidFill>
                  <a:schemeClr val="tx1"/>
                </a:solidFill>
              </a:rPr>
              <a:t>Mowgli</a:t>
            </a:r>
            <a:r>
              <a:rPr lang="es-PE" b="1" dirty="0" smtClean="0">
                <a:solidFill>
                  <a:schemeClr val="tx1"/>
                </a:solidFill>
              </a:rPr>
              <a:t>  se va a la Aldea. Lo encuentra una chica lo baña, lo peinan y pensaba que lo lobos le habían hecho daño  </a:t>
            </a:r>
            <a:endParaRPr lang="es-PE" b="1" dirty="0">
              <a:solidFill>
                <a:schemeClr val="tx1"/>
              </a:solidFill>
            </a:endParaRPr>
          </a:p>
        </p:txBody>
      </p:sp>
      <p:pic>
        <p:nvPicPr>
          <p:cNvPr id="10" name="Imagen 9"/>
          <p:cNvPicPr>
            <a:picLocks noChangeAspect="1"/>
          </p:cNvPicPr>
          <p:nvPr/>
        </p:nvPicPr>
        <p:blipFill>
          <a:blip r:embed="rId3"/>
          <a:stretch>
            <a:fillRect/>
          </a:stretch>
        </p:blipFill>
        <p:spPr>
          <a:xfrm>
            <a:off x="25563" y="2355273"/>
            <a:ext cx="3503054" cy="1676400"/>
          </a:xfrm>
          <a:prstGeom prst="rect">
            <a:avLst/>
          </a:prstGeom>
        </p:spPr>
      </p:pic>
      <p:pic>
        <p:nvPicPr>
          <p:cNvPr id="11" name="Imagen 10"/>
          <p:cNvPicPr>
            <a:picLocks noChangeAspect="1"/>
          </p:cNvPicPr>
          <p:nvPr/>
        </p:nvPicPr>
        <p:blipFill>
          <a:blip r:embed="rId4"/>
          <a:stretch>
            <a:fillRect/>
          </a:stretch>
        </p:blipFill>
        <p:spPr>
          <a:xfrm>
            <a:off x="51126" y="4031673"/>
            <a:ext cx="3451928" cy="2673928"/>
          </a:xfrm>
          <a:prstGeom prst="rect">
            <a:avLst/>
          </a:prstGeom>
        </p:spPr>
      </p:pic>
      <p:sp>
        <p:nvSpPr>
          <p:cNvPr id="12" name="Marco 11"/>
          <p:cNvSpPr/>
          <p:nvPr/>
        </p:nvSpPr>
        <p:spPr>
          <a:xfrm>
            <a:off x="4488872" y="2396836"/>
            <a:ext cx="7703128" cy="4461164"/>
          </a:xfrm>
          <a:prstGeom prst="frame">
            <a:avLst/>
          </a:prstGeom>
        </p:spPr>
        <p:style>
          <a:lnRef idx="3">
            <a:schemeClr val="lt1"/>
          </a:lnRef>
          <a:fillRef idx="1">
            <a:schemeClr val="accent2"/>
          </a:fillRef>
          <a:effectRef idx="1">
            <a:schemeClr val="accent2"/>
          </a:effectRef>
          <a:fontRef idx="minor">
            <a:schemeClr val="lt1"/>
          </a:fontRef>
        </p:style>
        <p:txBody>
          <a:bodyPr rtlCol="0" anchor="ctr"/>
          <a:lstStyle/>
          <a:p>
            <a:pPr algn="just"/>
            <a:r>
              <a:rPr lang="es-PE" dirty="0" err="1" smtClean="0">
                <a:solidFill>
                  <a:schemeClr val="tx1"/>
                </a:solidFill>
              </a:rPr>
              <a:t>Mowgli</a:t>
            </a:r>
            <a:r>
              <a:rPr lang="es-PE" dirty="0" smtClean="0">
                <a:solidFill>
                  <a:schemeClr val="tx1"/>
                </a:solidFill>
              </a:rPr>
              <a:t> se queda a vivir hasta que los visita la pantera (</a:t>
            </a:r>
            <a:r>
              <a:rPr lang="es-PE" dirty="0" err="1" smtClean="0">
                <a:solidFill>
                  <a:schemeClr val="tx1"/>
                </a:solidFill>
              </a:rPr>
              <a:t>bagheera</a:t>
            </a:r>
            <a:r>
              <a:rPr lang="es-PE" dirty="0" smtClean="0">
                <a:solidFill>
                  <a:schemeClr val="tx1"/>
                </a:solidFill>
              </a:rPr>
              <a:t>)y </a:t>
            </a:r>
            <a:r>
              <a:rPr lang="es-PE" dirty="0" err="1" smtClean="0">
                <a:solidFill>
                  <a:schemeClr val="tx1"/>
                </a:solidFill>
              </a:rPr>
              <a:t>Mowgli</a:t>
            </a:r>
            <a:r>
              <a:rPr lang="es-PE" dirty="0" smtClean="0">
                <a:solidFill>
                  <a:schemeClr val="tx1"/>
                </a:solidFill>
              </a:rPr>
              <a:t> le dice que lo regrese a su hogar la selva y </a:t>
            </a:r>
            <a:r>
              <a:rPr lang="es-PE" dirty="0" smtClean="0">
                <a:solidFill>
                  <a:schemeClr val="tx1"/>
                </a:solidFill>
              </a:rPr>
              <a:t> </a:t>
            </a:r>
            <a:r>
              <a:rPr lang="es-PE" dirty="0" err="1" smtClean="0">
                <a:solidFill>
                  <a:schemeClr val="tx1"/>
                </a:solidFill>
              </a:rPr>
              <a:t>Bagherra</a:t>
            </a:r>
            <a:r>
              <a:rPr lang="es-PE" dirty="0" smtClean="0">
                <a:solidFill>
                  <a:schemeClr val="tx1"/>
                </a:solidFill>
              </a:rPr>
              <a:t> le dice que ese es su lugar con los humanos.</a:t>
            </a:r>
          </a:p>
          <a:p>
            <a:pPr algn="just"/>
            <a:endParaRPr lang="es-PE" dirty="0" smtClean="0">
              <a:solidFill>
                <a:schemeClr val="tx1"/>
              </a:solidFill>
            </a:endParaRPr>
          </a:p>
          <a:p>
            <a:pPr algn="just"/>
            <a:r>
              <a:rPr lang="es-PE" dirty="0" smtClean="0">
                <a:solidFill>
                  <a:schemeClr val="tx1"/>
                </a:solidFill>
              </a:rPr>
              <a:t>El cazador le enseña un cuarto donde tenía animales que había matado y los tenía como trofeo y se da cuenta que había matado a su mejor amigo </a:t>
            </a:r>
            <a:r>
              <a:rPr lang="es-PE" dirty="0" err="1" smtClean="0">
                <a:solidFill>
                  <a:schemeClr val="tx1"/>
                </a:solidFill>
              </a:rPr>
              <a:t>Bhoot</a:t>
            </a:r>
            <a:r>
              <a:rPr lang="es-PE" dirty="0" smtClean="0">
                <a:solidFill>
                  <a:schemeClr val="tx1"/>
                </a:solidFill>
              </a:rPr>
              <a:t> </a:t>
            </a:r>
            <a:r>
              <a:rPr lang="es-PE" dirty="0" smtClean="0">
                <a:solidFill>
                  <a:schemeClr val="tx1"/>
                </a:solidFill>
              </a:rPr>
              <a:t>el lobo albino por lo tanto </a:t>
            </a:r>
            <a:r>
              <a:rPr lang="es-PE" dirty="0" err="1" smtClean="0">
                <a:solidFill>
                  <a:schemeClr val="tx1"/>
                </a:solidFill>
              </a:rPr>
              <a:t>Mowgli</a:t>
            </a:r>
            <a:r>
              <a:rPr lang="es-PE" dirty="0" smtClean="0">
                <a:solidFill>
                  <a:schemeClr val="tx1"/>
                </a:solidFill>
              </a:rPr>
              <a:t> piensa un plan de venganza y decide ir hablar con los elefantes.</a:t>
            </a:r>
          </a:p>
        </p:txBody>
      </p:sp>
      <p:sp>
        <p:nvSpPr>
          <p:cNvPr id="2" name="Rectángulo 1"/>
          <p:cNvSpPr/>
          <p:nvPr/>
        </p:nvSpPr>
        <p:spPr>
          <a:xfrm>
            <a:off x="3699164" y="0"/>
            <a:ext cx="3154544" cy="5541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dirty="0" smtClean="0"/>
              <a:t>TERCERA SEMANA</a:t>
            </a:r>
            <a:endParaRPr lang="es-PE" sz="2000" dirty="0"/>
          </a:p>
        </p:txBody>
      </p:sp>
    </p:spTree>
    <p:extLst>
      <p:ext uri="{BB962C8B-B14F-4D97-AF65-F5344CB8AC3E}">
        <p14:creationId xmlns:p14="http://schemas.microsoft.com/office/powerpoint/2010/main" val="649768227"/>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breeze.wav"/>
          </p:stSnd>
        </p:sndAc>
      </p:transition>
    </mc:Choice>
    <mc:Fallback xmlns="">
      <p:transition spd="slow">
        <p:circle/>
        <p:sndAc>
          <p:stSnd>
            <p:snd r:embed="rId5"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1"/>
            <a:ext cx="12192000" cy="3034145"/>
          </a:xfrm>
        </p:spPr>
        <p:txBody>
          <a:bodyPr>
            <a:noAutofit/>
          </a:bodyPr>
          <a:lstStyle/>
          <a:p>
            <a:pPr marL="0" indent="0" algn="just">
              <a:buNone/>
            </a:pPr>
            <a:endParaRPr lang="es-PE" sz="1600" dirty="0" smtClean="0"/>
          </a:p>
          <a:p>
            <a:pPr marL="0" indent="0" algn="just">
              <a:lnSpc>
                <a:spcPct val="200000"/>
              </a:lnSpc>
              <a:buNone/>
            </a:pPr>
            <a:r>
              <a:rPr lang="es-PE" sz="1600" dirty="0" smtClean="0"/>
              <a:t> </a:t>
            </a:r>
            <a:r>
              <a:rPr lang="es-PE" sz="1800" dirty="0" smtClean="0"/>
              <a:t>Los aldeanos vieron aterrorizados cómo </a:t>
            </a:r>
            <a:r>
              <a:rPr lang="es-PE" sz="1800" dirty="0" err="1" smtClean="0"/>
              <a:t>Mowgli</a:t>
            </a:r>
            <a:r>
              <a:rPr lang="es-PE" sz="1800" dirty="0" smtClean="0"/>
              <a:t>, en compañía de dos lobos y con un fardo sobre la cabeza, corría por el campo. Su trote era como el de los lobos, ese que les permite devorar las mayores distancias. Entonces Ya empezaba a </a:t>
            </a:r>
            <a:r>
              <a:rPr lang="es-PE" sz="1800" dirty="0" smtClean="0"/>
              <a:t>descender la </a:t>
            </a:r>
            <a:r>
              <a:rPr lang="es-PE" sz="1800" dirty="0" smtClean="0"/>
              <a:t>Luna cuando </a:t>
            </a:r>
            <a:r>
              <a:rPr lang="es-PE" sz="1800" dirty="0" err="1" smtClean="0"/>
              <a:t>Mowgli</a:t>
            </a:r>
            <a:r>
              <a:rPr lang="es-PE" sz="1800" dirty="0" smtClean="0"/>
              <a:t> y sus amigos llegaron a la Roca del Consejo. Se pararon ante la cueva de la madre loba y  </a:t>
            </a:r>
            <a:r>
              <a:rPr lang="es-PE" sz="1800" dirty="0" err="1" smtClean="0"/>
              <a:t>Mowgli</a:t>
            </a:r>
            <a:r>
              <a:rPr lang="es-PE" sz="1800" dirty="0"/>
              <a:t> </a:t>
            </a:r>
            <a:r>
              <a:rPr lang="es-PE" sz="1800" dirty="0" smtClean="0"/>
              <a:t>dijo me han arrojado de la manada de los hombres, pero he cumplido mi palabra. Vengo con la piel de </a:t>
            </a:r>
            <a:r>
              <a:rPr lang="es-PE" sz="1800" dirty="0" err="1" smtClean="0"/>
              <a:t>Shere</a:t>
            </a:r>
            <a:r>
              <a:rPr lang="es-PE" sz="1800" dirty="0" smtClean="0"/>
              <a:t> </a:t>
            </a:r>
            <a:r>
              <a:rPr lang="es-PE" sz="1800" dirty="0" err="1" smtClean="0"/>
              <a:t>Khan</a:t>
            </a:r>
            <a:r>
              <a:rPr lang="es-PE" sz="1800" dirty="0" smtClean="0"/>
              <a:t>. Madre Loba salió de la caverna.  Los lobatos la seguían. Sus ojos parecían ascuas de fuego cuando </a:t>
            </a:r>
            <a:r>
              <a:rPr lang="es-PE" sz="1800" dirty="0" err="1" smtClean="0"/>
              <a:t>vió</a:t>
            </a:r>
            <a:r>
              <a:rPr lang="es-PE" sz="1800" dirty="0" smtClean="0"/>
              <a:t> la piel. Se lo profeticé el día que metió la cabeza en nuestra cueva. Quería matarte, ranita mía. Le dije que el que entonces se sentía cazador, un día, tarde o temprano, sería cazado por su pretendida víctima. ¡Hijo mío! Has hecho lo que debías. </a:t>
            </a:r>
          </a:p>
        </p:txBody>
      </p:sp>
      <p:pic>
        <p:nvPicPr>
          <p:cNvPr id="5" name="Imagen 4"/>
          <p:cNvPicPr>
            <a:picLocks noChangeAspect="1"/>
          </p:cNvPicPr>
          <p:nvPr/>
        </p:nvPicPr>
        <p:blipFill>
          <a:blip r:embed="rId2"/>
          <a:stretch>
            <a:fillRect/>
          </a:stretch>
        </p:blipFill>
        <p:spPr>
          <a:xfrm>
            <a:off x="6611214" y="3625128"/>
            <a:ext cx="5456095" cy="3094326"/>
          </a:xfrm>
          <a:prstGeom prst="rect">
            <a:avLst/>
          </a:prstGeom>
        </p:spPr>
      </p:pic>
      <p:pic>
        <p:nvPicPr>
          <p:cNvPr id="6" name="Imagen 5"/>
          <p:cNvPicPr>
            <a:picLocks noChangeAspect="1"/>
          </p:cNvPicPr>
          <p:nvPr/>
        </p:nvPicPr>
        <p:blipFill>
          <a:blip r:embed="rId3"/>
          <a:stretch>
            <a:fillRect/>
          </a:stretch>
        </p:blipFill>
        <p:spPr>
          <a:xfrm>
            <a:off x="0" y="4197927"/>
            <a:ext cx="6442364" cy="2521527"/>
          </a:xfrm>
          <a:prstGeom prst="rect">
            <a:avLst/>
          </a:prstGeom>
        </p:spPr>
      </p:pic>
      <p:sp>
        <p:nvSpPr>
          <p:cNvPr id="2" name="Rectángulo 1"/>
          <p:cNvSpPr/>
          <p:nvPr/>
        </p:nvSpPr>
        <p:spPr>
          <a:xfrm>
            <a:off x="2410691" y="-1"/>
            <a:ext cx="3879273" cy="471055"/>
          </a:xfrm>
          <a:prstGeom prst="rect">
            <a:avLst/>
          </a:prstGeom>
          <a:solidFill>
            <a:srgbClr val="6CC4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000" dirty="0" smtClean="0">
                <a:solidFill>
                  <a:srgbClr val="66FFCC"/>
                </a:solidFill>
              </a:rPr>
              <a:t>CUARTA SEMANA </a:t>
            </a:r>
            <a:endParaRPr lang="es-PE" sz="2000" dirty="0">
              <a:solidFill>
                <a:srgbClr val="66FFCC"/>
              </a:solidFill>
            </a:endParaRPr>
          </a:p>
        </p:txBody>
      </p:sp>
    </p:spTree>
    <p:extLst>
      <p:ext uri="{BB962C8B-B14F-4D97-AF65-F5344CB8AC3E}">
        <p14:creationId xmlns:p14="http://schemas.microsoft.com/office/powerpoint/2010/main" val="109111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490" y="914401"/>
            <a:ext cx="12143509" cy="5805054"/>
          </a:xfrm>
        </p:spPr>
        <p:txBody>
          <a:bodyPr>
            <a:normAutofit/>
          </a:bodyPr>
          <a:lstStyle/>
          <a:p>
            <a:pPr marL="0" indent="0">
              <a:buNone/>
            </a:pPr>
            <a:r>
              <a:rPr lang="es-PE" b="1" dirty="0" smtClean="0"/>
              <a:t>1.-</a:t>
            </a:r>
            <a:r>
              <a:rPr lang="es-PE" sz="2000" b="1" dirty="0" smtClean="0"/>
              <a:t>Sopor.- </a:t>
            </a:r>
            <a:r>
              <a:rPr lang="es-PE" sz="2000" dirty="0" smtClean="0"/>
              <a:t>somnolencia o adormecimiento.</a:t>
            </a:r>
          </a:p>
          <a:p>
            <a:pPr>
              <a:buFont typeface="Wingdings" panose="05000000000000000000" pitchFamily="2" charset="2"/>
              <a:buChar char="v"/>
            </a:pPr>
            <a:r>
              <a:rPr lang="es-PE" sz="2000" dirty="0" smtClean="0"/>
              <a:t>El doctor explicó que la paciente entró en estado de Sopor.</a:t>
            </a:r>
          </a:p>
          <a:p>
            <a:pPr marL="0" indent="0">
              <a:buNone/>
            </a:pPr>
            <a:r>
              <a:rPr lang="es-PE" sz="2000" b="1" dirty="0" smtClean="0"/>
              <a:t>2.-Hidrofobia.- </a:t>
            </a:r>
            <a:r>
              <a:rPr lang="es-PE" sz="2000" dirty="0" smtClean="0"/>
              <a:t>temor patológico al agua</a:t>
            </a:r>
          </a:p>
          <a:p>
            <a:pPr>
              <a:buFont typeface="Wingdings" panose="05000000000000000000" pitchFamily="2" charset="2"/>
              <a:buChar char="v"/>
            </a:pPr>
            <a:r>
              <a:rPr lang="es-PE" sz="2000" dirty="0" smtClean="0"/>
              <a:t>Aquella gata se esconde cuando le toca baño pues sufre de hidrofobia.</a:t>
            </a:r>
          </a:p>
          <a:p>
            <a:pPr marL="0" indent="0">
              <a:buNone/>
            </a:pPr>
            <a:r>
              <a:rPr lang="es-PE" sz="2000" b="1" dirty="0" smtClean="0"/>
              <a:t>3.-Taxativamente</a:t>
            </a:r>
            <a:r>
              <a:rPr lang="es-PE" sz="2000" dirty="0" smtClean="0"/>
              <a:t>.-que no admite discusión por la firmeza o el carácter inequívoco</a:t>
            </a:r>
          </a:p>
          <a:p>
            <a:pPr marL="0" indent="0">
              <a:buNone/>
            </a:pPr>
            <a:r>
              <a:rPr lang="es-PE" sz="2000" dirty="0" smtClean="0"/>
              <a:t>Con que se expresa.</a:t>
            </a:r>
          </a:p>
          <a:p>
            <a:pPr>
              <a:buFont typeface="Wingdings" panose="05000000000000000000" pitchFamily="2" charset="2"/>
              <a:buChar char="v"/>
            </a:pPr>
            <a:r>
              <a:rPr lang="es-PE" sz="2000" dirty="0" smtClean="0"/>
              <a:t>María lo negó todo de forma taxativa.</a:t>
            </a:r>
          </a:p>
          <a:p>
            <a:pPr marL="0" indent="0">
              <a:buNone/>
            </a:pPr>
            <a:r>
              <a:rPr lang="es-PE" sz="2000" b="1" dirty="0" smtClean="0"/>
              <a:t>4.-Musitó.-</a:t>
            </a:r>
            <a:r>
              <a:rPr lang="es-PE" sz="2000" dirty="0" smtClean="0"/>
              <a:t> susurrar o hablar entre dientes.</a:t>
            </a:r>
          </a:p>
          <a:p>
            <a:pPr>
              <a:buFont typeface="Wingdings" panose="05000000000000000000" pitchFamily="2" charset="2"/>
              <a:buChar char="v"/>
            </a:pPr>
            <a:r>
              <a:rPr lang="es-PE" sz="2000" dirty="0" smtClean="0"/>
              <a:t> El profesor le llamó la atención a Ricardo  y él </a:t>
            </a:r>
            <a:r>
              <a:rPr lang="es-PE" sz="2000" dirty="0" err="1" smtClean="0"/>
              <a:t>enseguidamente</a:t>
            </a:r>
            <a:r>
              <a:rPr lang="es-PE" sz="2000" dirty="0" smtClean="0"/>
              <a:t> musitó y su compañero le dijo al Director.</a:t>
            </a:r>
          </a:p>
          <a:p>
            <a:pPr marL="0" indent="0">
              <a:buNone/>
            </a:pPr>
            <a:r>
              <a:rPr lang="es-PE" sz="2000" b="1" dirty="0" smtClean="0"/>
              <a:t>5.-Vanagloriarse.-</a:t>
            </a:r>
            <a:r>
              <a:rPr lang="es-PE" sz="2000" dirty="0" smtClean="0"/>
              <a:t>jactancia de la propia valía o actuación.</a:t>
            </a:r>
          </a:p>
          <a:p>
            <a:pPr marL="0" indent="0">
              <a:buNone/>
            </a:pPr>
            <a:r>
              <a:rPr lang="es-PE" sz="2000" b="1" dirty="0" smtClean="0"/>
              <a:t>6.- Merodeaba.- </a:t>
            </a:r>
            <a:r>
              <a:rPr lang="es-PE" sz="2000" dirty="0" smtClean="0"/>
              <a:t>vagar por los alrededores de un lugar con malas intenciones.</a:t>
            </a:r>
          </a:p>
          <a:p>
            <a:pPr>
              <a:buFont typeface="Wingdings" panose="05000000000000000000" pitchFamily="2" charset="2"/>
              <a:buChar char="v"/>
            </a:pPr>
            <a:r>
              <a:rPr lang="es-PE" sz="2000" dirty="0" smtClean="0"/>
              <a:t>El tigre malo merodeaba al humano para comérselo.</a:t>
            </a:r>
          </a:p>
          <a:p>
            <a:pPr marL="0" indent="0">
              <a:buNone/>
            </a:pPr>
            <a:r>
              <a:rPr lang="es-PE" sz="2000" b="1" dirty="0" smtClean="0"/>
              <a:t>7.-Insidioso.- </a:t>
            </a:r>
            <a:r>
              <a:rPr lang="es-PE" sz="2000" dirty="0" smtClean="0"/>
              <a:t>engaño para perjudicar a alguien. </a:t>
            </a:r>
          </a:p>
          <a:p>
            <a:pPr>
              <a:buFont typeface="Wingdings" panose="05000000000000000000" pitchFamily="2" charset="2"/>
              <a:buChar char="v"/>
            </a:pPr>
            <a:r>
              <a:rPr lang="es-PE" sz="2000" dirty="0" smtClean="0"/>
              <a:t>El jugador le envió un insidioso mensaje a su compañero.</a:t>
            </a:r>
          </a:p>
          <a:p>
            <a:pPr marL="0" indent="0">
              <a:buNone/>
            </a:pPr>
            <a:endParaRPr lang="es-PE" sz="2000" dirty="0" smtClean="0"/>
          </a:p>
          <a:p>
            <a:pPr>
              <a:buFont typeface="Wingdings" panose="05000000000000000000" pitchFamily="2" charset="2"/>
              <a:buChar char="v"/>
            </a:pPr>
            <a:endParaRPr lang="es-PE" sz="2000" dirty="0" smtClean="0"/>
          </a:p>
        </p:txBody>
      </p:sp>
      <p:pic>
        <p:nvPicPr>
          <p:cNvPr id="4" name="Imagen 3"/>
          <p:cNvPicPr>
            <a:picLocks noChangeAspect="1"/>
          </p:cNvPicPr>
          <p:nvPr/>
        </p:nvPicPr>
        <p:blipFill>
          <a:blip r:embed="rId2"/>
          <a:stretch>
            <a:fillRect/>
          </a:stretch>
        </p:blipFill>
        <p:spPr>
          <a:xfrm>
            <a:off x="96981" y="1"/>
            <a:ext cx="8160327" cy="734290"/>
          </a:xfrm>
          <a:prstGeom prst="rect">
            <a:avLst/>
          </a:prstGeom>
        </p:spPr>
      </p:pic>
    </p:spTree>
    <p:extLst>
      <p:ext uri="{BB962C8B-B14F-4D97-AF65-F5344CB8AC3E}">
        <p14:creationId xmlns:p14="http://schemas.microsoft.com/office/powerpoint/2010/main" val="25336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0109" y="207818"/>
            <a:ext cx="11665527" cy="6234546"/>
          </a:xfrm>
        </p:spPr>
        <p:txBody>
          <a:bodyPr/>
          <a:lstStyle/>
          <a:p>
            <a:r>
              <a:rPr lang="es-PE" dirty="0"/>
              <a:t>8 Vapulear.- golpear repentinamente a alguien o algo</a:t>
            </a:r>
            <a:r>
              <a:rPr lang="es-PE" dirty="0" smtClean="0"/>
              <a:t>.</a:t>
            </a:r>
          </a:p>
          <a:p>
            <a:endParaRPr lang="es-PE" dirty="0"/>
          </a:p>
          <a:p>
            <a:pPr>
              <a:buFont typeface="Wingdings" panose="05000000000000000000" pitchFamily="2" charset="2"/>
              <a:buChar char="v"/>
            </a:pPr>
            <a:r>
              <a:rPr lang="es-PE" dirty="0" smtClean="0"/>
              <a:t>Los ladrones vapulearon a los vigilantes antes de robar el </a:t>
            </a:r>
            <a:r>
              <a:rPr lang="es-PE" dirty="0" err="1" smtClean="0"/>
              <a:t>Moll</a:t>
            </a:r>
            <a:endParaRPr lang="es-PE" dirty="0" smtClean="0"/>
          </a:p>
          <a:p>
            <a:pPr marL="0" indent="0">
              <a:buNone/>
            </a:pPr>
            <a:endParaRPr lang="es-PE" dirty="0" smtClean="0"/>
          </a:p>
          <a:p>
            <a:pPr marL="0" indent="0">
              <a:buNone/>
            </a:pPr>
            <a:r>
              <a:rPr lang="es-PE" dirty="0" smtClean="0"/>
              <a:t>9</a:t>
            </a:r>
            <a:r>
              <a:rPr lang="es-PE" sz="2400" dirty="0" smtClean="0"/>
              <a:t>.-Pleitesía:  Muestra reverente de la sumisión.</a:t>
            </a:r>
          </a:p>
          <a:p>
            <a:pPr>
              <a:buFont typeface="Wingdings" panose="05000000000000000000" pitchFamily="2" charset="2"/>
              <a:buChar char="v"/>
            </a:pPr>
            <a:endParaRPr lang="es-PE" sz="2400" dirty="0" smtClean="0"/>
          </a:p>
          <a:p>
            <a:pPr>
              <a:buFont typeface="Wingdings" panose="05000000000000000000" pitchFamily="2" charset="2"/>
              <a:buChar char="v"/>
            </a:pPr>
            <a:r>
              <a:rPr lang="es-PE" sz="2400" dirty="0" smtClean="0"/>
              <a:t>Los artista latinos rinden pleitesía a Plácido Domingo.</a:t>
            </a:r>
          </a:p>
          <a:p>
            <a:pPr marL="0" indent="0">
              <a:buNone/>
            </a:pPr>
            <a:endParaRPr lang="es-PE" sz="2400" dirty="0"/>
          </a:p>
          <a:p>
            <a:pPr marL="0" indent="0">
              <a:buNone/>
            </a:pPr>
            <a:endParaRPr lang="es-PE" sz="2400" dirty="0" smtClean="0"/>
          </a:p>
          <a:p>
            <a:pPr marL="0" indent="0">
              <a:buNone/>
            </a:pPr>
            <a:r>
              <a:rPr lang="es-PE" sz="2400" dirty="0" smtClean="0"/>
              <a:t>10.-Entrañas: vísceras, </a:t>
            </a:r>
            <a:r>
              <a:rPr lang="es-PE" sz="2400" dirty="0" err="1" smtClean="0"/>
              <a:t>espec</a:t>
            </a:r>
            <a:r>
              <a:rPr lang="es-PE" sz="2400" dirty="0" smtClean="0"/>
              <a:t>. Del abdomen. Parte más profunda o interior de algo. </a:t>
            </a:r>
          </a:p>
          <a:p>
            <a:pPr marL="0" indent="0">
              <a:buNone/>
            </a:pPr>
            <a:endParaRPr lang="es-PE" sz="2400" dirty="0" smtClean="0"/>
          </a:p>
          <a:p>
            <a:pPr>
              <a:buFont typeface="Wingdings" panose="05000000000000000000" pitchFamily="2" charset="2"/>
              <a:buChar char="v"/>
            </a:pPr>
            <a:r>
              <a:rPr lang="es-PE" sz="2400" dirty="0"/>
              <a:t> </a:t>
            </a:r>
            <a:r>
              <a:rPr lang="es-PE" sz="2400" dirty="0" smtClean="0"/>
              <a:t>En Malasia  y Indonesia comer entrañas es muy popular.</a:t>
            </a:r>
          </a:p>
          <a:p>
            <a:pPr marL="0" indent="0">
              <a:buNone/>
            </a:pPr>
            <a:endParaRPr lang="es-PE" dirty="0"/>
          </a:p>
        </p:txBody>
      </p:sp>
      <p:pic>
        <p:nvPicPr>
          <p:cNvPr id="4" name="Imagen 3"/>
          <p:cNvPicPr>
            <a:picLocks noChangeAspect="1"/>
          </p:cNvPicPr>
          <p:nvPr/>
        </p:nvPicPr>
        <p:blipFill>
          <a:blip r:embed="rId2"/>
          <a:stretch>
            <a:fillRect/>
          </a:stretch>
        </p:blipFill>
        <p:spPr>
          <a:xfrm>
            <a:off x="8243454" y="1828801"/>
            <a:ext cx="3948546" cy="2683712"/>
          </a:xfrm>
          <a:prstGeom prst="rect">
            <a:avLst/>
          </a:prstGeom>
        </p:spPr>
      </p:pic>
    </p:spTree>
    <p:extLst>
      <p:ext uri="{BB962C8B-B14F-4D97-AF65-F5344CB8AC3E}">
        <p14:creationId xmlns:p14="http://schemas.microsoft.com/office/powerpoint/2010/main" val="395346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0545" y="259196"/>
            <a:ext cx="2064327" cy="549275"/>
          </a:xfrm>
          <a:solidFill>
            <a:srgbClr val="FFC000"/>
          </a:solidFill>
        </p:spPr>
        <p:txBody>
          <a:bodyPr>
            <a:normAutofit fontScale="90000"/>
          </a:bodyPr>
          <a:lstStyle/>
          <a:p>
            <a:r>
              <a:rPr lang="es-PE" sz="2400" dirty="0" smtClean="0"/>
              <a:t>Leyendo la obra</a:t>
            </a:r>
            <a:endParaRPr lang="es-PE" sz="2400" dirty="0"/>
          </a:p>
        </p:txBody>
      </p:sp>
      <p:pic>
        <p:nvPicPr>
          <p:cNvPr id="6" name="Marcador de contenido 5"/>
          <p:cNvPicPr>
            <a:picLocks noGrp="1" noChangeAspect="1"/>
          </p:cNvPicPr>
          <p:nvPr>
            <p:ph idx="1"/>
          </p:nvPr>
        </p:nvPicPr>
        <p:blipFill>
          <a:blip r:embed="rId2"/>
          <a:stretch>
            <a:fillRect/>
          </a:stretch>
        </p:blipFill>
        <p:spPr>
          <a:xfrm>
            <a:off x="6899564" y="1249591"/>
            <a:ext cx="5292436" cy="3048000"/>
          </a:xfrm>
          <a:prstGeom prst="rect">
            <a:avLst/>
          </a:prstGeom>
        </p:spPr>
      </p:pic>
      <p:sp>
        <p:nvSpPr>
          <p:cNvPr id="7" name="Llamada de flecha hacia abajo 6"/>
          <p:cNvSpPr/>
          <p:nvPr/>
        </p:nvSpPr>
        <p:spPr>
          <a:xfrm>
            <a:off x="8388927" y="254289"/>
            <a:ext cx="2313709" cy="983673"/>
          </a:xfrm>
          <a:prstGeom prst="down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Resumen oral </a:t>
            </a:r>
            <a:endParaRPr lang="es-PE" dirty="0"/>
          </a:p>
        </p:txBody>
      </p:sp>
      <p:pic>
        <p:nvPicPr>
          <p:cNvPr id="8" name="Imagen 7"/>
          <p:cNvPicPr>
            <a:picLocks noChangeAspect="1"/>
          </p:cNvPicPr>
          <p:nvPr/>
        </p:nvPicPr>
        <p:blipFill>
          <a:blip r:embed="rId3"/>
          <a:stretch>
            <a:fillRect/>
          </a:stretch>
        </p:blipFill>
        <p:spPr>
          <a:xfrm>
            <a:off x="0" y="803564"/>
            <a:ext cx="4391892" cy="2674794"/>
          </a:xfrm>
          <a:prstGeom prst="rect">
            <a:avLst/>
          </a:prstGeom>
        </p:spPr>
      </p:pic>
      <p:pic>
        <p:nvPicPr>
          <p:cNvPr id="9" name="Imagen 8"/>
          <p:cNvPicPr>
            <a:picLocks noChangeAspect="1"/>
          </p:cNvPicPr>
          <p:nvPr/>
        </p:nvPicPr>
        <p:blipFill>
          <a:blip r:embed="rId4"/>
          <a:stretch>
            <a:fillRect/>
          </a:stretch>
        </p:blipFill>
        <p:spPr>
          <a:xfrm>
            <a:off x="0" y="4340022"/>
            <a:ext cx="4488874" cy="2517978"/>
          </a:xfrm>
          <a:prstGeom prst="rect">
            <a:avLst/>
          </a:prstGeom>
        </p:spPr>
      </p:pic>
      <p:sp>
        <p:nvSpPr>
          <p:cNvPr id="14" name="Llamada de flecha hacia abajo 13"/>
          <p:cNvSpPr/>
          <p:nvPr/>
        </p:nvSpPr>
        <p:spPr>
          <a:xfrm>
            <a:off x="1620983" y="3555421"/>
            <a:ext cx="1967346" cy="74217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smtClean="0"/>
              <a:t>Elaborando su resumen</a:t>
            </a:r>
            <a:endParaRPr lang="es-PE" dirty="0"/>
          </a:p>
        </p:txBody>
      </p:sp>
      <p:pic>
        <p:nvPicPr>
          <p:cNvPr id="15" name="Imagen 14"/>
          <p:cNvPicPr>
            <a:picLocks noChangeAspect="1"/>
          </p:cNvPicPr>
          <p:nvPr/>
        </p:nvPicPr>
        <p:blipFill>
          <a:blip r:embed="rId5"/>
          <a:stretch>
            <a:fillRect/>
          </a:stretch>
        </p:blipFill>
        <p:spPr>
          <a:xfrm>
            <a:off x="6899564" y="4447311"/>
            <a:ext cx="5292436" cy="2410690"/>
          </a:xfrm>
          <a:prstGeom prst="rect">
            <a:avLst/>
          </a:prstGeom>
        </p:spPr>
      </p:pic>
    </p:spTree>
    <p:extLst>
      <p:ext uri="{BB962C8B-B14F-4D97-AF65-F5344CB8AC3E}">
        <p14:creationId xmlns:p14="http://schemas.microsoft.com/office/powerpoint/2010/main" val="190395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801</TotalTime>
  <Words>970</Words>
  <Application>Microsoft Office PowerPoint</Application>
  <PresentationFormat>Panorámica</PresentationFormat>
  <Paragraphs>60</Paragraphs>
  <Slides>8</Slides>
  <Notes>0</Notes>
  <HiddenSlides>0</HiddenSlides>
  <MMClips>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Calibri Light</vt:lpstr>
      <vt:lpstr>Wingdings</vt:lpstr>
      <vt:lpstr>Tema de Office</vt:lpstr>
      <vt:lpstr>EL LIBRO DE LA SELVA</vt:lpstr>
      <vt:lpstr>RESUMEN DE LAS PRIMERAS PÁGINAS DE LA OBRA </vt:lpstr>
      <vt:lpstr>Segunda Semana</vt:lpstr>
      <vt:lpstr>Presentación de PowerPoint</vt:lpstr>
      <vt:lpstr>Presentación de PowerPoint</vt:lpstr>
      <vt:lpstr>Presentación de PowerPoint</vt:lpstr>
      <vt:lpstr>Presentación de PowerPoint</vt:lpstr>
      <vt:lpstr>Leyendo la obra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LIBRO DE LA SELVA</dc:title>
  <dc:creator>TOSHIBA</dc:creator>
  <cp:lastModifiedBy>TOSHIBA</cp:lastModifiedBy>
  <cp:revision>45</cp:revision>
  <dcterms:created xsi:type="dcterms:W3CDTF">2021-06-29T18:48:26Z</dcterms:created>
  <dcterms:modified xsi:type="dcterms:W3CDTF">2021-06-30T23:59:10Z</dcterms:modified>
</cp:coreProperties>
</file>