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A3227ACE-0C29-43B8-A1BC-45AC7346D17C}">
          <p14:sldIdLst>
            <p14:sldId id="256"/>
            <p14:sldId id="257"/>
            <p14:sldId id="258"/>
            <p14:sldId id="259"/>
          </p14:sldIdLst>
        </p14:section>
        <p14:section name="Sección sin título" id="{2883F1D9-CDA2-4EA2-A046-1CD84A60B8FB}">
          <p14:sldIdLst>
            <p14:sldId id="260"/>
            <p14:sldId id="261"/>
            <p14:sldId id="262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F1E153-91B7-45F5-8980-3A9D04B1C7A6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F2FF884-E1F5-42A9-A761-69EBED3F6F05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es-ES" sz="2000" b="1" dirty="0" smtClean="0">
              <a:latin typeface="Arial" panose="020B0604020202020204" pitchFamily="34" charset="0"/>
              <a:cs typeface="Arial" panose="020B0604020202020204" pitchFamily="34" charset="0"/>
            </a:rPr>
            <a:t>Partes:</a:t>
          </a:r>
        </a:p>
        <a:p>
          <a:pPr algn="l"/>
          <a:r>
            <a:rPr lang="es-ES" sz="2000" dirty="0" smtClean="0">
              <a:latin typeface="Arial" panose="020B0604020202020204" pitchFamily="34" charset="0"/>
              <a:cs typeface="Arial" panose="020B0604020202020204" pitchFamily="34" charset="0"/>
            </a:rPr>
            <a:t>Pabellón auricular(oreja).</a:t>
          </a:r>
        </a:p>
        <a:p>
          <a:pPr algn="l"/>
          <a:r>
            <a:rPr lang="es-ES" sz="2000" dirty="0" smtClean="0">
              <a:latin typeface="Arial" panose="020B0604020202020204" pitchFamily="34" charset="0"/>
              <a:cs typeface="Arial" panose="020B0604020202020204" pitchFamily="34" charset="0"/>
            </a:rPr>
            <a:t>Conducto auditivo externo.</a:t>
          </a:r>
        </a:p>
        <a:p>
          <a:pPr algn="l"/>
          <a:r>
            <a:rPr lang="es-ES" sz="2000" dirty="0" smtClean="0">
              <a:latin typeface="Arial" panose="020B0604020202020204" pitchFamily="34" charset="0"/>
              <a:cs typeface="Arial" panose="020B0604020202020204" pitchFamily="34" charset="0"/>
            </a:rPr>
            <a:t>Membrana timpánica.</a:t>
          </a:r>
        </a:p>
      </dgm:t>
    </dgm:pt>
    <dgm:pt modelId="{C60396B3-5BA7-48CA-9F76-71878A21E139}" type="parTrans" cxnId="{DDFB9075-771B-46D8-AC72-6BE00D58A875}">
      <dgm:prSet/>
      <dgm:spPr/>
      <dgm:t>
        <a:bodyPr/>
        <a:lstStyle/>
        <a:p>
          <a:endParaRPr lang="es-ES"/>
        </a:p>
      </dgm:t>
    </dgm:pt>
    <dgm:pt modelId="{9746C1BF-F75E-4A80-8635-D181ED07D2F1}" type="sibTrans" cxnId="{DDFB9075-771B-46D8-AC72-6BE00D58A875}">
      <dgm:prSet/>
      <dgm:spPr/>
      <dgm:t>
        <a:bodyPr/>
        <a:lstStyle/>
        <a:p>
          <a:endParaRPr lang="es-ES"/>
        </a:p>
      </dgm:t>
    </dgm:pt>
    <dgm:pt modelId="{96666C92-177F-45DE-8CA0-A6F9D5144BB1}">
      <dgm:prSet phldrT="[Texto]" custT="1"/>
      <dgm:spPr>
        <a:solidFill>
          <a:schemeClr val="accent2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es-ES" sz="2000" b="1" dirty="0" smtClean="0">
              <a:latin typeface="Arial" panose="020B0604020202020204" pitchFamily="34" charset="0"/>
              <a:cs typeface="Arial" panose="020B0604020202020204" pitchFamily="34" charset="0"/>
            </a:rPr>
            <a:t>Partes:</a:t>
          </a:r>
        </a:p>
        <a:p>
          <a:pPr algn="l"/>
          <a:r>
            <a:rPr lang="es-ES" sz="2000" dirty="0" smtClean="0">
              <a:latin typeface="Arial" panose="020B0604020202020204" pitchFamily="34" charset="0"/>
              <a:cs typeface="Arial" panose="020B0604020202020204" pitchFamily="34" charset="0"/>
            </a:rPr>
            <a:t>Cavidad timpánica.</a:t>
          </a:r>
        </a:p>
        <a:p>
          <a:pPr algn="l"/>
          <a:r>
            <a:rPr lang="es-ES" sz="2000" dirty="0" smtClean="0">
              <a:latin typeface="Arial" panose="020B0604020202020204" pitchFamily="34" charset="0"/>
              <a:cs typeface="Arial" panose="020B0604020202020204" pitchFamily="34" charset="0"/>
            </a:rPr>
            <a:t>Huesillos del oído.</a:t>
          </a:r>
        </a:p>
        <a:p>
          <a:pPr algn="l"/>
          <a:r>
            <a:rPr lang="es-ES" sz="2000" dirty="0" smtClean="0">
              <a:latin typeface="Arial" panose="020B0604020202020204" pitchFamily="34" charset="0"/>
              <a:cs typeface="Arial" panose="020B0604020202020204" pitchFamily="34" charset="0"/>
            </a:rPr>
            <a:t>Tuba auditiva.</a:t>
          </a:r>
        </a:p>
        <a:p>
          <a:pPr algn="l"/>
          <a:endParaRPr lang="es-ES" sz="20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BEFDD8-63BB-4CE9-8DB7-C1E189B9C0B2}" type="parTrans" cxnId="{2E2EF05A-85BE-4ABC-8E3E-25BCDF46891D}">
      <dgm:prSet/>
      <dgm:spPr/>
      <dgm:t>
        <a:bodyPr/>
        <a:lstStyle/>
        <a:p>
          <a:endParaRPr lang="es-ES"/>
        </a:p>
      </dgm:t>
    </dgm:pt>
    <dgm:pt modelId="{6C00913A-BC39-4FE5-977A-2B15BD211B69}" type="sibTrans" cxnId="{2E2EF05A-85BE-4ABC-8E3E-25BCDF46891D}">
      <dgm:prSet/>
      <dgm:spPr/>
      <dgm:t>
        <a:bodyPr/>
        <a:lstStyle/>
        <a:p>
          <a:endParaRPr lang="es-ES"/>
        </a:p>
      </dgm:t>
    </dgm:pt>
    <dgm:pt modelId="{7BCFB36C-D0D9-4F88-AF24-5362C6F199BA}">
      <dgm:prSet phldrT="[Texto]" custT="1"/>
      <dgm:spPr>
        <a:solidFill>
          <a:schemeClr val="accent2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es-ES" sz="2000" b="1" dirty="0" smtClean="0">
              <a:latin typeface="Arial" panose="020B0604020202020204" pitchFamily="34" charset="0"/>
              <a:cs typeface="Arial" panose="020B0604020202020204" pitchFamily="34" charset="0"/>
            </a:rPr>
            <a:t>Partes:</a:t>
          </a:r>
        </a:p>
        <a:p>
          <a:pPr algn="l"/>
          <a:r>
            <a:rPr lang="es-ES" sz="2000" b="0" dirty="0" smtClean="0">
              <a:latin typeface="Arial" panose="020B0604020202020204" pitchFamily="34" charset="0"/>
              <a:cs typeface="Arial" panose="020B0604020202020204" pitchFamily="34" charset="0"/>
            </a:rPr>
            <a:t>Laberinto óseo.</a:t>
          </a:r>
        </a:p>
        <a:p>
          <a:pPr algn="l"/>
          <a:r>
            <a:rPr lang="es-ES" sz="2000" b="0" dirty="0" smtClean="0">
              <a:latin typeface="Arial" panose="020B0604020202020204" pitchFamily="34" charset="0"/>
              <a:cs typeface="Arial" panose="020B0604020202020204" pitchFamily="34" charset="0"/>
            </a:rPr>
            <a:t>Laberinto membranoso.</a:t>
          </a:r>
        </a:p>
      </dgm:t>
    </dgm:pt>
    <dgm:pt modelId="{A056EF7B-9297-430F-904F-595517DC8A6C}" type="parTrans" cxnId="{8828EB71-A6B5-4440-96EB-072D036EB9D3}">
      <dgm:prSet/>
      <dgm:spPr/>
      <dgm:t>
        <a:bodyPr/>
        <a:lstStyle/>
        <a:p>
          <a:endParaRPr lang="es-ES"/>
        </a:p>
      </dgm:t>
    </dgm:pt>
    <dgm:pt modelId="{0BBF323A-DBD4-4709-BEE7-9BA79321D486}" type="sibTrans" cxnId="{8828EB71-A6B5-4440-96EB-072D036EB9D3}">
      <dgm:prSet/>
      <dgm:spPr/>
      <dgm:t>
        <a:bodyPr/>
        <a:lstStyle/>
        <a:p>
          <a:endParaRPr lang="es-ES"/>
        </a:p>
      </dgm:t>
    </dgm:pt>
    <dgm:pt modelId="{B9F95C71-45D9-48E2-846D-E65682BC2D5E}" type="pres">
      <dgm:prSet presAssocID="{1BF1E153-91B7-45F5-8980-3A9D04B1C7A6}" presName="Name0" presStyleCnt="0">
        <dgm:presLayoutVars>
          <dgm:dir/>
          <dgm:resizeHandles val="exact"/>
        </dgm:presLayoutVars>
      </dgm:prSet>
      <dgm:spPr/>
    </dgm:pt>
    <dgm:pt modelId="{D9D59D4B-6959-4375-8F19-7DFC8E3FF9E7}" type="pres">
      <dgm:prSet presAssocID="{1BF1E153-91B7-45F5-8980-3A9D04B1C7A6}" presName="bkgdShp" presStyleLbl="alignAccFollowNode1" presStyleIdx="0" presStyleCnt="1"/>
      <dgm:spPr>
        <a:gradFill flip="none" rotWithShape="0">
          <a:gsLst>
            <a:gs pos="0">
              <a:schemeClr val="accent2">
                <a:lumMod val="50000"/>
              </a:schemeClr>
            </a:gs>
            <a:gs pos="50000">
              <a:schemeClr val="accent2">
                <a:lumMod val="75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0800000" scaled="1"/>
          <a:tileRect/>
        </a:gradFill>
        <a:ln>
          <a:solidFill>
            <a:schemeClr val="tx1">
              <a:alpha val="90000"/>
            </a:schemeClr>
          </a:solidFill>
        </a:ln>
      </dgm:spPr>
    </dgm:pt>
    <dgm:pt modelId="{059EC4CA-0511-4EE8-BFDA-DCCFE9A1B986}" type="pres">
      <dgm:prSet presAssocID="{1BF1E153-91B7-45F5-8980-3A9D04B1C7A6}" presName="linComp" presStyleCnt="0"/>
      <dgm:spPr/>
    </dgm:pt>
    <dgm:pt modelId="{15BF5419-199D-4408-8A7B-B1E20FAFFE64}" type="pres">
      <dgm:prSet presAssocID="{3F2FF884-E1F5-42A9-A761-69EBED3F6F05}" presName="compNode" presStyleCnt="0"/>
      <dgm:spPr/>
    </dgm:pt>
    <dgm:pt modelId="{DCAA0057-6104-49A7-99FA-86E105B4126E}" type="pres">
      <dgm:prSet presAssocID="{3F2FF884-E1F5-42A9-A761-69EBED3F6F0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9538113-B82C-43E7-9462-2F45BCBF4286}" type="pres">
      <dgm:prSet presAssocID="{3F2FF884-E1F5-42A9-A761-69EBED3F6F05}" presName="invisiNode" presStyleLbl="node1" presStyleIdx="0" presStyleCnt="3"/>
      <dgm:spPr/>
    </dgm:pt>
    <dgm:pt modelId="{995A4B50-11EF-41EF-BDAB-F58A28A94664}" type="pres">
      <dgm:prSet presAssocID="{3F2FF884-E1F5-42A9-A761-69EBED3F6F05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EC410824-4207-43D9-B432-6DBBE9033888}" type="pres">
      <dgm:prSet presAssocID="{9746C1BF-F75E-4A80-8635-D181ED07D2F1}" presName="sibTrans" presStyleLbl="sibTrans2D1" presStyleIdx="0" presStyleCnt="0"/>
      <dgm:spPr/>
    </dgm:pt>
    <dgm:pt modelId="{1017E5A5-7276-4E29-9337-AB49BBC0ACBD}" type="pres">
      <dgm:prSet presAssocID="{96666C92-177F-45DE-8CA0-A6F9D5144BB1}" presName="compNode" presStyleCnt="0"/>
      <dgm:spPr/>
    </dgm:pt>
    <dgm:pt modelId="{51074F96-67EE-4FB7-A7E0-DF420B879CFC}" type="pres">
      <dgm:prSet presAssocID="{96666C92-177F-45DE-8CA0-A6F9D5144BB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9DAF5F5-747C-4B29-8037-2C8536A7C7EC}" type="pres">
      <dgm:prSet presAssocID="{96666C92-177F-45DE-8CA0-A6F9D5144BB1}" presName="invisiNode" presStyleLbl="node1" presStyleIdx="1" presStyleCnt="3"/>
      <dgm:spPr/>
    </dgm:pt>
    <dgm:pt modelId="{15087560-6162-4855-9951-C7832A790CAF}" type="pres">
      <dgm:prSet presAssocID="{96666C92-177F-45DE-8CA0-A6F9D5144BB1}" presName="imagNode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1A04C687-3312-46B8-AE80-46E357DF9D73}" type="pres">
      <dgm:prSet presAssocID="{6C00913A-BC39-4FE5-977A-2B15BD211B69}" presName="sibTrans" presStyleLbl="sibTrans2D1" presStyleIdx="0" presStyleCnt="0"/>
      <dgm:spPr/>
    </dgm:pt>
    <dgm:pt modelId="{860DDAA7-D95B-4774-B358-2E6962318ABC}" type="pres">
      <dgm:prSet presAssocID="{7BCFB36C-D0D9-4F88-AF24-5362C6F199BA}" presName="compNode" presStyleCnt="0"/>
      <dgm:spPr/>
    </dgm:pt>
    <dgm:pt modelId="{C7FE562C-38F5-430C-84A8-F8A29DC5F962}" type="pres">
      <dgm:prSet presAssocID="{7BCFB36C-D0D9-4F88-AF24-5362C6F199B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DF70FE4-008E-4508-835B-348AE3981785}" type="pres">
      <dgm:prSet presAssocID="{7BCFB36C-D0D9-4F88-AF24-5362C6F199BA}" presName="invisiNode" presStyleLbl="node1" presStyleIdx="2" presStyleCnt="3"/>
      <dgm:spPr/>
    </dgm:pt>
    <dgm:pt modelId="{D508A422-C2AB-4FA7-8D80-6A9DC17F364A}" type="pres">
      <dgm:prSet presAssocID="{7BCFB36C-D0D9-4F88-AF24-5362C6F199BA}" presName="imagNode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</dgm:ptLst>
  <dgm:cxnLst>
    <dgm:cxn modelId="{6AA98407-0F57-404F-B4F9-9B914E44CD08}" type="presOf" srcId="{96666C92-177F-45DE-8CA0-A6F9D5144BB1}" destId="{51074F96-67EE-4FB7-A7E0-DF420B879CFC}" srcOrd="0" destOrd="0" presId="urn:microsoft.com/office/officeart/2005/8/layout/pList2"/>
    <dgm:cxn modelId="{67A65234-8168-4AFD-AB7E-3E7BA3FA3A7E}" type="presOf" srcId="{7BCFB36C-D0D9-4F88-AF24-5362C6F199BA}" destId="{C7FE562C-38F5-430C-84A8-F8A29DC5F962}" srcOrd="0" destOrd="0" presId="urn:microsoft.com/office/officeart/2005/8/layout/pList2"/>
    <dgm:cxn modelId="{A23F9E97-51F1-4A42-A0CD-DDA7F0EC4262}" type="presOf" srcId="{1BF1E153-91B7-45F5-8980-3A9D04B1C7A6}" destId="{B9F95C71-45D9-48E2-846D-E65682BC2D5E}" srcOrd="0" destOrd="0" presId="urn:microsoft.com/office/officeart/2005/8/layout/pList2"/>
    <dgm:cxn modelId="{0695AD0D-FE7D-4D4C-8C19-846A206E9B91}" type="presOf" srcId="{9746C1BF-F75E-4A80-8635-D181ED07D2F1}" destId="{EC410824-4207-43D9-B432-6DBBE9033888}" srcOrd="0" destOrd="0" presId="urn:microsoft.com/office/officeart/2005/8/layout/pList2"/>
    <dgm:cxn modelId="{23E815BD-5505-469B-AF69-EB5D80B99A31}" type="presOf" srcId="{3F2FF884-E1F5-42A9-A761-69EBED3F6F05}" destId="{DCAA0057-6104-49A7-99FA-86E105B4126E}" srcOrd="0" destOrd="0" presId="urn:microsoft.com/office/officeart/2005/8/layout/pList2"/>
    <dgm:cxn modelId="{2E2EF05A-85BE-4ABC-8E3E-25BCDF46891D}" srcId="{1BF1E153-91B7-45F5-8980-3A9D04B1C7A6}" destId="{96666C92-177F-45DE-8CA0-A6F9D5144BB1}" srcOrd="1" destOrd="0" parTransId="{DFBEFDD8-63BB-4CE9-8DB7-C1E189B9C0B2}" sibTransId="{6C00913A-BC39-4FE5-977A-2B15BD211B69}"/>
    <dgm:cxn modelId="{DDFB9075-771B-46D8-AC72-6BE00D58A875}" srcId="{1BF1E153-91B7-45F5-8980-3A9D04B1C7A6}" destId="{3F2FF884-E1F5-42A9-A761-69EBED3F6F05}" srcOrd="0" destOrd="0" parTransId="{C60396B3-5BA7-48CA-9F76-71878A21E139}" sibTransId="{9746C1BF-F75E-4A80-8635-D181ED07D2F1}"/>
    <dgm:cxn modelId="{8828EB71-A6B5-4440-96EB-072D036EB9D3}" srcId="{1BF1E153-91B7-45F5-8980-3A9D04B1C7A6}" destId="{7BCFB36C-D0D9-4F88-AF24-5362C6F199BA}" srcOrd="2" destOrd="0" parTransId="{A056EF7B-9297-430F-904F-595517DC8A6C}" sibTransId="{0BBF323A-DBD4-4709-BEE7-9BA79321D486}"/>
    <dgm:cxn modelId="{F2B400B8-A6B3-4C02-9A57-82EC39B537B8}" type="presOf" srcId="{6C00913A-BC39-4FE5-977A-2B15BD211B69}" destId="{1A04C687-3312-46B8-AE80-46E357DF9D73}" srcOrd="0" destOrd="0" presId="urn:microsoft.com/office/officeart/2005/8/layout/pList2"/>
    <dgm:cxn modelId="{D0A9D7AC-0136-460F-B31F-2439C4DF9740}" type="presParOf" srcId="{B9F95C71-45D9-48E2-846D-E65682BC2D5E}" destId="{D9D59D4B-6959-4375-8F19-7DFC8E3FF9E7}" srcOrd="0" destOrd="0" presId="urn:microsoft.com/office/officeart/2005/8/layout/pList2"/>
    <dgm:cxn modelId="{2B46596E-034E-4E33-8BA1-21721EBAAA8A}" type="presParOf" srcId="{B9F95C71-45D9-48E2-846D-E65682BC2D5E}" destId="{059EC4CA-0511-4EE8-BFDA-DCCFE9A1B986}" srcOrd="1" destOrd="0" presId="urn:microsoft.com/office/officeart/2005/8/layout/pList2"/>
    <dgm:cxn modelId="{46015CB1-7629-428C-851D-0D3D1FE4A4BB}" type="presParOf" srcId="{059EC4CA-0511-4EE8-BFDA-DCCFE9A1B986}" destId="{15BF5419-199D-4408-8A7B-B1E20FAFFE64}" srcOrd="0" destOrd="0" presId="urn:microsoft.com/office/officeart/2005/8/layout/pList2"/>
    <dgm:cxn modelId="{2EF700A4-DFE2-43B9-BCB6-622BAB2431AA}" type="presParOf" srcId="{15BF5419-199D-4408-8A7B-B1E20FAFFE64}" destId="{DCAA0057-6104-49A7-99FA-86E105B4126E}" srcOrd="0" destOrd="0" presId="urn:microsoft.com/office/officeart/2005/8/layout/pList2"/>
    <dgm:cxn modelId="{C6B03047-A0F3-408A-8C70-B9C228132FE8}" type="presParOf" srcId="{15BF5419-199D-4408-8A7B-B1E20FAFFE64}" destId="{89538113-B82C-43E7-9462-2F45BCBF4286}" srcOrd="1" destOrd="0" presId="urn:microsoft.com/office/officeart/2005/8/layout/pList2"/>
    <dgm:cxn modelId="{7ECAA0F9-F763-462D-8E63-A3017A9684A3}" type="presParOf" srcId="{15BF5419-199D-4408-8A7B-B1E20FAFFE64}" destId="{995A4B50-11EF-41EF-BDAB-F58A28A94664}" srcOrd="2" destOrd="0" presId="urn:microsoft.com/office/officeart/2005/8/layout/pList2"/>
    <dgm:cxn modelId="{85865A31-C976-4302-B401-CCC85C732E76}" type="presParOf" srcId="{059EC4CA-0511-4EE8-BFDA-DCCFE9A1B986}" destId="{EC410824-4207-43D9-B432-6DBBE9033888}" srcOrd="1" destOrd="0" presId="urn:microsoft.com/office/officeart/2005/8/layout/pList2"/>
    <dgm:cxn modelId="{9A6D9BCA-1920-4578-9529-D4656BCF39B3}" type="presParOf" srcId="{059EC4CA-0511-4EE8-BFDA-DCCFE9A1B986}" destId="{1017E5A5-7276-4E29-9337-AB49BBC0ACBD}" srcOrd="2" destOrd="0" presId="urn:microsoft.com/office/officeart/2005/8/layout/pList2"/>
    <dgm:cxn modelId="{9A409A7D-61E8-4135-B913-7AFDAE44BE6B}" type="presParOf" srcId="{1017E5A5-7276-4E29-9337-AB49BBC0ACBD}" destId="{51074F96-67EE-4FB7-A7E0-DF420B879CFC}" srcOrd="0" destOrd="0" presId="urn:microsoft.com/office/officeart/2005/8/layout/pList2"/>
    <dgm:cxn modelId="{349AC860-B1B5-4404-93AD-6CCFA3828000}" type="presParOf" srcId="{1017E5A5-7276-4E29-9337-AB49BBC0ACBD}" destId="{C9DAF5F5-747C-4B29-8037-2C8536A7C7EC}" srcOrd="1" destOrd="0" presId="urn:microsoft.com/office/officeart/2005/8/layout/pList2"/>
    <dgm:cxn modelId="{ECAAFFE7-2447-4278-B28C-7446CA5A9A17}" type="presParOf" srcId="{1017E5A5-7276-4E29-9337-AB49BBC0ACBD}" destId="{15087560-6162-4855-9951-C7832A790CAF}" srcOrd="2" destOrd="0" presId="urn:microsoft.com/office/officeart/2005/8/layout/pList2"/>
    <dgm:cxn modelId="{026E8F44-3935-43EC-9A84-95932908BFB7}" type="presParOf" srcId="{059EC4CA-0511-4EE8-BFDA-DCCFE9A1B986}" destId="{1A04C687-3312-46B8-AE80-46E357DF9D73}" srcOrd="3" destOrd="0" presId="urn:microsoft.com/office/officeart/2005/8/layout/pList2"/>
    <dgm:cxn modelId="{B40E6271-FE19-4F3E-A19F-2C40C93C0FA1}" type="presParOf" srcId="{059EC4CA-0511-4EE8-BFDA-DCCFE9A1B986}" destId="{860DDAA7-D95B-4774-B358-2E6962318ABC}" srcOrd="4" destOrd="0" presId="urn:microsoft.com/office/officeart/2005/8/layout/pList2"/>
    <dgm:cxn modelId="{7C059FD7-B142-41EC-B54E-1708CA71ECEA}" type="presParOf" srcId="{860DDAA7-D95B-4774-B358-2E6962318ABC}" destId="{C7FE562C-38F5-430C-84A8-F8A29DC5F962}" srcOrd="0" destOrd="0" presId="urn:microsoft.com/office/officeart/2005/8/layout/pList2"/>
    <dgm:cxn modelId="{58F8C831-D6D6-41C8-B6B5-E606AFDAFFD6}" type="presParOf" srcId="{860DDAA7-D95B-4774-B358-2E6962318ABC}" destId="{BDF70FE4-008E-4508-835B-348AE3981785}" srcOrd="1" destOrd="0" presId="urn:microsoft.com/office/officeart/2005/8/layout/pList2"/>
    <dgm:cxn modelId="{98E37101-974C-4406-ACD1-BD6998176003}" type="presParOf" srcId="{860DDAA7-D95B-4774-B358-2E6962318ABC}" destId="{D508A422-C2AB-4FA7-8D80-6A9DC17F364A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D59D4B-6959-4375-8F19-7DFC8E3FF9E7}">
      <dsp:nvSpPr>
        <dsp:cNvPr id="0" name=""/>
        <dsp:cNvSpPr/>
      </dsp:nvSpPr>
      <dsp:spPr>
        <a:xfrm>
          <a:off x="0" y="0"/>
          <a:ext cx="8258175" cy="2593629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2">
                <a:lumMod val="50000"/>
              </a:schemeClr>
            </a:gs>
            <a:gs pos="50000">
              <a:schemeClr val="accent2">
                <a:lumMod val="75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0800000" scaled="1"/>
          <a:tileRect/>
        </a:gradFill>
        <a:ln w="1270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5A4B50-11EF-41EF-BDAB-F58A28A94664}">
      <dsp:nvSpPr>
        <dsp:cNvPr id="0" name=""/>
        <dsp:cNvSpPr/>
      </dsp:nvSpPr>
      <dsp:spPr>
        <a:xfrm>
          <a:off x="247745" y="345817"/>
          <a:ext cx="2425838" cy="190199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AA0057-6104-49A7-99FA-86E105B4126E}">
      <dsp:nvSpPr>
        <dsp:cNvPr id="0" name=""/>
        <dsp:cNvSpPr/>
      </dsp:nvSpPr>
      <dsp:spPr>
        <a:xfrm rot="10800000">
          <a:off x="247745" y="2593629"/>
          <a:ext cx="2425838" cy="3169992"/>
        </a:xfrm>
        <a:prstGeom prst="round2SameRect">
          <a:avLst>
            <a:gd name="adj1" fmla="val 10500"/>
            <a:gd name="adj2" fmla="val 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Partes: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Pabellón auricular(oreja).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Conducto auditivo externo.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Membrana timpánica.</a:t>
          </a:r>
        </a:p>
      </dsp:txBody>
      <dsp:txXfrm rot="10800000">
        <a:off x="322348" y="2593629"/>
        <a:ext cx="2276632" cy="3095389"/>
      </dsp:txXfrm>
    </dsp:sp>
    <dsp:sp modelId="{15087560-6162-4855-9951-C7832A790CAF}">
      <dsp:nvSpPr>
        <dsp:cNvPr id="0" name=""/>
        <dsp:cNvSpPr/>
      </dsp:nvSpPr>
      <dsp:spPr>
        <a:xfrm>
          <a:off x="2916168" y="345817"/>
          <a:ext cx="2425838" cy="190199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074F96-67EE-4FB7-A7E0-DF420B879CFC}">
      <dsp:nvSpPr>
        <dsp:cNvPr id="0" name=""/>
        <dsp:cNvSpPr/>
      </dsp:nvSpPr>
      <dsp:spPr>
        <a:xfrm rot="10800000">
          <a:off x="2916168" y="2593629"/>
          <a:ext cx="2425838" cy="3169992"/>
        </a:xfrm>
        <a:prstGeom prst="round2SameRect">
          <a:avLst>
            <a:gd name="adj1" fmla="val 10500"/>
            <a:gd name="adj2" fmla="val 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Partes: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Cavidad timpánica.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Huesillos del oído.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Tuba auditiva.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2990771" y="2593629"/>
        <a:ext cx="2276632" cy="3095389"/>
      </dsp:txXfrm>
    </dsp:sp>
    <dsp:sp modelId="{D508A422-C2AB-4FA7-8D80-6A9DC17F364A}">
      <dsp:nvSpPr>
        <dsp:cNvPr id="0" name=""/>
        <dsp:cNvSpPr/>
      </dsp:nvSpPr>
      <dsp:spPr>
        <a:xfrm>
          <a:off x="5584590" y="345817"/>
          <a:ext cx="2425838" cy="190199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FE562C-38F5-430C-84A8-F8A29DC5F962}">
      <dsp:nvSpPr>
        <dsp:cNvPr id="0" name=""/>
        <dsp:cNvSpPr/>
      </dsp:nvSpPr>
      <dsp:spPr>
        <a:xfrm rot="10800000">
          <a:off x="5584590" y="2593629"/>
          <a:ext cx="2425838" cy="3169992"/>
        </a:xfrm>
        <a:prstGeom prst="round2SameRect">
          <a:avLst>
            <a:gd name="adj1" fmla="val 10500"/>
            <a:gd name="adj2" fmla="val 0"/>
          </a:avLst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Partes: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Laberinto óseo.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Laberinto membranoso.</a:t>
          </a:r>
        </a:p>
      </dsp:txBody>
      <dsp:txXfrm rot="10800000">
        <a:off x="5659193" y="2593629"/>
        <a:ext cx="2276632" cy="30953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0D14-52C7-4C28-A926-F392B619E82D}" type="datetimeFigureOut">
              <a:rPr lang="en-US" smtClean="0"/>
              <a:t>7/18/2023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80C99-112A-4E1B-9DA0-F35121ADAA3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64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0D14-52C7-4C28-A926-F392B619E82D}" type="datetimeFigureOut">
              <a:rPr lang="en-US" smtClean="0"/>
              <a:t>7/18/2023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80C99-112A-4E1B-9DA0-F35121ADAA3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77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0D14-52C7-4C28-A926-F392B619E82D}" type="datetimeFigureOut">
              <a:rPr lang="en-US" smtClean="0"/>
              <a:t>7/18/2023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80C99-112A-4E1B-9DA0-F35121ADAA3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10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0D14-52C7-4C28-A926-F392B619E82D}" type="datetimeFigureOut">
              <a:rPr lang="en-US" smtClean="0"/>
              <a:t>7/18/2023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80C99-112A-4E1B-9DA0-F35121ADAA3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789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0D14-52C7-4C28-A926-F392B619E82D}" type="datetimeFigureOut">
              <a:rPr lang="en-US" smtClean="0"/>
              <a:t>7/18/2023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80C99-112A-4E1B-9DA0-F35121ADAA3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440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0D14-52C7-4C28-A926-F392B619E82D}" type="datetimeFigureOut">
              <a:rPr lang="en-US" smtClean="0"/>
              <a:t>7/18/2023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80C99-112A-4E1B-9DA0-F35121ADAA3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79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0D14-52C7-4C28-A926-F392B619E82D}" type="datetimeFigureOut">
              <a:rPr lang="en-US" smtClean="0"/>
              <a:t>7/18/2023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80C99-112A-4E1B-9DA0-F35121ADAA3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757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0D14-52C7-4C28-A926-F392B619E82D}" type="datetimeFigureOut">
              <a:rPr lang="en-US" smtClean="0"/>
              <a:t>7/18/2023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80C99-112A-4E1B-9DA0-F35121ADAA3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760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0D14-52C7-4C28-A926-F392B619E82D}" type="datetimeFigureOut">
              <a:rPr lang="en-US" smtClean="0"/>
              <a:t>7/18/2023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80C99-112A-4E1B-9DA0-F35121ADAA3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84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0D14-52C7-4C28-A926-F392B619E82D}" type="datetimeFigureOut">
              <a:rPr lang="en-US" smtClean="0"/>
              <a:t>7/18/2023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80C99-112A-4E1B-9DA0-F35121ADAA3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649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0D14-52C7-4C28-A926-F392B619E82D}" type="datetimeFigureOut">
              <a:rPr lang="en-US" smtClean="0"/>
              <a:t>7/18/2023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80C99-112A-4E1B-9DA0-F35121ADAA3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409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F0D14-52C7-4C28-A926-F392B619E82D}" type="datetimeFigureOut">
              <a:rPr lang="en-US" smtClean="0"/>
              <a:t>7/18/2023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80C99-112A-4E1B-9DA0-F35121ADAA3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930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dcd.nih.gov/sites/default/files/styles/content_image_large/public/2022-10/nidcd-ear-illustration-2000x1479_spanish_9-27-22-1.jpg?itok=sPpx7KE2" TargetMode="External"/><Relationship Id="rId2" Type="http://schemas.openxmlformats.org/officeDocument/2006/relationships/hyperlink" Target="https://www.audiocentros.com/wp-content/uploads/2015/10/partes-del-oido-2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kenhub.com/es/library/anatomia-es/oido-humano" TargetMode="External"/><Relationship Id="rId4" Type="http://schemas.openxmlformats.org/officeDocument/2006/relationships/hyperlink" Target="https://www.cotral.es/blog/prevencion-riesgos-auditivos/el-funcionamiento-del-oido-humano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4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054895" y="371847"/>
            <a:ext cx="65437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000" dirty="0" smtClean="0">
                <a:latin typeface="Arial Black" panose="020B0A04020102020204" pitchFamily="34" charset="0"/>
              </a:rPr>
              <a:t>EL SENTIDO DEL OÍDO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507174" y="5761265"/>
            <a:ext cx="56392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000" dirty="0" smtClean="0">
                <a:latin typeface="Arial Black" panose="020B0A04020102020204" pitchFamily="34" charset="0"/>
              </a:rPr>
              <a:t>19 de Julio de 2023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193799" y="1489974"/>
            <a:ext cx="415713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DATOS:</a:t>
            </a:r>
            <a:b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Alumno: Emiliano Romero Ruiz</a:t>
            </a:r>
            <a:b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Curso: Ciencia y Tecnología</a:t>
            </a:r>
            <a:b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Profesor: Juan Cespedes</a:t>
            </a:r>
            <a:b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6" algn="ctr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1456266" y="2260599"/>
            <a:ext cx="59267" cy="675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ipse 7"/>
          <p:cNvSpPr/>
          <p:nvPr/>
        </p:nvSpPr>
        <p:spPr>
          <a:xfrm>
            <a:off x="1456265" y="2878665"/>
            <a:ext cx="59267" cy="675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ipse 8"/>
          <p:cNvSpPr/>
          <p:nvPr/>
        </p:nvSpPr>
        <p:spPr>
          <a:xfrm>
            <a:off x="1452030" y="3496731"/>
            <a:ext cx="59267" cy="675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El Oído. Sus partes y Funcionamiento - Audiocent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784" y="1214760"/>
            <a:ext cx="5179416" cy="4314127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913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4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59380" y="1489974"/>
            <a:ext cx="75787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 oído humano es un órgano complejo del sistema auditivo. A parte de eso, permite la percepción y los movimientos de la cabeza (equilibrocepción).Está situado de manera bilateral en el cráneo. Al mismo nivel de la nariz.</a:t>
            </a:r>
            <a:b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6" algn="ctr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726055" y="276597"/>
            <a:ext cx="42291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3600" dirty="0" smtClean="0">
                <a:latin typeface="Arial Black" panose="020B0A04020102020204" pitchFamily="34" charset="0"/>
              </a:rPr>
              <a:t>INTRODUCCIÓN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pic>
        <p:nvPicPr>
          <p:cNvPr id="3074" name="Picture 2" descr="Cómo oímos? Estructura del oído y del nervio auditivo | NIDC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0127" y="2767246"/>
            <a:ext cx="5095958" cy="3644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659380" y="5061849"/>
            <a:ext cx="331254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OBJETIVOS:</a:t>
            </a:r>
          </a:p>
          <a:p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aprender sobre la anatomía del oído humano.</a:t>
            </a:r>
            <a:b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6" algn="ctr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19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4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59028" y="276597"/>
            <a:ext cx="49632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3600" dirty="0" smtClean="0">
                <a:latin typeface="Arial Black" panose="020B0A04020102020204" pitchFamily="34" charset="0"/>
              </a:rPr>
              <a:t>PARTES DEL OÍDO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337501821"/>
              </p:ext>
            </p:extLst>
          </p:nvPr>
        </p:nvGraphicFramePr>
        <p:xfrm>
          <a:off x="2438399" y="922928"/>
          <a:ext cx="8258175" cy="5763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712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4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92426" y="219447"/>
            <a:ext cx="41344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3600" dirty="0" smtClean="0">
                <a:latin typeface="Arial Black" panose="020B0A04020102020204" pitchFamily="34" charset="0"/>
              </a:rPr>
              <a:t>OÍDO EXTERNO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pic>
        <p:nvPicPr>
          <p:cNvPr id="2050" name="Picture 2" descr="Oído: Estructura, partes, sistema auditivo | Kenhu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055" y="913856"/>
            <a:ext cx="5725070" cy="5725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6199955" y="1333872"/>
            <a:ext cx="576344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dirty="0" smtClean="0">
                <a:latin typeface="Arial "/>
              </a:rPr>
              <a:t>FUNCIÓN:</a:t>
            </a:r>
          </a:p>
          <a:p>
            <a:pPr algn="just"/>
            <a:r>
              <a:rPr lang="es-ES" sz="2000" dirty="0" smtClean="0">
                <a:latin typeface="Arial "/>
              </a:rPr>
              <a:t>El </a:t>
            </a:r>
            <a:r>
              <a:rPr lang="es-ES" sz="2000" b="1" dirty="0" smtClean="0">
                <a:latin typeface="Arial "/>
              </a:rPr>
              <a:t>oído externo </a:t>
            </a:r>
            <a:r>
              <a:rPr lang="es-ES" sz="2000" dirty="0" smtClean="0">
                <a:latin typeface="Arial "/>
              </a:rPr>
              <a:t>recibe y conduce el sonido hacia el ojo medio. Este esta formado por el </a:t>
            </a:r>
            <a:r>
              <a:rPr lang="es-ES" sz="2000" dirty="0" smtClean="0">
                <a:solidFill>
                  <a:schemeClr val="accent1">
                    <a:lumMod val="75000"/>
                  </a:schemeClr>
                </a:solidFill>
                <a:latin typeface="Arial "/>
              </a:rPr>
              <a:t>pabellón auricular</a:t>
            </a:r>
            <a:r>
              <a:rPr lang="es-ES" sz="2000" dirty="0" smtClean="0">
                <a:latin typeface="Arial "/>
              </a:rPr>
              <a:t> y el </a:t>
            </a:r>
            <a:r>
              <a:rPr lang="es-ES" sz="2000" dirty="0" smtClean="0">
                <a:solidFill>
                  <a:schemeClr val="accent1">
                    <a:lumMod val="75000"/>
                  </a:schemeClr>
                </a:solidFill>
                <a:latin typeface="Arial "/>
              </a:rPr>
              <a:t>conducto acústico externo o canal auditivo</a:t>
            </a:r>
            <a:r>
              <a:rPr lang="es-ES" sz="2000" dirty="0" smtClean="0">
                <a:latin typeface="Arial "/>
              </a:rPr>
              <a:t>.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Arial 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199955" y="3210297"/>
            <a:ext cx="57634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Arial "/>
              </a:rPr>
              <a:t>El </a:t>
            </a:r>
            <a:r>
              <a:rPr lang="es-ES" sz="2000" b="1" dirty="0" smtClean="0">
                <a:latin typeface="Arial "/>
              </a:rPr>
              <a:t>pabellón auricular </a:t>
            </a:r>
            <a:r>
              <a:rPr lang="es-ES" sz="2000" dirty="0" smtClean="0">
                <a:latin typeface="Arial "/>
              </a:rPr>
              <a:t>u oreja, es un tejido musculocutáneo, que colecta el sonido y lo manda al canal auditivo.</a:t>
            </a:r>
            <a:endParaRPr lang="en-US" sz="2000" dirty="0">
              <a:latin typeface="Arial 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199955" y="4359310"/>
            <a:ext cx="57634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Arial "/>
              </a:rPr>
              <a:t>El </a:t>
            </a:r>
            <a:r>
              <a:rPr lang="es-ES" sz="2000" b="1" dirty="0" smtClean="0">
                <a:latin typeface="Arial "/>
              </a:rPr>
              <a:t>canal auditivo </a:t>
            </a:r>
            <a:r>
              <a:rPr lang="es-ES" sz="2000" dirty="0" smtClean="0">
                <a:latin typeface="Arial "/>
              </a:rPr>
              <a:t>o tímpano, la membrana vibra cuando el sonido llega a él, provocando los movimientos de los huesillos auditivos(oído medio)</a:t>
            </a:r>
            <a:endParaRPr lang="en-US" sz="2000" dirty="0">
              <a:latin typeface="Arial "/>
            </a:endParaRPr>
          </a:p>
        </p:txBody>
      </p:sp>
    </p:spTree>
    <p:extLst>
      <p:ext uri="{BB962C8B-B14F-4D97-AF65-F5344CB8AC3E}">
        <p14:creationId xmlns:p14="http://schemas.microsoft.com/office/powerpoint/2010/main" val="767735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4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89970" y="219447"/>
            <a:ext cx="33393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3600" dirty="0" smtClean="0">
                <a:latin typeface="Arial Black" panose="020B0A04020102020204" pitchFamily="34" charset="0"/>
              </a:rPr>
              <a:t>OÍDO </a:t>
            </a:r>
            <a:r>
              <a:rPr lang="es-ES" sz="3600" b="1" dirty="0" smtClean="0">
                <a:latin typeface="Arial Black" panose="020B0A04020102020204" pitchFamily="34" charset="0"/>
              </a:rPr>
              <a:t>MEDIO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pic>
        <p:nvPicPr>
          <p:cNvPr id="5122" name="Picture 2" descr="https://www.kenhub.com/thumbor/LyvZv5EjnWWq0Rh85FnDbeXoUjQ=/fit-in/1400x0/filters:fill(FFFFFF,true):watermark(/images/watermark_5000_10percent.png,0,0,0):watermark(/images/logo_url.png,-10,-10,0):format(jpeg)/images/overview_image/2414/2pil7VOAhpvwytPYJDIQ_structures-of-middle-ear_spanis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7349" y="1056278"/>
            <a:ext cx="5565101" cy="5565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523055" y="1324347"/>
            <a:ext cx="57634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dirty="0" smtClean="0">
                <a:latin typeface="Arial "/>
              </a:rPr>
              <a:t>FUNCIÓN:</a:t>
            </a:r>
          </a:p>
          <a:p>
            <a:pPr algn="just"/>
            <a:r>
              <a:rPr lang="es-ES" sz="2000" dirty="0" smtClean="0">
                <a:latin typeface="Arial "/>
              </a:rPr>
              <a:t>El </a:t>
            </a:r>
            <a:r>
              <a:rPr lang="es-ES" sz="2000" b="1" dirty="0" smtClean="0">
                <a:latin typeface="Arial "/>
              </a:rPr>
              <a:t>oído medio</a:t>
            </a:r>
            <a:r>
              <a:rPr lang="es-ES" sz="2000" dirty="0" smtClean="0">
                <a:latin typeface="Arial "/>
              </a:rPr>
              <a:t>, es el encargado de transmitir la energía sonora al oído </a:t>
            </a:r>
            <a:r>
              <a:rPr lang="es-ES" sz="2000" dirty="0" err="1" smtClean="0">
                <a:latin typeface="Arial "/>
              </a:rPr>
              <a:t>interno.Está</a:t>
            </a:r>
            <a:r>
              <a:rPr lang="es-ES" sz="2000" dirty="0" smtClean="0">
                <a:latin typeface="Arial "/>
              </a:rPr>
              <a:t> formado por la </a:t>
            </a:r>
            <a:r>
              <a:rPr lang="es-ES" sz="2000" dirty="0" smtClean="0">
                <a:solidFill>
                  <a:schemeClr val="accent1">
                    <a:lumMod val="75000"/>
                  </a:schemeClr>
                </a:solidFill>
                <a:latin typeface="Arial "/>
              </a:rPr>
              <a:t>cavidad </a:t>
            </a:r>
            <a:r>
              <a:rPr lang="es-ES" sz="2000" dirty="0" smtClean="0">
                <a:solidFill>
                  <a:schemeClr val="accent1">
                    <a:lumMod val="75000"/>
                  </a:schemeClr>
                </a:solidFill>
                <a:latin typeface="Arial "/>
              </a:rPr>
              <a:t>t</a:t>
            </a:r>
            <a:r>
              <a:rPr lang="es-ES" sz="2000" dirty="0" smtClean="0">
                <a:solidFill>
                  <a:schemeClr val="accent1">
                    <a:lumMod val="75000"/>
                  </a:schemeClr>
                </a:solidFill>
                <a:latin typeface="Arial "/>
              </a:rPr>
              <a:t>impánica</a:t>
            </a:r>
            <a:r>
              <a:rPr lang="es-ES" sz="2000" b="1" dirty="0" smtClean="0">
                <a:latin typeface="Arial "/>
              </a:rPr>
              <a:t> </a:t>
            </a:r>
            <a:r>
              <a:rPr lang="es-ES" sz="2000" dirty="0" smtClean="0">
                <a:latin typeface="Arial "/>
              </a:rPr>
              <a:t>(huesillos) y la </a:t>
            </a:r>
            <a:r>
              <a:rPr lang="es-ES" sz="2000" dirty="0" smtClean="0">
                <a:solidFill>
                  <a:schemeClr val="accent1">
                    <a:lumMod val="75000"/>
                  </a:schemeClr>
                </a:solidFill>
                <a:latin typeface="Arial "/>
              </a:rPr>
              <a:t>tuba auditiva</a:t>
            </a:r>
            <a:r>
              <a:rPr lang="es-ES" sz="2000" dirty="0">
                <a:latin typeface="Arial "/>
              </a:rPr>
              <a:t>.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Arial 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23055" y="3414132"/>
            <a:ext cx="57634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Arial "/>
              </a:rPr>
              <a:t>La </a:t>
            </a:r>
            <a:r>
              <a:rPr lang="es-ES" sz="2000" b="1" dirty="0" smtClean="0">
                <a:latin typeface="Arial "/>
              </a:rPr>
              <a:t>cavidad timpánica</a:t>
            </a:r>
            <a:r>
              <a:rPr lang="es-ES" sz="2000" dirty="0" smtClean="0">
                <a:latin typeface="Arial "/>
              </a:rPr>
              <a:t>, es parecida a un prisma de seis paredes, según su anatomía son; </a:t>
            </a:r>
            <a:r>
              <a:rPr lang="es-ES" sz="2000" dirty="0" smtClean="0">
                <a:solidFill>
                  <a:schemeClr val="accent1">
                    <a:lumMod val="75000"/>
                  </a:schemeClr>
                </a:solidFill>
                <a:latin typeface="Arial "/>
              </a:rPr>
              <a:t>tegumentaria</a:t>
            </a:r>
            <a:r>
              <a:rPr lang="es-ES" sz="2000" dirty="0" smtClean="0">
                <a:latin typeface="Arial "/>
              </a:rPr>
              <a:t>, </a:t>
            </a:r>
            <a:r>
              <a:rPr lang="es-ES" sz="2000" dirty="0" smtClean="0">
                <a:solidFill>
                  <a:schemeClr val="accent1">
                    <a:lumMod val="75000"/>
                  </a:schemeClr>
                </a:solidFill>
                <a:latin typeface="Arial "/>
              </a:rPr>
              <a:t>yugular</a:t>
            </a:r>
            <a:r>
              <a:rPr lang="es-ES" sz="2000" dirty="0" smtClean="0">
                <a:latin typeface="Arial "/>
              </a:rPr>
              <a:t>, </a:t>
            </a:r>
            <a:r>
              <a:rPr lang="es-ES" sz="2000" dirty="0" smtClean="0">
                <a:solidFill>
                  <a:schemeClr val="accent1">
                    <a:lumMod val="75000"/>
                  </a:schemeClr>
                </a:solidFill>
                <a:latin typeface="Arial "/>
              </a:rPr>
              <a:t>carotídea</a:t>
            </a:r>
            <a:r>
              <a:rPr lang="es-ES" sz="2000" dirty="0" smtClean="0">
                <a:latin typeface="Arial "/>
              </a:rPr>
              <a:t>, </a:t>
            </a:r>
            <a:r>
              <a:rPr lang="es-ES" sz="2000" dirty="0" smtClean="0">
                <a:solidFill>
                  <a:schemeClr val="accent1">
                    <a:lumMod val="75000"/>
                  </a:schemeClr>
                </a:solidFill>
                <a:latin typeface="Arial "/>
              </a:rPr>
              <a:t>membranosa</a:t>
            </a:r>
            <a:r>
              <a:rPr lang="es-ES" sz="2000" dirty="0" smtClean="0">
                <a:latin typeface="Arial "/>
              </a:rPr>
              <a:t>, </a:t>
            </a:r>
            <a:r>
              <a:rPr lang="es-ES" sz="2000" dirty="0" smtClean="0">
                <a:solidFill>
                  <a:schemeClr val="accent1">
                    <a:lumMod val="75000"/>
                  </a:schemeClr>
                </a:solidFill>
                <a:latin typeface="Arial "/>
              </a:rPr>
              <a:t>laberíntica</a:t>
            </a:r>
            <a:r>
              <a:rPr lang="es-ES" sz="2000" dirty="0" smtClean="0">
                <a:latin typeface="Arial "/>
              </a:rPr>
              <a:t> y </a:t>
            </a:r>
            <a:r>
              <a:rPr lang="es-ES" sz="2000" dirty="0" smtClean="0">
                <a:solidFill>
                  <a:schemeClr val="accent1">
                    <a:lumMod val="75000"/>
                  </a:schemeClr>
                </a:solidFill>
                <a:latin typeface="Arial "/>
              </a:rPr>
              <a:t>mastoidea</a:t>
            </a:r>
            <a:r>
              <a:rPr lang="es-ES" sz="2000" dirty="0" smtClean="0">
                <a:latin typeface="Arial "/>
              </a:rPr>
              <a:t>. La </a:t>
            </a:r>
            <a:r>
              <a:rPr lang="es-ES" sz="2000" b="1" dirty="0" smtClean="0">
                <a:latin typeface="Arial "/>
              </a:rPr>
              <a:t>pared laberíntica</a:t>
            </a:r>
            <a:r>
              <a:rPr lang="es-ES" sz="2000" dirty="0" smtClean="0">
                <a:latin typeface="Arial "/>
              </a:rPr>
              <a:t>, es el medio de comunicación del oído medio e interno.</a:t>
            </a:r>
            <a:endParaRPr lang="en-US" sz="2000" dirty="0">
              <a:latin typeface="Arial "/>
            </a:endParaRPr>
          </a:p>
        </p:txBody>
      </p:sp>
    </p:spTree>
    <p:extLst>
      <p:ext uri="{BB962C8B-B14F-4D97-AF65-F5344CB8AC3E}">
        <p14:creationId xmlns:p14="http://schemas.microsoft.com/office/powerpoint/2010/main" val="1641173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4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Oído: Estructura, partes, sistema auditivo | Kenhu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661" y="941978"/>
            <a:ext cx="5600335" cy="5600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656546" y="219447"/>
            <a:ext cx="4006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3600" dirty="0" smtClean="0">
                <a:latin typeface="Arial Black" panose="020B0A04020102020204" pitchFamily="34" charset="0"/>
              </a:rPr>
              <a:t>OÍDO INTERNO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5961826" y="952187"/>
            <a:ext cx="57634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dirty="0" smtClean="0">
                <a:latin typeface="Arial "/>
              </a:rPr>
              <a:t>FUNCIÓN:</a:t>
            </a:r>
          </a:p>
          <a:p>
            <a:pPr algn="just"/>
            <a:r>
              <a:rPr lang="es-ES" sz="2000" dirty="0" smtClean="0">
                <a:latin typeface="Arial "/>
              </a:rPr>
              <a:t>El </a:t>
            </a:r>
            <a:r>
              <a:rPr lang="es-ES" sz="2000" b="1" dirty="0" smtClean="0">
                <a:latin typeface="Arial "/>
              </a:rPr>
              <a:t>oído interno</a:t>
            </a:r>
            <a:r>
              <a:rPr lang="es-ES" sz="2000" dirty="0" smtClean="0">
                <a:latin typeface="Arial "/>
              </a:rPr>
              <a:t>, es la parte mas compleja del oído humano se encarga de detectar y transmitir los impulsos auditivos y enviarlos al cerebro, además de la posición de la cabeza. Este está ubicado en el hueso temporal, llamado </a:t>
            </a:r>
            <a:r>
              <a:rPr lang="es-ES" sz="2000" dirty="0" smtClean="0">
                <a:solidFill>
                  <a:schemeClr val="accent1">
                    <a:lumMod val="75000"/>
                  </a:schemeClr>
                </a:solidFill>
                <a:latin typeface="Arial "/>
              </a:rPr>
              <a:t>laberinto</a:t>
            </a:r>
            <a:r>
              <a:rPr lang="es-ES" sz="2000" dirty="0" smtClean="0">
                <a:latin typeface="Arial "/>
              </a:rPr>
              <a:t>.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Arial 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961826" y="3069542"/>
            <a:ext cx="57634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Arial "/>
              </a:rPr>
              <a:t>El </a:t>
            </a:r>
            <a:r>
              <a:rPr lang="es-ES" sz="2000" b="1" dirty="0" smtClean="0">
                <a:latin typeface="Arial "/>
              </a:rPr>
              <a:t>laberinto óseo</a:t>
            </a:r>
            <a:r>
              <a:rPr lang="es-ES" sz="2000" dirty="0" smtClean="0">
                <a:latin typeface="Arial "/>
              </a:rPr>
              <a:t>, es el armazón del oído interno. Este consta de tres partes; el </a:t>
            </a:r>
            <a:r>
              <a:rPr lang="es-ES" sz="2000" dirty="0" smtClean="0">
                <a:solidFill>
                  <a:srgbClr val="0070C0"/>
                </a:solidFill>
                <a:latin typeface="Arial "/>
              </a:rPr>
              <a:t>vestíbulo</a:t>
            </a:r>
            <a:r>
              <a:rPr lang="es-ES" sz="2000" dirty="0" smtClean="0">
                <a:latin typeface="Arial "/>
              </a:rPr>
              <a:t>, </a:t>
            </a:r>
            <a:r>
              <a:rPr lang="es-ES" sz="2000" dirty="0" smtClean="0">
                <a:solidFill>
                  <a:srgbClr val="0070C0"/>
                </a:solidFill>
                <a:latin typeface="Arial "/>
              </a:rPr>
              <a:t>la cóclea </a:t>
            </a:r>
            <a:r>
              <a:rPr lang="es-ES" sz="2000" dirty="0" smtClean="0">
                <a:latin typeface="Arial "/>
              </a:rPr>
              <a:t>y </a:t>
            </a:r>
            <a:r>
              <a:rPr lang="es-ES" sz="2000" dirty="0" smtClean="0">
                <a:solidFill>
                  <a:srgbClr val="0070C0"/>
                </a:solidFill>
                <a:latin typeface="Arial "/>
              </a:rPr>
              <a:t>los conductos semicirculares</a:t>
            </a:r>
            <a:r>
              <a:rPr lang="es-ES" sz="2000" dirty="0" smtClean="0">
                <a:latin typeface="Arial "/>
              </a:rPr>
              <a:t>.</a:t>
            </a:r>
            <a:endParaRPr lang="en-US" sz="2000" dirty="0">
              <a:latin typeface="Arial 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961827" y="4263568"/>
            <a:ext cx="57634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Arial "/>
              </a:rPr>
              <a:t>El </a:t>
            </a:r>
            <a:r>
              <a:rPr lang="es-ES" sz="2000" b="1" dirty="0" smtClean="0">
                <a:latin typeface="Arial "/>
              </a:rPr>
              <a:t>laberinto membranoso</a:t>
            </a:r>
            <a:r>
              <a:rPr lang="es-ES" sz="2000" dirty="0" smtClean="0">
                <a:latin typeface="Arial "/>
              </a:rPr>
              <a:t>, es un sistema de conductos membranosos que encaja dentro de su homólogo óseo y que está lleno de </a:t>
            </a:r>
            <a:r>
              <a:rPr lang="es-ES" sz="2000" dirty="0" smtClean="0">
                <a:solidFill>
                  <a:srgbClr val="0070C0"/>
                </a:solidFill>
                <a:latin typeface="Arial "/>
              </a:rPr>
              <a:t>endolinfa</a:t>
            </a:r>
            <a:r>
              <a:rPr lang="es-ES" sz="2000" dirty="0" smtClean="0">
                <a:latin typeface="Arial "/>
              </a:rPr>
              <a:t>. Este consta de tres partes; </a:t>
            </a:r>
            <a:r>
              <a:rPr lang="es-ES" sz="2000" dirty="0" smtClean="0">
                <a:solidFill>
                  <a:srgbClr val="0070C0"/>
                </a:solidFill>
                <a:latin typeface="Arial "/>
              </a:rPr>
              <a:t>el utrículo y el sáculo</a:t>
            </a:r>
            <a:r>
              <a:rPr lang="es-ES" sz="2000" dirty="0" smtClean="0">
                <a:latin typeface="Arial "/>
              </a:rPr>
              <a:t>,</a:t>
            </a:r>
            <a:r>
              <a:rPr lang="es-ES" sz="2000" dirty="0" smtClean="0">
                <a:solidFill>
                  <a:srgbClr val="0070C0"/>
                </a:solidFill>
                <a:latin typeface="Arial "/>
              </a:rPr>
              <a:t> los conductos semicirculares membranosos </a:t>
            </a:r>
            <a:r>
              <a:rPr lang="es-ES" sz="2000" dirty="0" smtClean="0">
                <a:latin typeface="Arial "/>
              </a:rPr>
              <a:t>y</a:t>
            </a:r>
            <a:r>
              <a:rPr lang="es-ES" sz="2000" dirty="0" smtClean="0">
                <a:solidFill>
                  <a:srgbClr val="0070C0"/>
                </a:solidFill>
                <a:latin typeface="Arial "/>
              </a:rPr>
              <a:t> el conducto coclear</a:t>
            </a:r>
            <a:r>
              <a:rPr lang="es-ES" sz="2000" dirty="0" smtClean="0">
                <a:latin typeface="Arial "/>
              </a:rPr>
              <a:t>.</a:t>
            </a:r>
            <a:endParaRPr lang="en-US" sz="2000" dirty="0">
              <a:solidFill>
                <a:srgbClr val="0070C0"/>
              </a:solidFill>
              <a:latin typeface="Arial "/>
            </a:endParaRPr>
          </a:p>
        </p:txBody>
      </p:sp>
    </p:spTree>
    <p:extLst>
      <p:ext uri="{BB962C8B-B14F-4D97-AF65-F5344CB8AC3E}">
        <p14:creationId xmlns:p14="http://schemas.microsoft.com/office/powerpoint/2010/main" val="341817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4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08624" y="219447"/>
            <a:ext cx="4302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3600" dirty="0" smtClean="0">
                <a:latin typeface="Arial Black" panose="020B0A04020102020204" pitchFamily="34" charset="0"/>
              </a:rPr>
              <a:t>CONCLUSIONES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49855" y="1537599"/>
            <a:ext cx="757872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 oído humano, consta de tres partes; el oído externo, medio e interno, cada una de estas tiene una función en especifico. El oído externo atrapa y envía los sonidos al oído medio, el cual lo transforma en energía sonora y señales, para que después el oído interno lo envía al cerebro para este dar una respuesta a alguna otra parte del cuerpo.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6" algn="ctr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495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79856" y="219447"/>
            <a:ext cx="37596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3600" dirty="0" smtClean="0">
                <a:latin typeface="Arial Black" panose="020B0A04020102020204" pitchFamily="34" charset="0"/>
              </a:rPr>
              <a:t>LINKOGRAFÍA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33375" y="1162050"/>
            <a:ext cx="8763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CARATULA: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hlinkClick r:id="rId2"/>
              </a:rPr>
              <a:t>https://www.audiocentros.com/wp-content/uploads/2015/10/partes-del-oido-2.jpg</a:t>
            </a:r>
            <a:endParaRPr lang="en-US" dirty="0" smtClean="0"/>
          </a:p>
          <a:p>
            <a:endParaRPr lang="es-ES" dirty="0"/>
          </a:p>
          <a:p>
            <a:r>
              <a:rPr lang="es-ES" dirty="0" smtClean="0"/>
              <a:t>INTRODUCCION: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https://www.nidcd.nih.gov/sites/default/files/styles/content_image_large/public/2022-10/nidcd-ear-illustration-2000x1479_spanish_9-27-22-1.jpg?itok=sPpx7KE2</a:t>
            </a:r>
            <a:endParaRPr lang="en-US" dirty="0" smtClean="0"/>
          </a:p>
          <a:p>
            <a:endParaRPr lang="es-ES" dirty="0"/>
          </a:p>
          <a:p>
            <a:r>
              <a:rPr lang="es-ES" dirty="0" smtClean="0"/>
              <a:t>PARTES DEL OÍDO: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hlinkClick r:id="rId4"/>
              </a:rPr>
              <a:t>https://www.cotral.es/blog/prevencion-riesgos-auditivos/el-funcionamiento-del-oido-humano.html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r>
              <a:rPr lang="es-ES" dirty="0" smtClean="0"/>
              <a:t>OÍDO EXTERNO, MEDIO E INTERNO: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hlinkClick r:id="rId5"/>
              </a:rPr>
              <a:t>https://www.kenhub.com/es/library/anatomia-es/oido-humano</a:t>
            </a:r>
            <a:endParaRPr lang="es-ES" dirty="0" smtClean="0"/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8430420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479</Words>
  <Application>Microsoft Office PowerPoint</Application>
  <PresentationFormat>Panorámica</PresentationFormat>
  <Paragraphs>54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Arial </vt:lpstr>
      <vt:lpstr>Arial Black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EMILIANO</dc:creator>
  <cp:lastModifiedBy>EMILIANO</cp:lastModifiedBy>
  <cp:revision>14</cp:revision>
  <dcterms:created xsi:type="dcterms:W3CDTF">2023-07-18T21:53:43Z</dcterms:created>
  <dcterms:modified xsi:type="dcterms:W3CDTF">2023-07-19T02:10:19Z</dcterms:modified>
</cp:coreProperties>
</file>