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6" r:id="rId9"/>
    <p:sldId id="264" r:id="rId10"/>
    <p:sldId id="263" r:id="rId11"/>
    <p:sldId id="265"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lvl="0">
      <a:defRPr lang="es-PE"/>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29065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05448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419768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484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68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76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762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332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5444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98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11/12/2022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05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4402346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9D54F439-F3D7-4FA2-8628-5831C8E452FF}"/>
              </a:ext>
            </a:extLst>
          </p:cNvPr>
          <p:cNvSpPr>
            <a:spLocks noGrp="1"/>
          </p:cNvSpPr>
          <p:nvPr>
            <p:ph type="subTitle" idx="1"/>
          </p:nvPr>
        </p:nvSpPr>
        <p:spPr>
          <a:xfrm>
            <a:off x="890339" y="4636008"/>
            <a:ext cx="3734014" cy="1572768"/>
          </a:xfrm>
        </p:spPr>
        <p:txBody>
          <a:bodyPr>
            <a:normAutofit/>
          </a:bodyPr>
          <a:lstStyle/>
          <a:p>
            <a:endParaRPr lang="es-PE"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AAA180"/>
          </a:solidFill>
          <a:ln w="38100" cap="rnd">
            <a:solidFill>
              <a:srgbClr val="AAA1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vel: ¿Cuál es el origen de los Avengers en los cómics? | RPP Noticias">
            <a:extLst>
              <a:ext uri="{FF2B5EF4-FFF2-40B4-BE49-F238E27FC236}">
                <a16:creationId xmlns:a16="http://schemas.microsoft.com/office/drawing/2014/main" id="{410C4E24-89A3-4C2E-9D6D-DDE34C608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309" y="0"/>
            <a:ext cx="5624691"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ómo leer los cómics de Marvel online?">
            <a:extLst>
              <a:ext uri="{FF2B5EF4-FFF2-40B4-BE49-F238E27FC236}">
                <a16:creationId xmlns:a16="http://schemas.microsoft.com/office/drawing/2014/main" id="{C20A7FA7-84D7-483C-A208-6E704E79FE8E}"/>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8997"/>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49" y="-17236"/>
            <a:ext cx="6564261" cy="36759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p 10 de los cómics más costosos de la actualidad | Entretenimiento Geek |  Univision">
            <a:extLst>
              <a:ext uri="{FF2B5EF4-FFF2-40B4-BE49-F238E27FC236}">
                <a16:creationId xmlns:a16="http://schemas.microsoft.com/office/drawing/2014/main" id="{DEB699D8-6225-48CE-A57F-6A6B3DE07FC1}"/>
              </a:ext>
            </a:extLst>
          </p:cNvPr>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3165604"/>
            <a:ext cx="6564260" cy="3692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s comics más caros de la historia - Ocio y tiempo libre">
            <a:extLst>
              <a:ext uri="{FF2B5EF4-FFF2-40B4-BE49-F238E27FC236}">
                <a16:creationId xmlns:a16="http://schemas.microsoft.com/office/drawing/2014/main" id="{192654CA-AB65-4AEA-AE2F-150DAA159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4261" y="3228975"/>
            <a:ext cx="5624691"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8A99B59-A4C7-4EC9-BC0B-F95CF4AB4B4E}"/>
              </a:ext>
            </a:extLst>
          </p:cNvPr>
          <p:cNvSpPr>
            <a:spLocks noGrp="1"/>
          </p:cNvSpPr>
          <p:nvPr>
            <p:ph type="ctrTitle"/>
          </p:nvPr>
        </p:nvSpPr>
        <p:spPr>
          <a:xfrm>
            <a:off x="530573" y="-573453"/>
            <a:ext cx="5497015" cy="3566160"/>
          </a:xfrm>
        </p:spPr>
        <p:txBody>
          <a:bodyPr anchor="b">
            <a:normAutofit/>
          </a:bodyPr>
          <a:lstStyle/>
          <a:p>
            <a:pPr algn="ctr"/>
            <a:r>
              <a:rPr lang="es-PE" sz="8000" u="sng" dirty="0">
                <a:solidFill>
                  <a:srgbClr val="FF0000"/>
                </a:solidFill>
              </a:rPr>
              <a:t>LOS COMICS</a:t>
            </a:r>
          </a:p>
        </p:txBody>
      </p:sp>
      <p:sp>
        <p:nvSpPr>
          <p:cNvPr id="5" name="CuadroTexto 4">
            <a:extLst>
              <a:ext uri="{FF2B5EF4-FFF2-40B4-BE49-F238E27FC236}">
                <a16:creationId xmlns:a16="http://schemas.microsoft.com/office/drawing/2014/main" id="{3C948D4F-D65F-4664-A179-890B30B7F6E4}"/>
              </a:ext>
            </a:extLst>
          </p:cNvPr>
          <p:cNvSpPr txBox="1"/>
          <p:nvPr/>
        </p:nvSpPr>
        <p:spPr>
          <a:xfrm>
            <a:off x="514779" y="3634764"/>
            <a:ext cx="4309193" cy="2308324"/>
          </a:xfrm>
          <a:prstGeom prst="rect">
            <a:avLst/>
          </a:prstGeom>
          <a:noFill/>
        </p:spPr>
        <p:txBody>
          <a:bodyPr wrap="none" rtlCol="0">
            <a:spAutoFit/>
          </a:bodyPr>
          <a:lstStyle/>
          <a:p>
            <a:r>
              <a:rPr lang="es-PE" sz="2400" b="1" dirty="0">
                <a:latin typeface="+mj-lt"/>
              </a:rPr>
              <a:t>ALUMNO:</a:t>
            </a:r>
            <a:r>
              <a:rPr lang="es-PE" sz="2400" dirty="0">
                <a:latin typeface="+mj-lt"/>
              </a:rPr>
              <a:t>  </a:t>
            </a:r>
          </a:p>
          <a:p>
            <a:r>
              <a:rPr lang="es-PE" sz="2400" dirty="0">
                <a:latin typeface="+mj-lt"/>
              </a:rPr>
              <a:t>                 Gabriel Paz Arrué</a:t>
            </a:r>
          </a:p>
          <a:p>
            <a:endParaRPr lang="es-PE" sz="2400" dirty="0">
              <a:latin typeface="+mj-lt"/>
            </a:endParaRPr>
          </a:p>
          <a:p>
            <a:r>
              <a:rPr lang="es-PE" sz="2400" b="1" dirty="0">
                <a:latin typeface="+mj-lt"/>
              </a:rPr>
              <a:t>ASIGNATURA:</a:t>
            </a:r>
          </a:p>
          <a:p>
            <a:endParaRPr lang="es-PE" sz="2400" b="1" dirty="0">
              <a:latin typeface="+mj-lt"/>
            </a:endParaRPr>
          </a:p>
          <a:p>
            <a:r>
              <a:rPr lang="es-PE" sz="2400" b="1" dirty="0">
                <a:latin typeface="+mj-lt"/>
              </a:rPr>
              <a:t>                  Comunicación</a:t>
            </a:r>
          </a:p>
        </p:txBody>
      </p:sp>
    </p:spTree>
    <p:extLst>
      <p:ext uri="{BB962C8B-B14F-4D97-AF65-F5344CB8AC3E}">
        <p14:creationId xmlns:p14="http://schemas.microsoft.com/office/powerpoint/2010/main" val="74499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3970318"/>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Este famoso héroe de ficción sigue sonando vigorosamente hasta nuestros días. Apareció por primera vez en 1938 y se convirtió en una de las primeras definiciones de “superhéroe”. </a:t>
            </a:r>
          </a:p>
          <a:p>
            <a:endParaRPr lang="es-ES" dirty="0">
              <a:latin typeface="+mj-lt"/>
            </a:endParaRPr>
          </a:p>
          <a:p>
            <a:r>
              <a:rPr lang="es-ES" dirty="0">
                <a:latin typeface="+mj-lt"/>
              </a:rPr>
              <a:t>Este cómic famoso narra la historia de Superman y sus enfrentamientos en múltiples situaciones de peligro. </a:t>
            </a:r>
            <a:r>
              <a:rPr lang="es-ES" b="1" dirty="0">
                <a:latin typeface="+mj-lt"/>
              </a:rPr>
              <a:t>Después de su lanzamiento, el personaje ha sido llevado a diversas adaptaciones.</a:t>
            </a:r>
            <a:r>
              <a:rPr lang="es-ES" dirty="0">
                <a:latin typeface="+mj-lt"/>
              </a:rPr>
              <a:t> Tiene 600 millones de ventas en todo el mundo.</a:t>
            </a:r>
          </a:p>
          <a:p>
            <a:br>
              <a:rPr lang="es-ES" dirty="0">
                <a:latin typeface="+mj-lt"/>
              </a:rPr>
            </a:br>
            <a:endParaRPr lang="es-ES" i="0" dirty="0">
              <a:solidFill>
                <a:srgbClr val="181B32"/>
              </a:solidFill>
              <a:effectLst/>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mj-lt"/>
            </a:endParaRPr>
          </a:p>
          <a:p>
            <a:endParaRPr lang="es-PE" b="1" dirty="0">
              <a:solidFill>
                <a:schemeClr val="tx1"/>
              </a:solidFill>
              <a:latin typeface="+mj-lt"/>
            </a:endParaRPr>
          </a:p>
          <a:p>
            <a:endParaRPr lang="es-PE" b="1" dirty="0">
              <a:solidFill>
                <a:schemeClr val="tx1"/>
              </a:solidFill>
              <a:latin typeface="+mj-lt"/>
            </a:endParaRPr>
          </a:p>
          <a:p>
            <a:endParaRPr lang="es-PE" b="1" dirty="0">
              <a:solidFill>
                <a:schemeClr val="tx1"/>
              </a:solidFill>
              <a:latin typeface="+mj-lt"/>
            </a:endParaRPr>
          </a:p>
          <a:p>
            <a:endParaRPr lang="es-PE" b="1" dirty="0">
              <a:solidFill>
                <a:schemeClr val="tx1"/>
              </a:solidFill>
              <a:latin typeface="+mj-lt"/>
            </a:endParaRPr>
          </a:p>
          <a:p>
            <a:endParaRPr lang="es-PE" b="1" dirty="0">
              <a:solidFill>
                <a:schemeClr val="tx1"/>
              </a:solidFill>
              <a:latin typeface="+mj-lt"/>
            </a:endParaRPr>
          </a:p>
          <a:p>
            <a:r>
              <a:rPr lang="es-PE" sz="2800" b="1" dirty="0">
                <a:solidFill>
                  <a:schemeClr val="tx1"/>
                </a:solidFill>
                <a:latin typeface="+mj-lt"/>
              </a:rPr>
              <a:t>      Superman</a:t>
            </a:r>
          </a:p>
          <a:p>
            <a:br>
              <a:rPr lang="es-PE" sz="3600" dirty="0">
                <a:solidFill>
                  <a:schemeClr val="tx1"/>
                </a:solidFill>
                <a:latin typeface="+mj-lt"/>
              </a:rPr>
            </a:br>
            <a:endParaRPr lang="es-PE" sz="3600" b="1" dirty="0">
              <a:solidFill>
                <a:schemeClr val="tx1"/>
              </a:solidFill>
              <a:latin typeface="+mj-lt"/>
            </a:endParaRPr>
          </a:p>
          <a:p>
            <a:pPr algn="just"/>
            <a:endParaRPr lang="es-ES" sz="3600" b="1" i="0" dirty="0">
              <a:solidFill>
                <a:schemeClr val="tx1"/>
              </a:solidFill>
              <a:effectLst/>
              <a:latin typeface="+mj-lt"/>
            </a:endParaRPr>
          </a:p>
        </p:txBody>
      </p:sp>
      <p:pic>
        <p:nvPicPr>
          <p:cNvPr id="8194" name="Picture 2" descr="Cómic famoso de Superman">
            <a:extLst>
              <a:ext uri="{FF2B5EF4-FFF2-40B4-BE49-F238E27FC236}">
                <a16:creationId xmlns:a16="http://schemas.microsoft.com/office/drawing/2014/main" id="{A07F27B1-0751-4DFD-8482-9B6164D49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011" y="2098951"/>
            <a:ext cx="4977717" cy="33052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8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3693319"/>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b="1" dirty="0" err="1">
                <a:latin typeface="+mj-lt"/>
              </a:rPr>
              <a:t>One</a:t>
            </a:r>
            <a:r>
              <a:rPr lang="es-ES" b="1" dirty="0">
                <a:latin typeface="+mj-lt"/>
              </a:rPr>
              <a:t> </a:t>
            </a:r>
            <a:r>
              <a:rPr lang="es-ES" b="1" dirty="0" err="1">
                <a:latin typeface="+mj-lt"/>
              </a:rPr>
              <a:t>Piece</a:t>
            </a:r>
            <a:r>
              <a:rPr lang="es-ES" b="1" dirty="0">
                <a:latin typeface="+mj-lt"/>
              </a:rPr>
              <a:t> es el manga más comprado en el mundo.</a:t>
            </a:r>
            <a:r>
              <a:rPr lang="es-ES" dirty="0">
                <a:latin typeface="+mj-lt"/>
              </a:rPr>
              <a:t> Esta famosa historieta japonesa comenzó su publicación en 1997. Narra la historia de </a:t>
            </a:r>
            <a:r>
              <a:rPr lang="es-ES" dirty="0" err="1">
                <a:latin typeface="+mj-lt"/>
              </a:rPr>
              <a:t>Monkey</a:t>
            </a:r>
            <a:r>
              <a:rPr lang="es-ES" dirty="0">
                <a:latin typeface="+mj-lt"/>
              </a:rPr>
              <a:t> D. </a:t>
            </a:r>
            <a:r>
              <a:rPr lang="es-ES" dirty="0" err="1">
                <a:latin typeface="+mj-lt"/>
              </a:rPr>
              <a:t>Luffy</a:t>
            </a:r>
            <a:r>
              <a:rPr lang="es-ES" dirty="0">
                <a:latin typeface="+mj-lt"/>
              </a:rPr>
              <a:t> quién busca convertirse en el rey de los piratas mediante la búsqueda del tesoro </a:t>
            </a:r>
            <a:r>
              <a:rPr lang="es-ES" dirty="0" err="1">
                <a:latin typeface="+mj-lt"/>
              </a:rPr>
              <a:t>one</a:t>
            </a:r>
            <a:r>
              <a:rPr lang="es-ES" dirty="0">
                <a:latin typeface="+mj-lt"/>
              </a:rPr>
              <a:t> </a:t>
            </a:r>
            <a:r>
              <a:rPr lang="es-ES" dirty="0" err="1">
                <a:latin typeface="+mj-lt"/>
              </a:rPr>
              <a:t>piece</a:t>
            </a:r>
            <a:r>
              <a:rPr lang="es-ES" dirty="0">
                <a:latin typeface="+mj-lt"/>
              </a:rPr>
              <a:t>. </a:t>
            </a:r>
          </a:p>
          <a:p>
            <a:endParaRPr lang="es-ES" dirty="0">
              <a:latin typeface="+mj-lt"/>
            </a:endParaRPr>
          </a:p>
          <a:p>
            <a:r>
              <a:rPr lang="es-ES" dirty="0">
                <a:latin typeface="+mj-lt"/>
              </a:rPr>
              <a:t>Tiene 440 millones de ventas hasta la actualidad. Además, cuenta con una serie anime que es transmitida principalmente por Netflix. </a:t>
            </a:r>
            <a:br>
              <a:rPr lang="es-ES" dirty="0">
                <a:latin typeface="+mj-lt"/>
              </a:rPr>
            </a:br>
            <a:endParaRPr lang="es-ES" i="0" dirty="0">
              <a:solidFill>
                <a:srgbClr val="181B32"/>
              </a:solidFill>
              <a:effectLst/>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latin typeface="+mj-lt"/>
            </a:endParaRPr>
          </a:p>
          <a:p>
            <a:pPr algn="ctr"/>
            <a:endParaRPr lang="es-PE" sz="4400" b="1" dirty="0">
              <a:solidFill>
                <a:schemeClr val="tx1"/>
              </a:solidFill>
              <a:latin typeface="+mj-lt"/>
            </a:endParaRPr>
          </a:p>
          <a:p>
            <a:pPr algn="ctr"/>
            <a:endParaRPr lang="es-PE" sz="4400" b="1" dirty="0">
              <a:solidFill>
                <a:schemeClr val="tx1"/>
              </a:solidFill>
              <a:latin typeface="+mj-lt"/>
            </a:endParaRPr>
          </a:p>
          <a:p>
            <a:pPr algn="ctr"/>
            <a:endParaRPr lang="es-PE" sz="4400" b="1" dirty="0">
              <a:solidFill>
                <a:schemeClr val="tx1"/>
              </a:solidFill>
              <a:latin typeface="+mj-lt"/>
            </a:endParaRPr>
          </a:p>
          <a:p>
            <a:pPr algn="ctr"/>
            <a:endParaRPr lang="es-PE" sz="4400" b="1" dirty="0">
              <a:solidFill>
                <a:schemeClr val="tx1"/>
              </a:solidFill>
              <a:latin typeface="+mj-lt"/>
            </a:endParaRPr>
          </a:p>
          <a:p>
            <a:pPr algn="ctr"/>
            <a:r>
              <a:rPr lang="es-PE" sz="2800" b="1" dirty="0" err="1">
                <a:solidFill>
                  <a:schemeClr val="tx1"/>
                </a:solidFill>
                <a:latin typeface="+mj-lt"/>
              </a:rPr>
              <a:t>One</a:t>
            </a:r>
            <a:r>
              <a:rPr lang="es-PE" sz="2800" b="1" dirty="0">
                <a:solidFill>
                  <a:schemeClr val="tx1"/>
                </a:solidFill>
                <a:latin typeface="+mj-lt"/>
              </a:rPr>
              <a:t> </a:t>
            </a:r>
            <a:r>
              <a:rPr lang="es-PE" sz="2800" b="1" dirty="0" err="1">
                <a:solidFill>
                  <a:schemeClr val="tx1"/>
                </a:solidFill>
                <a:latin typeface="+mj-lt"/>
              </a:rPr>
              <a:t>Piece</a:t>
            </a:r>
            <a:endParaRPr lang="es-PE" sz="2800" b="1" dirty="0">
              <a:solidFill>
                <a:schemeClr val="tx1"/>
              </a:solidFill>
              <a:latin typeface="+mj-lt"/>
            </a:endParaRPr>
          </a:p>
          <a:p>
            <a:pPr algn="ctr"/>
            <a:br>
              <a:rPr lang="es-PE" sz="7200" dirty="0">
                <a:solidFill>
                  <a:schemeClr val="tx1"/>
                </a:solidFill>
                <a:latin typeface="+mj-lt"/>
              </a:rPr>
            </a:br>
            <a:endParaRPr lang="es-PE" sz="7200" b="1" dirty="0">
              <a:solidFill>
                <a:schemeClr val="tx1"/>
              </a:solidFill>
              <a:latin typeface="+mj-lt"/>
            </a:endParaRPr>
          </a:p>
          <a:p>
            <a:pPr algn="ctr"/>
            <a:endParaRPr lang="es-ES" sz="7200" b="1" i="0" dirty="0">
              <a:solidFill>
                <a:schemeClr val="tx1"/>
              </a:solidFill>
              <a:effectLst/>
              <a:latin typeface="+mj-lt"/>
            </a:endParaRPr>
          </a:p>
        </p:txBody>
      </p:sp>
      <p:pic>
        <p:nvPicPr>
          <p:cNvPr id="10242" name="Picture 2" descr="Cómic famoso de One Piece">
            <a:extLst>
              <a:ext uri="{FF2B5EF4-FFF2-40B4-BE49-F238E27FC236}">
                <a16:creationId xmlns:a16="http://schemas.microsoft.com/office/drawing/2014/main" id="{5CCCF941-4263-4B4B-B9DC-08B8E065C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98951"/>
            <a:ext cx="5599272" cy="37179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3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529257"/>
            <a:ext cx="5253256" cy="3139321"/>
          </a:xfrm>
          <a:prstGeom prst="rect">
            <a:avLst/>
          </a:prstGeom>
          <a:solidFill>
            <a:schemeClr val="bg1"/>
          </a:solidFill>
          <a:ln w="28575">
            <a:solidFill>
              <a:schemeClr val="tx1"/>
            </a:solidFill>
            <a:prstDash val="dashDot"/>
          </a:ln>
        </p:spPr>
        <p:txBody>
          <a:bodyPr wrap="square">
            <a:spAutoFit/>
          </a:bodyPr>
          <a:lstStyle/>
          <a:p>
            <a:r>
              <a:rPr lang="es-ES" dirty="0" err="1">
                <a:latin typeface="+mj-lt"/>
              </a:rPr>
              <a:t>Astérix</a:t>
            </a:r>
            <a:r>
              <a:rPr lang="es-ES" dirty="0">
                <a:latin typeface="+mj-lt"/>
              </a:rPr>
              <a:t> el Galo es el cómic francés más famoso. </a:t>
            </a:r>
            <a:r>
              <a:rPr lang="es-ES" b="1" dirty="0">
                <a:latin typeface="+mj-lt"/>
              </a:rPr>
              <a:t>Fue lanzado en 1959 y hasta la actualidad se ha traducido a 111 idiomas y dialectos.</a:t>
            </a:r>
            <a:r>
              <a:rPr lang="es-ES" dirty="0">
                <a:latin typeface="+mj-lt"/>
              </a:rPr>
              <a:t> Este cómic sigue la historia de un pueblo galo que se resiste a la ocupación de los romanos en los años 50 a. C. </a:t>
            </a:r>
          </a:p>
          <a:p>
            <a:r>
              <a:rPr lang="es-ES" dirty="0">
                <a:latin typeface="+mj-lt"/>
              </a:rPr>
              <a:t>Asimismo, cuenta con diversas adaptaciones a películas, libros y videojuegos. Tuvo 352 millones de copias vendidas hasta su última distribución en 2000.</a:t>
            </a:r>
          </a:p>
          <a:p>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chemeClr val="tx1"/>
              </a:solidFill>
              <a:latin typeface="+mj-lt"/>
            </a:endParaRPr>
          </a:p>
          <a:p>
            <a:pPr algn="ctr"/>
            <a:endParaRPr lang="es-PE" sz="6600" b="1" dirty="0">
              <a:solidFill>
                <a:schemeClr val="tx1"/>
              </a:solidFill>
              <a:latin typeface="+mj-lt"/>
            </a:endParaRPr>
          </a:p>
          <a:p>
            <a:pPr algn="ctr"/>
            <a:endParaRPr lang="es-PE" sz="6600" b="1" dirty="0">
              <a:solidFill>
                <a:schemeClr val="tx1"/>
              </a:solidFill>
              <a:latin typeface="+mj-lt"/>
            </a:endParaRPr>
          </a:p>
          <a:p>
            <a:pPr algn="ctr"/>
            <a:endParaRPr lang="es-PE" sz="66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r>
              <a:rPr lang="es-PE" sz="2400" b="1" dirty="0" err="1">
                <a:solidFill>
                  <a:schemeClr val="tx1"/>
                </a:solidFill>
                <a:latin typeface="+mj-lt"/>
              </a:rPr>
              <a:t>Astérix</a:t>
            </a:r>
            <a:r>
              <a:rPr lang="es-PE" sz="2400" b="1" dirty="0">
                <a:solidFill>
                  <a:schemeClr val="tx1"/>
                </a:solidFill>
                <a:latin typeface="+mj-lt"/>
              </a:rPr>
              <a:t> el Galo</a:t>
            </a:r>
          </a:p>
          <a:p>
            <a:pPr algn="ctr"/>
            <a:br>
              <a:rPr lang="es-PE" sz="11500" dirty="0">
                <a:solidFill>
                  <a:schemeClr val="tx1"/>
                </a:solidFill>
                <a:latin typeface="+mj-lt"/>
              </a:rPr>
            </a:br>
            <a:endParaRPr lang="es-PE" sz="11500" dirty="0">
              <a:solidFill>
                <a:schemeClr val="tx1"/>
              </a:solidFill>
              <a:latin typeface="+mj-lt"/>
            </a:endParaRPr>
          </a:p>
          <a:p>
            <a:pPr algn="ctr"/>
            <a:endParaRPr lang="es-PE" sz="11500" b="1" dirty="0">
              <a:solidFill>
                <a:schemeClr val="tx1"/>
              </a:solidFill>
              <a:latin typeface="+mj-lt"/>
            </a:endParaRPr>
          </a:p>
          <a:p>
            <a:pPr algn="ctr"/>
            <a:endParaRPr lang="es-ES" sz="11500" b="1" i="0" dirty="0">
              <a:solidFill>
                <a:schemeClr val="tx1"/>
              </a:solidFill>
              <a:effectLst/>
              <a:latin typeface="+mj-lt"/>
            </a:endParaRPr>
          </a:p>
        </p:txBody>
      </p:sp>
      <p:pic>
        <p:nvPicPr>
          <p:cNvPr id="12290" name="Picture 2" descr="Cómic famoso de Astérix">
            <a:extLst>
              <a:ext uri="{FF2B5EF4-FFF2-40B4-BE49-F238E27FC236}">
                <a16:creationId xmlns:a16="http://schemas.microsoft.com/office/drawing/2014/main" id="{6F13DFDC-BEA0-4F51-BE78-5FA99E5C2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961" y="2116313"/>
            <a:ext cx="5349797" cy="35522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0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529257"/>
            <a:ext cx="5253256" cy="3970318"/>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err="1">
                <a:latin typeface="+mj-lt"/>
              </a:rPr>
              <a:t>Peanuts</a:t>
            </a:r>
            <a:r>
              <a:rPr lang="es-ES" dirty="0">
                <a:latin typeface="+mj-lt"/>
              </a:rPr>
              <a:t> es una de los cómics más famosos de todos los tiempos debido a la particularidad de sus personajes. Narra la historia de Charlie Brown y sus amigos.</a:t>
            </a:r>
          </a:p>
          <a:p>
            <a:r>
              <a:rPr lang="es-ES" dirty="0">
                <a:latin typeface="+mj-lt"/>
              </a:rPr>
              <a:t> </a:t>
            </a:r>
          </a:p>
          <a:p>
            <a:r>
              <a:rPr lang="es-ES" dirty="0">
                <a:latin typeface="+mj-lt"/>
              </a:rPr>
              <a:t>Causó tanta agitación en su público que </a:t>
            </a:r>
            <a:r>
              <a:rPr lang="es-ES" b="1" dirty="0">
                <a:latin typeface="+mj-lt"/>
              </a:rPr>
              <a:t>para 1965 contaba con especiales animados de sus personajes en televisión, teniendo hasta hoy 45 programas especiales.</a:t>
            </a:r>
            <a:r>
              <a:rPr lang="es-ES" dirty="0">
                <a:latin typeface="+mj-lt"/>
              </a:rPr>
              <a:t> Se publicó hasta el año 2000 debido al fallecimiento de su autor, por lo que acumuló 300 millones de copias vendidas. </a:t>
            </a:r>
          </a:p>
          <a:p>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tx1"/>
              </a:solidFill>
              <a:latin typeface="+mj-lt"/>
            </a:endParaRPr>
          </a:p>
          <a:p>
            <a:pPr algn="ctr"/>
            <a:endParaRPr lang="es-PE" sz="8000" b="1" dirty="0">
              <a:solidFill>
                <a:schemeClr val="tx1"/>
              </a:solidFill>
              <a:latin typeface="+mj-lt"/>
            </a:endParaRPr>
          </a:p>
          <a:p>
            <a:pPr algn="ctr"/>
            <a:endParaRPr lang="es-PE" sz="8000" b="1" dirty="0">
              <a:solidFill>
                <a:schemeClr val="tx1"/>
              </a:solidFill>
              <a:latin typeface="+mj-lt"/>
            </a:endParaRPr>
          </a:p>
          <a:p>
            <a:pPr algn="ctr"/>
            <a:endParaRPr lang="es-PE" sz="8000" b="1" dirty="0">
              <a:solidFill>
                <a:schemeClr val="tx1"/>
              </a:solidFill>
              <a:latin typeface="+mj-lt"/>
            </a:endParaRPr>
          </a:p>
          <a:p>
            <a:pPr algn="ctr"/>
            <a:endParaRPr lang="es-PE" sz="4000" b="1" dirty="0">
              <a:solidFill>
                <a:schemeClr val="tx1"/>
              </a:solidFill>
              <a:latin typeface="+mj-lt"/>
            </a:endParaRPr>
          </a:p>
          <a:p>
            <a:pPr algn="ctr"/>
            <a:endParaRPr lang="es-PE" sz="40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r>
              <a:rPr lang="es-PE" sz="2800" b="1" dirty="0" err="1">
                <a:solidFill>
                  <a:schemeClr val="tx1"/>
                </a:solidFill>
                <a:latin typeface="+mj-lt"/>
              </a:rPr>
              <a:t>Peanuts</a:t>
            </a:r>
            <a:endParaRPr lang="es-PE" sz="2800" b="1" dirty="0">
              <a:solidFill>
                <a:schemeClr val="tx1"/>
              </a:solidFill>
              <a:latin typeface="+mj-lt"/>
            </a:endParaRPr>
          </a:p>
          <a:p>
            <a:pPr algn="ctr"/>
            <a:br>
              <a:rPr lang="es-PE" sz="16600" dirty="0">
                <a:solidFill>
                  <a:schemeClr val="tx1"/>
                </a:solidFill>
                <a:latin typeface="+mj-lt"/>
              </a:rPr>
            </a:br>
            <a:endParaRPr lang="es-PE" sz="16600" dirty="0">
              <a:solidFill>
                <a:schemeClr val="tx1"/>
              </a:solidFill>
              <a:latin typeface="+mj-lt"/>
            </a:endParaRPr>
          </a:p>
          <a:p>
            <a:pPr algn="ctr"/>
            <a:endParaRPr lang="es-PE" sz="16600" b="1" dirty="0">
              <a:solidFill>
                <a:schemeClr val="tx1"/>
              </a:solidFill>
              <a:latin typeface="+mj-lt"/>
            </a:endParaRPr>
          </a:p>
          <a:p>
            <a:pPr algn="ctr"/>
            <a:endParaRPr lang="es-ES" sz="16600" b="1" i="0" dirty="0">
              <a:solidFill>
                <a:schemeClr val="tx1"/>
              </a:solidFill>
              <a:effectLst/>
              <a:latin typeface="+mj-lt"/>
            </a:endParaRPr>
          </a:p>
        </p:txBody>
      </p:sp>
      <p:pic>
        <p:nvPicPr>
          <p:cNvPr id="13314" name="Picture 2" descr="Cómic famoso de Peanuts">
            <a:extLst>
              <a:ext uri="{FF2B5EF4-FFF2-40B4-BE49-F238E27FC236}">
                <a16:creationId xmlns:a16="http://schemas.microsoft.com/office/drawing/2014/main" id="{92546448-CDDC-4BDC-AE38-0AB8AE923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504" y="2324100"/>
            <a:ext cx="5253256" cy="3488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7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529257"/>
            <a:ext cx="5253256" cy="3970318"/>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Junto con </a:t>
            </a:r>
            <a:r>
              <a:rPr lang="es-ES" dirty="0" err="1">
                <a:latin typeface="+mj-lt"/>
              </a:rPr>
              <a:t>Astérix</a:t>
            </a:r>
            <a:r>
              <a:rPr lang="es-ES" dirty="0">
                <a:latin typeface="+mj-lt"/>
              </a:rPr>
              <a:t> el Galo, Lucky Luke (1946) es uno de los cómics más famosos de Europa. Se tradujo a 23 idiomas y cuenta con adaptaciones en películas, televisión, videojuegos y juguetes. </a:t>
            </a:r>
          </a:p>
          <a:p>
            <a:endParaRPr lang="es-ES" dirty="0">
              <a:latin typeface="+mj-lt"/>
            </a:endParaRPr>
          </a:p>
          <a:p>
            <a:r>
              <a:rPr lang="es-ES" b="1" dirty="0">
                <a:latin typeface="+mj-lt"/>
              </a:rPr>
              <a:t>Esta serie de cómic está protagonizada por el vaquero Lucky Luke quien lucha contra diversas injusticias donde siempre sale triunfante.</a:t>
            </a:r>
            <a:r>
              <a:rPr lang="es-ES" dirty="0">
                <a:latin typeface="+mj-lt"/>
              </a:rPr>
              <a:t> Tiene hasta la actualidad más de 300 millones de copias vendidas.</a:t>
            </a:r>
          </a:p>
          <a:p>
            <a:br>
              <a:rPr lang="es-ES" dirty="0">
                <a:latin typeface="+mj-lt"/>
              </a:rPr>
            </a:br>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a:solidFill>
                  <a:schemeClr val="tx1"/>
                </a:solidFill>
                <a:latin typeface="+mj-lt"/>
              </a:rPr>
              <a:t>Lucky Luke</a:t>
            </a:r>
          </a:p>
        </p:txBody>
      </p:sp>
      <p:pic>
        <p:nvPicPr>
          <p:cNvPr id="14340" name="Picture 4" descr="Cómic famoso de Lucky Luke">
            <a:extLst>
              <a:ext uri="{FF2B5EF4-FFF2-40B4-BE49-F238E27FC236}">
                <a16:creationId xmlns:a16="http://schemas.microsoft.com/office/drawing/2014/main" id="{06D53243-B613-4D01-AEEF-651FB0EEB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97207"/>
            <a:ext cx="5793441" cy="38468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7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529257"/>
            <a:ext cx="5253256" cy="3139321"/>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La famosa tira cómica </a:t>
            </a:r>
            <a:r>
              <a:rPr lang="es-ES" dirty="0" err="1">
                <a:latin typeface="+mj-lt"/>
              </a:rPr>
              <a:t>The</a:t>
            </a:r>
            <a:r>
              <a:rPr lang="es-ES" dirty="0">
                <a:latin typeface="+mj-lt"/>
              </a:rPr>
              <a:t> X-</a:t>
            </a:r>
            <a:r>
              <a:rPr lang="es-ES" dirty="0" err="1">
                <a:latin typeface="+mj-lt"/>
              </a:rPr>
              <a:t>Men</a:t>
            </a:r>
            <a:r>
              <a:rPr lang="es-ES" dirty="0">
                <a:latin typeface="+mj-lt"/>
              </a:rPr>
              <a:t> fue lanzada en 1963. Esta cuenta la historia de un equipo de superhéroes que se hacen llamar los X-</a:t>
            </a:r>
            <a:r>
              <a:rPr lang="es-ES" dirty="0" err="1">
                <a:latin typeface="+mj-lt"/>
              </a:rPr>
              <a:t>Men</a:t>
            </a:r>
            <a:r>
              <a:rPr lang="es-ES" dirty="0">
                <a:latin typeface="+mj-lt"/>
              </a:rPr>
              <a:t>. </a:t>
            </a:r>
            <a:r>
              <a:rPr lang="es-ES" b="1" dirty="0">
                <a:latin typeface="+mj-lt"/>
              </a:rPr>
              <a:t>Los cinco X-</a:t>
            </a:r>
            <a:r>
              <a:rPr lang="es-ES" b="1" dirty="0" err="1">
                <a:latin typeface="+mj-lt"/>
              </a:rPr>
              <a:t>Men</a:t>
            </a:r>
            <a:r>
              <a:rPr lang="es-ES" b="1" dirty="0">
                <a:latin typeface="+mj-lt"/>
              </a:rPr>
              <a:t> originales son Ángel, Bestia, </a:t>
            </a:r>
            <a:r>
              <a:rPr lang="es-ES" b="1" dirty="0" err="1">
                <a:latin typeface="+mj-lt"/>
              </a:rPr>
              <a:t>Iceman</a:t>
            </a:r>
            <a:r>
              <a:rPr lang="es-ES" b="1" dirty="0">
                <a:latin typeface="+mj-lt"/>
              </a:rPr>
              <a:t>, Marvel </a:t>
            </a:r>
            <a:r>
              <a:rPr lang="es-ES" b="1" dirty="0" err="1">
                <a:latin typeface="+mj-lt"/>
              </a:rPr>
              <a:t>Girl</a:t>
            </a:r>
            <a:r>
              <a:rPr lang="es-ES" b="1" dirty="0">
                <a:latin typeface="+mj-lt"/>
              </a:rPr>
              <a:t> y Cíclope, quienes dirigidos por el Profesor X se enfrentan al supervillano Magneto. </a:t>
            </a:r>
            <a:r>
              <a:rPr lang="es-ES" dirty="0">
                <a:latin typeface="+mj-lt"/>
              </a:rPr>
              <a:t>Tiene hasta la actualidad 270 millones de copias vendidas en el mundo.</a:t>
            </a:r>
            <a:br>
              <a:rPr lang="es-ES" dirty="0">
                <a:latin typeface="+mj-lt"/>
              </a:rPr>
            </a:br>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dirty="0">
              <a:solidFill>
                <a:schemeClr val="tx1"/>
              </a:solidFill>
              <a:latin typeface="+mj-lt"/>
            </a:endParaRPr>
          </a:p>
          <a:p>
            <a:pPr algn="ctr"/>
            <a:r>
              <a:rPr lang="es-PE" sz="2400" b="1" dirty="0" err="1">
                <a:solidFill>
                  <a:schemeClr val="tx1"/>
                </a:solidFill>
                <a:latin typeface="+mj-lt"/>
              </a:rPr>
              <a:t>The</a:t>
            </a:r>
            <a:r>
              <a:rPr lang="es-PE" sz="2400" b="1" dirty="0">
                <a:solidFill>
                  <a:schemeClr val="tx1"/>
                </a:solidFill>
                <a:latin typeface="+mj-lt"/>
              </a:rPr>
              <a:t> X-</a:t>
            </a:r>
            <a:r>
              <a:rPr lang="es-PE" sz="2400" b="1" dirty="0" err="1">
                <a:solidFill>
                  <a:schemeClr val="tx1"/>
                </a:solidFill>
                <a:latin typeface="+mj-lt"/>
              </a:rPr>
              <a:t>Men</a:t>
            </a:r>
            <a:endParaRPr lang="es-PE" sz="2400" b="1" dirty="0">
              <a:solidFill>
                <a:schemeClr val="tx1"/>
              </a:solidFill>
              <a:latin typeface="+mj-lt"/>
            </a:endParaRPr>
          </a:p>
          <a:p>
            <a:pPr algn="ctr"/>
            <a:endParaRPr lang="es-PE" sz="3200" b="1" dirty="0">
              <a:solidFill>
                <a:schemeClr val="tx1"/>
              </a:solidFill>
              <a:latin typeface="+mj-lt"/>
            </a:endParaRPr>
          </a:p>
        </p:txBody>
      </p:sp>
      <p:pic>
        <p:nvPicPr>
          <p:cNvPr id="15362" name="Picture 2" descr="Cómic famoso de The X-Men">
            <a:extLst>
              <a:ext uri="{FF2B5EF4-FFF2-40B4-BE49-F238E27FC236}">
                <a16:creationId xmlns:a16="http://schemas.microsoft.com/office/drawing/2014/main" id="{616FE8B5-EEE6-489B-8E06-0CB1DC678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611" y="1866900"/>
            <a:ext cx="6089276" cy="40432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7561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294865"/>
            <a:ext cx="5253256" cy="4247317"/>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Dragon Ball es una serie de manga japonesa lanzada por primera vez en 1984. Narra la historia de Son </a:t>
            </a:r>
            <a:r>
              <a:rPr lang="es-ES" dirty="0" err="1">
                <a:latin typeface="+mj-lt"/>
              </a:rPr>
              <a:t>Goku</a:t>
            </a:r>
            <a:r>
              <a:rPr lang="es-ES" dirty="0">
                <a:latin typeface="+mj-lt"/>
              </a:rPr>
              <a:t> y su entrenamiento en artes marciales mientras busca las Dragon </a:t>
            </a:r>
            <a:r>
              <a:rPr lang="es-ES" dirty="0" err="1">
                <a:latin typeface="+mj-lt"/>
              </a:rPr>
              <a:t>Balls</a:t>
            </a:r>
            <a:r>
              <a:rPr lang="es-ES" dirty="0">
                <a:latin typeface="+mj-lt"/>
              </a:rPr>
              <a:t>. En esta famosa historieta se puede apreciar las aventuras del personaje a lo largo de su vida.</a:t>
            </a:r>
          </a:p>
          <a:p>
            <a:r>
              <a:rPr lang="es-ES" dirty="0">
                <a:latin typeface="+mj-lt"/>
              </a:rPr>
              <a:t>Asimismo, </a:t>
            </a:r>
            <a:r>
              <a:rPr lang="es-ES" b="1" dirty="0">
                <a:latin typeface="+mj-lt"/>
              </a:rPr>
              <a:t>gracias al boom de su producción fue adaptada a series de anime:</a:t>
            </a:r>
            <a:r>
              <a:rPr lang="es-ES" b="1" i="1" dirty="0">
                <a:latin typeface="+mj-lt"/>
              </a:rPr>
              <a:t> Dragon Ball </a:t>
            </a:r>
            <a:r>
              <a:rPr lang="es-ES" b="1" dirty="0">
                <a:latin typeface="+mj-lt"/>
              </a:rPr>
              <a:t>y </a:t>
            </a:r>
            <a:r>
              <a:rPr lang="es-ES" b="1" i="1" dirty="0">
                <a:latin typeface="+mj-lt"/>
              </a:rPr>
              <a:t>Dragon Ball Z</a:t>
            </a:r>
            <a:r>
              <a:rPr lang="es-ES" b="1" dirty="0">
                <a:latin typeface="+mj-lt"/>
              </a:rPr>
              <a:t>.</a:t>
            </a:r>
            <a:r>
              <a:rPr lang="es-ES" dirty="0">
                <a:latin typeface="+mj-lt"/>
              </a:rPr>
              <a:t> También se vio su adaptación a diversos videojuegos, cartas, películas, etc. Tiene una cifra de 240 millones de copias vendidas.</a:t>
            </a:r>
          </a:p>
          <a:p>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dirty="0">
              <a:solidFill>
                <a:schemeClr val="tx1"/>
              </a:solidFill>
              <a:latin typeface="+mj-lt"/>
            </a:endParaRPr>
          </a:p>
          <a:p>
            <a:pPr algn="ctr"/>
            <a:endParaRPr lang="es-PE" sz="2400" b="1" dirty="0">
              <a:solidFill>
                <a:schemeClr val="tx1"/>
              </a:solidFill>
              <a:latin typeface="+mj-lt"/>
            </a:endParaRPr>
          </a:p>
          <a:p>
            <a:pPr algn="ctr"/>
            <a:r>
              <a:rPr lang="es-PE" sz="2400" b="1" dirty="0">
                <a:solidFill>
                  <a:schemeClr val="tx1"/>
                </a:solidFill>
                <a:latin typeface="+mj-lt"/>
              </a:rPr>
              <a:t>Dragon Ball</a:t>
            </a:r>
          </a:p>
          <a:p>
            <a:pPr algn="ctr"/>
            <a:endParaRPr lang="es-PE" sz="4000" b="1" dirty="0">
              <a:solidFill>
                <a:schemeClr val="tx1"/>
              </a:solidFill>
              <a:latin typeface="+mj-lt"/>
            </a:endParaRPr>
          </a:p>
        </p:txBody>
      </p:sp>
      <p:pic>
        <p:nvPicPr>
          <p:cNvPr id="16386" name="Picture 2" descr="Cómic famoso de Dragon Ball">
            <a:extLst>
              <a:ext uri="{FF2B5EF4-FFF2-40B4-BE49-F238E27FC236}">
                <a16:creationId xmlns:a16="http://schemas.microsoft.com/office/drawing/2014/main" id="{B022470A-1053-47BE-BC47-6E8DEE356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139" y="2294865"/>
            <a:ext cx="5658971" cy="37575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6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294865"/>
            <a:ext cx="5253256" cy="4247317"/>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Naruto es otra serie de manga famosa, lanzada por primera vez en 1999. Esta narra la historia de un ninja huérfano llamado Naruto Uzumaki quien planea convertirse en el líder de su aldea para ser reconocido por todos. </a:t>
            </a:r>
          </a:p>
          <a:p>
            <a:endParaRPr lang="es-ES" dirty="0">
              <a:latin typeface="+mj-lt"/>
            </a:endParaRPr>
          </a:p>
          <a:p>
            <a:r>
              <a:rPr lang="es-ES" dirty="0">
                <a:latin typeface="+mj-lt"/>
              </a:rPr>
              <a:t>Además, </a:t>
            </a:r>
            <a:r>
              <a:rPr lang="es-ES" b="1" dirty="0">
                <a:latin typeface="+mj-lt"/>
              </a:rPr>
              <a:t>el manga ha sido publicado en más de treinta y cinco países, mientras que la versión anime se transmite en más de sesenta países de todo el mundo.</a:t>
            </a:r>
            <a:r>
              <a:rPr lang="es-ES" dirty="0">
                <a:latin typeface="+mj-lt"/>
              </a:rPr>
              <a:t> Hasta incluso, ha llegado a tener una versión musical en Tokio. Lleva 220 millones de copias vendidas. </a:t>
            </a: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000" b="1" dirty="0">
              <a:solidFill>
                <a:schemeClr val="tx1"/>
              </a:solidFill>
              <a:latin typeface="+mj-lt"/>
            </a:endParaRPr>
          </a:p>
          <a:p>
            <a:pPr algn="ctr"/>
            <a:endParaRPr lang="es-PE" sz="3200" b="1" dirty="0">
              <a:solidFill>
                <a:schemeClr val="tx1"/>
              </a:solidFill>
              <a:latin typeface="+mj-lt"/>
            </a:endParaRPr>
          </a:p>
          <a:p>
            <a:pPr algn="ctr"/>
            <a:r>
              <a:rPr lang="es-PE" sz="3200" b="1" dirty="0">
                <a:solidFill>
                  <a:schemeClr val="tx1"/>
                </a:solidFill>
                <a:latin typeface="+mj-lt"/>
              </a:rPr>
              <a:t>Naruto</a:t>
            </a:r>
          </a:p>
          <a:p>
            <a:pPr algn="ctr"/>
            <a:endParaRPr lang="es-PE" sz="6000" b="1" dirty="0">
              <a:solidFill>
                <a:schemeClr val="tx1"/>
              </a:solidFill>
              <a:latin typeface="+mj-lt"/>
            </a:endParaRPr>
          </a:p>
        </p:txBody>
      </p:sp>
      <p:pic>
        <p:nvPicPr>
          <p:cNvPr id="17410" name="Picture 2" descr="Cómic famoso de Naruto">
            <a:extLst>
              <a:ext uri="{FF2B5EF4-FFF2-40B4-BE49-F238E27FC236}">
                <a16:creationId xmlns:a16="http://schemas.microsoft.com/office/drawing/2014/main" id="{03D24FE5-4BA6-42CD-8A4B-121ADF1F9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771" y="2552700"/>
            <a:ext cx="4762500" cy="3162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4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294865"/>
            <a:ext cx="5253256" cy="4247317"/>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El Capitán América aparece por primera vez en 1941 en la serie de cómic homónima.</a:t>
            </a:r>
            <a:r>
              <a:rPr lang="es-ES" b="1" dirty="0">
                <a:latin typeface="+mj-lt"/>
              </a:rPr>
              <a:t> Fue el personaje más popular de </a:t>
            </a:r>
            <a:r>
              <a:rPr lang="es-ES" b="1" dirty="0" err="1">
                <a:latin typeface="+mj-lt"/>
              </a:rPr>
              <a:t>Timely</a:t>
            </a:r>
            <a:r>
              <a:rPr lang="es-ES" b="1" dirty="0">
                <a:latin typeface="+mj-lt"/>
              </a:rPr>
              <a:t> Comics, conocido actualmente como Marvel Comics, durante el período de guerra. </a:t>
            </a:r>
            <a:r>
              <a:rPr lang="es-ES" dirty="0">
                <a:latin typeface="+mj-lt"/>
              </a:rPr>
              <a:t>Este famoso cómic narra la historia la aventuras del Capitán América, un </a:t>
            </a:r>
            <a:r>
              <a:rPr lang="es-ES" dirty="0" err="1">
                <a:latin typeface="+mj-lt"/>
              </a:rPr>
              <a:t>supersoldado</a:t>
            </a:r>
            <a:r>
              <a:rPr lang="es-ES" dirty="0">
                <a:latin typeface="+mj-lt"/>
              </a:rPr>
              <a:t> que luchaba en la Segunda Guerra Mundial. </a:t>
            </a:r>
          </a:p>
          <a:p>
            <a:endParaRPr lang="es-ES" dirty="0">
              <a:latin typeface="+mj-lt"/>
            </a:endParaRPr>
          </a:p>
          <a:p>
            <a:r>
              <a:rPr lang="es-ES" dirty="0">
                <a:latin typeface="+mj-lt"/>
              </a:rPr>
              <a:t>Al igual que otros cómics famosos, este también tuvo sus adaptaciones a series de televisión y películas. Actualmente lleva 210 millones de copias vendidas en todo el mundo.</a:t>
            </a:r>
          </a:p>
          <a:p>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450292" y="1189422"/>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dirty="0">
              <a:solidFill>
                <a:schemeClr val="tx1"/>
              </a:solidFill>
              <a:latin typeface="+mj-lt"/>
            </a:endParaRPr>
          </a:p>
          <a:p>
            <a:pPr algn="ctr"/>
            <a:endParaRPr lang="es-PE" b="1" dirty="0">
              <a:solidFill>
                <a:schemeClr val="tx1"/>
              </a:solidFill>
              <a:latin typeface="+mj-lt"/>
            </a:endParaRPr>
          </a:p>
          <a:p>
            <a:pPr algn="ctr"/>
            <a:endParaRPr lang="es-PE" b="1" dirty="0">
              <a:solidFill>
                <a:schemeClr val="tx1"/>
              </a:solidFill>
              <a:latin typeface="+mj-lt"/>
            </a:endParaRPr>
          </a:p>
          <a:p>
            <a:pPr algn="ctr"/>
            <a:r>
              <a:rPr lang="es-PE" sz="2400" b="1" dirty="0">
                <a:solidFill>
                  <a:schemeClr val="tx1"/>
                </a:solidFill>
                <a:latin typeface="+mj-lt"/>
              </a:rPr>
              <a:t>Capitán América</a:t>
            </a:r>
          </a:p>
          <a:p>
            <a:pPr algn="ctr"/>
            <a:endParaRPr lang="es-PE" sz="6000" b="1" dirty="0">
              <a:solidFill>
                <a:schemeClr val="tx1"/>
              </a:solidFill>
              <a:latin typeface="+mj-lt"/>
            </a:endParaRPr>
          </a:p>
        </p:txBody>
      </p:sp>
      <p:pic>
        <p:nvPicPr>
          <p:cNvPr id="18434" name="Picture 2" descr="Cómic famoso del Capitán América">
            <a:extLst>
              <a:ext uri="{FF2B5EF4-FFF2-40B4-BE49-F238E27FC236}">
                <a16:creationId xmlns:a16="http://schemas.microsoft.com/office/drawing/2014/main" id="{44A47A6A-7285-40E0-8A1C-7FEF6149D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171" y="2014906"/>
            <a:ext cx="5253256" cy="3488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2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621958" y="1781557"/>
            <a:ext cx="5253256" cy="4801314"/>
          </a:xfrm>
          <a:prstGeom prst="rect">
            <a:avLst/>
          </a:prstGeom>
          <a:solidFill>
            <a:schemeClr val="bg1"/>
          </a:solidFill>
          <a:ln w="28575">
            <a:solidFill>
              <a:schemeClr val="tx1"/>
            </a:solidFill>
            <a:prstDash val="dashDot"/>
          </a:ln>
        </p:spPr>
        <p:txBody>
          <a:bodyPr wrap="square">
            <a:spAutoFit/>
          </a:bodyPr>
          <a:lstStyle/>
          <a:p>
            <a:pPr algn="just"/>
            <a:r>
              <a:rPr lang="es-ES" dirty="0">
                <a:latin typeface="+mj-lt"/>
              </a:rPr>
              <a:t>Esta famosa tira cómica fue publicada por primera vez en 1978. </a:t>
            </a:r>
            <a:r>
              <a:rPr lang="es-ES" b="1" dirty="0">
                <a:latin typeface="+mj-lt"/>
              </a:rPr>
              <a:t>Cuenta la icónica vida Garfield, un gato gordo anaranjado con rayas negras. </a:t>
            </a:r>
            <a:r>
              <a:rPr lang="es-ES" dirty="0">
                <a:latin typeface="+mj-lt"/>
              </a:rPr>
              <a:t>Lo que lo hace tan famoso es la peculiar personalidad humana del gato. Actualmente lleva 135 millones de copias vendidas en el mundo.</a:t>
            </a:r>
          </a:p>
          <a:p>
            <a:pPr algn="just"/>
            <a:endParaRPr lang="es-ES" dirty="0">
              <a:latin typeface="+mj-lt"/>
            </a:endParaRPr>
          </a:p>
          <a:p>
            <a:pPr algn="just"/>
            <a:r>
              <a:rPr lang="es-ES" dirty="0">
                <a:latin typeface="+mj-lt"/>
              </a:rPr>
              <a:t> Jim Davis Gracias a su éxito hasta el día de hoy sigue teniendo diversas adaptaciones; por ello, es conocido por varias generaciones de personas. La serie </a:t>
            </a:r>
            <a:r>
              <a:rPr lang="es-ES" i="1" dirty="0">
                <a:latin typeface="+mj-lt"/>
              </a:rPr>
              <a:t>Garfield y sus amigos</a:t>
            </a:r>
            <a:r>
              <a:rPr lang="es-ES" dirty="0">
                <a:latin typeface="+mj-lt"/>
              </a:rPr>
              <a:t> fue estrenada por CBS en 1988, así como su adaptación en películas. ¡Qué gato tan peculiar!</a:t>
            </a:r>
          </a:p>
          <a:p>
            <a:pPr algn="just"/>
            <a:endParaRPr lang="es-ES" dirty="0">
              <a:latin typeface="+mj-lt"/>
            </a:endParaRPr>
          </a:p>
          <a:p>
            <a:pPr algn="just"/>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02374" y="594711"/>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800" b="1" dirty="0">
              <a:solidFill>
                <a:schemeClr val="tx1"/>
              </a:solidFill>
              <a:latin typeface="+mj-lt"/>
            </a:endParaRPr>
          </a:p>
          <a:p>
            <a:pPr algn="ctr"/>
            <a:endParaRPr lang="es-PE" sz="2800" b="1" dirty="0">
              <a:solidFill>
                <a:schemeClr val="tx1"/>
              </a:solidFill>
              <a:latin typeface="+mj-lt"/>
            </a:endParaRPr>
          </a:p>
          <a:p>
            <a:pPr algn="ctr"/>
            <a:endParaRPr lang="es-PE" sz="2800" b="1" dirty="0">
              <a:solidFill>
                <a:schemeClr val="tx1"/>
              </a:solidFill>
              <a:latin typeface="+mj-lt"/>
            </a:endParaRPr>
          </a:p>
          <a:p>
            <a:pPr algn="ctr"/>
            <a:r>
              <a:rPr lang="es-PE" sz="2800" b="1" dirty="0">
                <a:solidFill>
                  <a:schemeClr val="tx1"/>
                </a:solidFill>
                <a:latin typeface="+mj-lt"/>
              </a:rPr>
              <a:t> Garfield</a:t>
            </a:r>
          </a:p>
          <a:p>
            <a:pPr algn="ctr"/>
            <a:endParaRPr lang="es-PE" sz="8000" b="1" dirty="0">
              <a:solidFill>
                <a:schemeClr val="tx1"/>
              </a:solidFill>
              <a:latin typeface="+mj-lt"/>
            </a:endParaRPr>
          </a:p>
        </p:txBody>
      </p:sp>
      <p:pic>
        <p:nvPicPr>
          <p:cNvPr id="19458" name="Picture 2" descr="Cómic famoso de Garfield">
            <a:extLst>
              <a:ext uri="{FF2B5EF4-FFF2-40B4-BE49-F238E27FC236}">
                <a16:creationId xmlns:a16="http://schemas.microsoft.com/office/drawing/2014/main" id="{D2347A36-0A39-4FF4-AE50-B6358E279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788" y="2149288"/>
            <a:ext cx="5430803" cy="36060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1202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2044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nube: nube 3">
            <a:extLst>
              <a:ext uri="{FF2B5EF4-FFF2-40B4-BE49-F238E27FC236}">
                <a16:creationId xmlns:a16="http://schemas.microsoft.com/office/drawing/2014/main" id="{AE1B5057-88BB-478F-8C06-36BAAE7DA834}"/>
              </a:ext>
            </a:extLst>
          </p:cNvPr>
          <p:cNvSpPr/>
          <p:nvPr/>
        </p:nvSpPr>
        <p:spPr>
          <a:xfrm>
            <a:off x="5526740" y="-20439"/>
            <a:ext cx="5667734" cy="2403422"/>
          </a:xfrm>
          <a:prstGeom prst="cloudCallout">
            <a:avLst>
              <a:gd name="adj1" fmla="val -35989"/>
              <a:gd name="adj2" fmla="val 6595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Marcador de contenido 2">
            <a:extLst>
              <a:ext uri="{FF2B5EF4-FFF2-40B4-BE49-F238E27FC236}">
                <a16:creationId xmlns:a16="http://schemas.microsoft.com/office/drawing/2014/main" id="{FFA9AF38-F61E-40E0-A6A2-0801C15D8840}"/>
              </a:ext>
            </a:extLst>
          </p:cNvPr>
          <p:cNvSpPr>
            <a:spLocks noGrp="1"/>
          </p:cNvSpPr>
          <p:nvPr>
            <p:ph idx="1"/>
          </p:nvPr>
        </p:nvSpPr>
        <p:spPr>
          <a:xfrm>
            <a:off x="170323" y="2758723"/>
            <a:ext cx="5773272" cy="3808236"/>
          </a:xfrm>
          <a:ln w="28575">
            <a:solidFill>
              <a:schemeClr val="tx1"/>
            </a:solidFill>
            <a:prstDash val="lgDash"/>
          </a:ln>
        </p:spPr>
        <p:txBody>
          <a:bodyPr>
            <a:normAutofit/>
          </a:bodyPr>
          <a:lstStyle/>
          <a:p>
            <a:pPr algn="just"/>
            <a:r>
              <a:rPr lang="es-ES" sz="2400" dirty="0">
                <a:latin typeface="+mj-lt"/>
              </a:rPr>
              <a:t>El primer cómic, tal como hoy lo conocemos, aparece </a:t>
            </a:r>
            <a:r>
              <a:rPr lang="es-ES" sz="1900" dirty="0"/>
              <a:t> </a:t>
            </a:r>
            <a:r>
              <a:rPr lang="es-ES" sz="2400" dirty="0">
                <a:latin typeface="+mj-lt"/>
              </a:rPr>
              <a:t>en 1895 en un periódico de Nueva York. El primer personaje es </a:t>
            </a:r>
            <a:r>
              <a:rPr lang="es-ES" sz="2400" b="1" dirty="0">
                <a:latin typeface="+mj-lt"/>
              </a:rPr>
              <a:t>YELLOW KID</a:t>
            </a:r>
            <a:r>
              <a:rPr lang="es-ES" sz="2400" dirty="0">
                <a:latin typeface="+mj-lt"/>
              </a:rPr>
              <a:t> que representa a un pillastre con los dientes separados y vestido con un camisón de dormir. En España las historietas no se popularizaron tanto como en otros países.</a:t>
            </a:r>
            <a:endParaRPr lang="es-PE" sz="2400" dirty="0">
              <a:ln>
                <a:solidFill>
                  <a:sysClr val="windowText" lastClr="000000"/>
                </a:solidFill>
              </a:ln>
              <a:latin typeface="+mj-lt"/>
            </a:endParaRPr>
          </a:p>
        </p:txBody>
      </p:sp>
      <p:sp>
        <p:nvSpPr>
          <p:cNvPr id="2" name="Título 1">
            <a:extLst>
              <a:ext uri="{FF2B5EF4-FFF2-40B4-BE49-F238E27FC236}">
                <a16:creationId xmlns:a16="http://schemas.microsoft.com/office/drawing/2014/main" id="{CD942A7D-39D7-4350-B500-F67913AB9CF4}"/>
              </a:ext>
            </a:extLst>
          </p:cNvPr>
          <p:cNvSpPr>
            <a:spLocks noGrp="1"/>
          </p:cNvSpPr>
          <p:nvPr>
            <p:ph type="title"/>
          </p:nvPr>
        </p:nvSpPr>
        <p:spPr>
          <a:xfrm>
            <a:off x="5805055" y="517613"/>
            <a:ext cx="9196158" cy="1392192"/>
          </a:xfrm>
        </p:spPr>
        <p:txBody>
          <a:bodyPr/>
          <a:lstStyle/>
          <a:p>
            <a:r>
              <a:rPr lang="es-PE" dirty="0"/>
              <a:t>¿ CUANDO INICIÓ?</a:t>
            </a:r>
          </a:p>
        </p:txBody>
      </p:sp>
      <p:pic>
        <p:nvPicPr>
          <p:cNvPr id="2054" name="Picture 6" descr="Personagens de quadrinhos, História em quadrinhos, Cartazes retro">
            <a:extLst>
              <a:ext uri="{FF2B5EF4-FFF2-40B4-BE49-F238E27FC236}">
                <a16:creationId xmlns:a16="http://schemas.microsoft.com/office/drawing/2014/main" id="{E2661593-3431-4E00-8252-CEE718EA0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582" y="2613156"/>
            <a:ext cx="3017593" cy="40993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2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621958" y="1781557"/>
            <a:ext cx="5253256" cy="3416320"/>
          </a:xfrm>
          <a:prstGeom prst="rect">
            <a:avLst/>
          </a:prstGeom>
          <a:solidFill>
            <a:schemeClr val="bg1"/>
          </a:solidFill>
          <a:ln w="28575">
            <a:solidFill>
              <a:schemeClr val="tx1"/>
            </a:solidFill>
            <a:prstDash val="dashDot"/>
          </a:ln>
        </p:spPr>
        <p:txBody>
          <a:bodyPr wrap="square">
            <a:spAutoFit/>
          </a:bodyPr>
          <a:lstStyle/>
          <a:p>
            <a:pPr algn="just"/>
            <a:r>
              <a:rPr lang="es-ES" dirty="0">
                <a:latin typeface="+mj-lt"/>
              </a:rPr>
              <a:t>Creado por Stan Lee y Jack </a:t>
            </a:r>
            <a:r>
              <a:rPr lang="es-ES" dirty="0" err="1">
                <a:latin typeface="+mj-lt"/>
              </a:rPr>
              <a:t>Kirby</a:t>
            </a:r>
            <a:r>
              <a:rPr lang="es-ES" dirty="0">
                <a:latin typeface="+mj-lt"/>
              </a:rPr>
              <a:t> y publicado por primera vez en 1963. Los </a:t>
            </a:r>
            <a:r>
              <a:rPr lang="es-ES" dirty="0" err="1">
                <a:latin typeface="+mj-lt"/>
              </a:rPr>
              <a:t>Avengers</a:t>
            </a:r>
            <a:r>
              <a:rPr lang="es-ES" dirty="0">
                <a:latin typeface="+mj-lt"/>
              </a:rPr>
              <a:t> o Vengadores son superhéroes que normalmente se enfrentan a diversos villanos en conjunto.</a:t>
            </a:r>
          </a:p>
          <a:p>
            <a:pPr algn="just"/>
            <a:endParaRPr lang="es-ES" dirty="0">
              <a:latin typeface="+mj-lt"/>
            </a:endParaRPr>
          </a:p>
          <a:p>
            <a:pPr algn="just"/>
            <a:r>
              <a:rPr lang="es-ES" dirty="0">
                <a:latin typeface="+mj-lt"/>
              </a:rPr>
              <a:t>Así como otros cómics famosos, </a:t>
            </a:r>
            <a:r>
              <a:rPr lang="es-ES" b="1" dirty="0">
                <a:latin typeface="+mj-lt"/>
              </a:rPr>
              <a:t>esta serie de cómics ha aparecido fuera de ellos múltiples veces, principalmente en las películas del Universo Cinematográfico de Marvel</a:t>
            </a:r>
            <a:r>
              <a:rPr lang="es-ES" dirty="0">
                <a:latin typeface="+mj-lt"/>
              </a:rPr>
              <a:t>. Hasta el día de hoy cuenta con 135 millones de copias vendidas. </a:t>
            </a:r>
          </a:p>
          <a:p>
            <a:pPr algn="just"/>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02374" y="594711"/>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000" b="1" dirty="0">
              <a:solidFill>
                <a:schemeClr val="tx1"/>
              </a:solidFill>
              <a:latin typeface="+mj-lt"/>
            </a:endParaRPr>
          </a:p>
          <a:p>
            <a:pPr algn="ctr"/>
            <a:endParaRPr lang="es-PE" sz="2800" b="1" dirty="0">
              <a:solidFill>
                <a:schemeClr val="tx1"/>
              </a:solidFill>
              <a:latin typeface="+mj-lt"/>
            </a:endParaRPr>
          </a:p>
          <a:p>
            <a:pPr algn="ctr"/>
            <a:endParaRPr lang="es-PE" sz="2800" b="1" dirty="0">
              <a:solidFill>
                <a:schemeClr val="tx1"/>
              </a:solidFill>
              <a:latin typeface="+mj-lt"/>
            </a:endParaRPr>
          </a:p>
          <a:p>
            <a:pPr algn="ctr"/>
            <a:endParaRPr lang="es-PE" sz="2800" b="1" dirty="0">
              <a:solidFill>
                <a:schemeClr val="tx1"/>
              </a:solidFill>
              <a:latin typeface="+mj-lt"/>
            </a:endParaRPr>
          </a:p>
          <a:p>
            <a:pPr algn="ctr"/>
            <a:r>
              <a:rPr lang="es-PE" sz="2800" b="1" dirty="0" err="1">
                <a:solidFill>
                  <a:schemeClr val="tx1"/>
                </a:solidFill>
                <a:latin typeface="+mj-lt"/>
              </a:rPr>
              <a:t>Avengers</a:t>
            </a:r>
            <a:endParaRPr lang="es-PE" sz="2800" b="1" dirty="0">
              <a:solidFill>
                <a:schemeClr val="tx1"/>
              </a:solidFill>
              <a:latin typeface="+mj-lt"/>
            </a:endParaRPr>
          </a:p>
          <a:p>
            <a:pPr algn="ctr"/>
            <a:endParaRPr lang="es-PE" sz="11500" b="1" dirty="0">
              <a:solidFill>
                <a:schemeClr val="tx1"/>
              </a:solidFill>
              <a:latin typeface="+mj-lt"/>
            </a:endParaRPr>
          </a:p>
        </p:txBody>
      </p:sp>
      <p:pic>
        <p:nvPicPr>
          <p:cNvPr id="20482" name="Picture 2" descr="Cómic famoso de The Avengers">
            <a:extLst>
              <a:ext uri="{FF2B5EF4-FFF2-40B4-BE49-F238E27FC236}">
                <a16:creationId xmlns:a16="http://schemas.microsoft.com/office/drawing/2014/main" id="{4EC52E91-AF34-4650-A4A5-96FED2F65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357" y="1908567"/>
            <a:ext cx="4762500" cy="3162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4252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05B3030-72B3-49C9-927C-781C0EFC019B}"/>
              </a:ext>
            </a:extLst>
          </p:cNvPr>
          <p:cNvSpPr txBox="1"/>
          <p:nvPr/>
        </p:nvSpPr>
        <p:spPr>
          <a:xfrm>
            <a:off x="3515806" y="2626240"/>
            <a:ext cx="5160387" cy="1569660"/>
          </a:xfrm>
          <a:prstGeom prst="rect">
            <a:avLst/>
          </a:prstGeom>
          <a:noFill/>
        </p:spPr>
        <p:txBody>
          <a:bodyPr wrap="none" rtlCol="0">
            <a:spAutoFit/>
          </a:bodyPr>
          <a:lstStyle/>
          <a:p>
            <a:r>
              <a:rPr lang="es-PE" sz="9600" dirty="0">
                <a:latin typeface="+mj-lt"/>
              </a:rPr>
              <a:t>GRACIAS</a:t>
            </a:r>
          </a:p>
        </p:txBody>
      </p:sp>
    </p:spTree>
    <p:extLst>
      <p:ext uri="{BB962C8B-B14F-4D97-AF65-F5344CB8AC3E}">
        <p14:creationId xmlns:p14="http://schemas.microsoft.com/office/powerpoint/2010/main" val="207132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35859"/>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9" name="Onda 8">
            <a:extLst>
              <a:ext uri="{FF2B5EF4-FFF2-40B4-BE49-F238E27FC236}">
                <a16:creationId xmlns:a16="http://schemas.microsoft.com/office/drawing/2014/main" id="{48D3B084-F059-4C41-929C-8E3BDCF49A76}"/>
              </a:ext>
            </a:extLst>
          </p:cNvPr>
          <p:cNvSpPr/>
          <p:nvPr/>
        </p:nvSpPr>
        <p:spPr>
          <a:xfrm>
            <a:off x="387927" y="264117"/>
            <a:ext cx="6192982" cy="1898073"/>
          </a:xfrm>
          <a:prstGeom prst="wav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Título 1">
            <a:extLst>
              <a:ext uri="{FF2B5EF4-FFF2-40B4-BE49-F238E27FC236}">
                <a16:creationId xmlns:a16="http://schemas.microsoft.com/office/drawing/2014/main" id="{40248E03-25F6-4B7E-97E9-02EE959E1247}"/>
              </a:ext>
            </a:extLst>
          </p:cNvPr>
          <p:cNvSpPr>
            <a:spLocks noGrp="1"/>
          </p:cNvSpPr>
          <p:nvPr>
            <p:ph type="title"/>
          </p:nvPr>
        </p:nvSpPr>
        <p:spPr>
          <a:xfrm rot="375802">
            <a:off x="1106314" y="761606"/>
            <a:ext cx="9196158" cy="1392192"/>
          </a:xfrm>
        </p:spPr>
        <p:txBody>
          <a:bodyPr/>
          <a:lstStyle/>
          <a:p>
            <a:r>
              <a:rPr lang="es-PE" dirty="0"/>
              <a:t>¿Dónde Inició?</a:t>
            </a:r>
          </a:p>
        </p:txBody>
      </p:sp>
      <p:sp>
        <p:nvSpPr>
          <p:cNvPr id="10" name="CuadroTexto 9">
            <a:extLst>
              <a:ext uri="{FF2B5EF4-FFF2-40B4-BE49-F238E27FC236}">
                <a16:creationId xmlns:a16="http://schemas.microsoft.com/office/drawing/2014/main" id="{26FDB337-9D0E-4617-BE41-98B92E6B38F5}"/>
              </a:ext>
            </a:extLst>
          </p:cNvPr>
          <p:cNvSpPr txBox="1"/>
          <p:nvPr/>
        </p:nvSpPr>
        <p:spPr>
          <a:xfrm>
            <a:off x="1584288" y="3044280"/>
            <a:ext cx="2480166" cy="707886"/>
          </a:xfrm>
          <a:prstGeom prst="rect">
            <a:avLst/>
          </a:prstGeom>
          <a:noFill/>
        </p:spPr>
        <p:txBody>
          <a:bodyPr wrap="none" rtlCol="0">
            <a:spAutoFit/>
          </a:bodyPr>
          <a:lstStyle/>
          <a:p>
            <a:r>
              <a:rPr lang="es-PE" sz="4000" b="1" dirty="0">
                <a:latin typeface="+mj-lt"/>
              </a:rPr>
              <a:t>New York </a:t>
            </a:r>
          </a:p>
        </p:txBody>
      </p:sp>
      <p:sp>
        <p:nvSpPr>
          <p:cNvPr id="11" name="Flecha: hacia abajo 10">
            <a:extLst>
              <a:ext uri="{FF2B5EF4-FFF2-40B4-BE49-F238E27FC236}">
                <a16:creationId xmlns:a16="http://schemas.microsoft.com/office/drawing/2014/main" id="{E458A73E-EC86-4485-BF59-927DED28C0B3}"/>
              </a:ext>
            </a:extLst>
          </p:cNvPr>
          <p:cNvSpPr/>
          <p:nvPr/>
        </p:nvSpPr>
        <p:spPr>
          <a:xfrm>
            <a:off x="2759164" y="2297345"/>
            <a:ext cx="568037" cy="59849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74" name="Picture 2" descr="New York 1895 The Bowery | New york pictures, Nyc history, Ny city">
            <a:extLst>
              <a:ext uri="{FF2B5EF4-FFF2-40B4-BE49-F238E27FC236}">
                <a16:creationId xmlns:a16="http://schemas.microsoft.com/office/drawing/2014/main" id="{17F17AB9-7BA5-4F74-9582-B9DBD475F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49" y="3930118"/>
            <a:ext cx="4293388" cy="26637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New york 1895 people hi-res stock photography and images - Alamy">
            <a:extLst>
              <a:ext uri="{FF2B5EF4-FFF2-40B4-BE49-F238E27FC236}">
                <a16:creationId xmlns:a16="http://schemas.microsoft.com/office/drawing/2014/main" id="{D6D97051-ECA2-49BE-8A48-D0700D4BF4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86"/>
          <a:stretch/>
        </p:blipFill>
        <p:spPr bwMode="auto">
          <a:xfrm>
            <a:off x="7681074" y="923662"/>
            <a:ext cx="3620961" cy="4037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7078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35859"/>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2" name="Cuerda 1">
            <a:extLst>
              <a:ext uri="{FF2B5EF4-FFF2-40B4-BE49-F238E27FC236}">
                <a16:creationId xmlns:a16="http://schemas.microsoft.com/office/drawing/2014/main" id="{F2A160DC-126F-47C4-8C1E-C3398CC07597}"/>
              </a:ext>
            </a:extLst>
          </p:cNvPr>
          <p:cNvSpPr/>
          <p:nvPr/>
        </p:nvSpPr>
        <p:spPr>
          <a:xfrm rot="6877770">
            <a:off x="6490357" y="-80473"/>
            <a:ext cx="5026996" cy="5380393"/>
          </a:xfrm>
          <a:prstGeom prst="chord">
            <a:avLst/>
          </a:prstGeom>
          <a:solidFill>
            <a:schemeClr val="tx2">
              <a:lumMod val="10000"/>
              <a:lumOff val="9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Título 1">
            <a:extLst>
              <a:ext uri="{FF2B5EF4-FFF2-40B4-BE49-F238E27FC236}">
                <a16:creationId xmlns:a16="http://schemas.microsoft.com/office/drawing/2014/main" id="{40248E03-25F6-4B7E-97E9-02EE959E1247}"/>
              </a:ext>
            </a:extLst>
          </p:cNvPr>
          <p:cNvSpPr>
            <a:spLocks noGrp="1"/>
          </p:cNvSpPr>
          <p:nvPr>
            <p:ph type="title"/>
          </p:nvPr>
        </p:nvSpPr>
        <p:spPr>
          <a:xfrm rot="375802">
            <a:off x="6895890" y="1676005"/>
            <a:ext cx="9196158" cy="1392192"/>
          </a:xfrm>
        </p:spPr>
        <p:txBody>
          <a:bodyPr/>
          <a:lstStyle/>
          <a:p>
            <a:r>
              <a:rPr lang="es-PE" dirty="0"/>
              <a:t>¿Cómo Inició?</a:t>
            </a:r>
          </a:p>
        </p:txBody>
      </p:sp>
      <p:sp>
        <p:nvSpPr>
          <p:cNvPr id="3" name="Flecha: hacia abajo 2">
            <a:extLst>
              <a:ext uri="{FF2B5EF4-FFF2-40B4-BE49-F238E27FC236}">
                <a16:creationId xmlns:a16="http://schemas.microsoft.com/office/drawing/2014/main" id="{F0E35DFE-C68E-4669-BE19-3EF5649D9E51}"/>
              </a:ext>
            </a:extLst>
          </p:cNvPr>
          <p:cNvSpPr/>
          <p:nvPr/>
        </p:nvSpPr>
        <p:spPr>
          <a:xfrm rot="3603049">
            <a:off x="5053710" y="1731819"/>
            <a:ext cx="914400" cy="997527"/>
          </a:xfrm>
          <a:prstGeom prst="downArrow">
            <a:avLst/>
          </a:prstGeom>
          <a:solidFill>
            <a:schemeClr val="tx2">
              <a:lumMod val="75000"/>
              <a:lumOff val="2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CD28CB72-E5A0-4819-BF33-AD8B7A6D093A}"/>
              </a:ext>
            </a:extLst>
          </p:cNvPr>
          <p:cNvSpPr/>
          <p:nvPr/>
        </p:nvSpPr>
        <p:spPr>
          <a:xfrm>
            <a:off x="521021" y="2997650"/>
            <a:ext cx="4849042" cy="2554545"/>
          </a:xfrm>
          <a:prstGeom prst="rect">
            <a:avLst/>
          </a:prstGeom>
          <a:ln w="28575">
            <a:solidFill>
              <a:schemeClr val="tx1"/>
            </a:solidFill>
            <a:prstDash val="dashDot"/>
          </a:ln>
        </p:spPr>
        <p:txBody>
          <a:bodyPr wrap="square">
            <a:spAutoFit/>
          </a:bodyPr>
          <a:lstStyle/>
          <a:p>
            <a:pPr algn="just"/>
            <a:r>
              <a:rPr lang="es-ES" sz="2000" b="1" i="0" dirty="0">
                <a:effectLst/>
                <a:latin typeface="+mj-lt"/>
              </a:rPr>
              <a:t>El origen de los comics se remonta a miles de años, desde que el ser humano tuvo la necesidad de dibujar para poder explicar una historia, aventura, acontecimiento o leyenda. Se considera a Thomas Rowlandson el inventor del comic .</a:t>
            </a:r>
            <a:endParaRPr lang="es-PE" sz="2000" b="1" dirty="0">
              <a:latin typeface="+mj-lt"/>
            </a:endParaRPr>
          </a:p>
        </p:txBody>
      </p:sp>
      <p:pic>
        <p:nvPicPr>
          <p:cNvPr id="4100" name="Picture 4" descr="Thomas Rowlandson | Humor Sapiens">
            <a:extLst>
              <a:ext uri="{FF2B5EF4-FFF2-40B4-BE49-F238E27FC236}">
                <a16:creationId xmlns:a16="http://schemas.microsoft.com/office/drawing/2014/main" id="{6A59A9B4-D3D9-42F9-8B02-58509EA95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899" y="3446929"/>
            <a:ext cx="2797319" cy="2797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153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17929"/>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biselado 4">
            <a:extLst>
              <a:ext uri="{FF2B5EF4-FFF2-40B4-BE49-F238E27FC236}">
                <a16:creationId xmlns:a16="http://schemas.microsoft.com/office/drawing/2014/main" id="{787AF3CC-2C88-4612-8CFA-B2C33A11FCCC}"/>
              </a:ext>
            </a:extLst>
          </p:cNvPr>
          <p:cNvSpPr/>
          <p:nvPr/>
        </p:nvSpPr>
        <p:spPr>
          <a:xfrm>
            <a:off x="6559250" y="408554"/>
            <a:ext cx="4821382" cy="2064327"/>
          </a:xfrm>
          <a:prstGeom prst="beve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Título 1">
            <a:extLst>
              <a:ext uri="{FF2B5EF4-FFF2-40B4-BE49-F238E27FC236}">
                <a16:creationId xmlns:a16="http://schemas.microsoft.com/office/drawing/2014/main" id="{40248E03-25F6-4B7E-97E9-02EE959E1247}"/>
              </a:ext>
            </a:extLst>
          </p:cNvPr>
          <p:cNvSpPr>
            <a:spLocks noGrp="1"/>
          </p:cNvSpPr>
          <p:nvPr>
            <p:ph type="title"/>
          </p:nvPr>
        </p:nvSpPr>
        <p:spPr>
          <a:xfrm>
            <a:off x="6880941" y="744621"/>
            <a:ext cx="9196158" cy="1392192"/>
          </a:xfrm>
        </p:spPr>
        <p:txBody>
          <a:bodyPr>
            <a:normAutofit fontScale="90000"/>
          </a:bodyPr>
          <a:lstStyle/>
          <a:p>
            <a:r>
              <a:rPr lang="es-PE" dirty="0"/>
              <a:t>¿Quiénes son los </a:t>
            </a:r>
            <a:br>
              <a:rPr lang="es-PE" dirty="0"/>
            </a:br>
            <a:r>
              <a:rPr lang="es-PE" dirty="0"/>
              <a:t>más famosos?</a:t>
            </a:r>
          </a:p>
        </p:txBody>
      </p:sp>
      <p:sp>
        <p:nvSpPr>
          <p:cNvPr id="6" name="Flecha: hacia abajo 5">
            <a:extLst>
              <a:ext uri="{FF2B5EF4-FFF2-40B4-BE49-F238E27FC236}">
                <a16:creationId xmlns:a16="http://schemas.microsoft.com/office/drawing/2014/main" id="{29FB694B-8E43-4612-B93F-CBA9E3F9831A}"/>
              </a:ext>
            </a:extLst>
          </p:cNvPr>
          <p:cNvSpPr/>
          <p:nvPr/>
        </p:nvSpPr>
        <p:spPr>
          <a:xfrm>
            <a:off x="8645236" y="2677175"/>
            <a:ext cx="1136072" cy="997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D077A882-CF47-46FC-93E6-E35D3870D9AA}"/>
              </a:ext>
            </a:extLst>
          </p:cNvPr>
          <p:cNvSpPr/>
          <p:nvPr/>
        </p:nvSpPr>
        <p:spPr>
          <a:xfrm>
            <a:off x="260854" y="2677175"/>
            <a:ext cx="5253256" cy="3416320"/>
          </a:xfrm>
          <a:prstGeom prst="rect">
            <a:avLst/>
          </a:prstGeom>
          <a:solidFill>
            <a:schemeClr val="bg1"/>
          </a:solidFill>
          <a:ln w="28575">
            <a:solidFill>
              <a:schemeClr val="tx1"/>
            </a:solidFill>
            <a:prstDash val="dashDot"/>
          </a:ln>
        </p:spPr>
        <p:txBody>
          <a:bodyPr wrap="square">
            <a:spAutoFit/>
          </a:bodyPr>
          <a:lstStyle/>
          <a:p>
            <a:pPr algn="just"/>
            <a:r>
              <a:rPr lang="es-ES" i="0" dirty="0">
                <a:solidFill>
                  <a:srgbClr val="070E27"/>
                </a:solidFill>
                <a:effectLst/>
                <a:latin typeface="+mj-lt"/>
              </a:rPr>
              <a:t> </a:t>
            </a:r>
            <a:r>
              <a:rPr lang="es-ES" dirty="0">
                <a:solidFill>
                  <a:srgbClr val="181B32"/>
                </a:solidFill>
                <a:latin typeface="+mj-lt"/>
              </a:rPr>
              <a:t>E</a:t>
            </a:r>
            <a:r>
              <a:rPr lang="es-ES" i="0" dirty="0">
                <a:solidFill>
                  <a:srgbClr val="181B32"/>
                </a:solidFill>
                <a:effectLst/>
                <a:latin typeface="+mj-lt"/>
              </a:rPr>
              <a:t>s el cómic más famoso de todos los tiempos y apareció por primera vez en 1943. Este cómic famoso contaba las historias del personaje favorito de Disney: Micky Maus; posteriormente </a:t>
            </a:r>
            <a:r>
              <a:rPr lang="es-ES" i="1" dirty="0">
                <a:solidFill>
                  <a:srgbClr val="181B32"/>
                </a:solidFill>
                <a:effectLst/>
                <a:latin typeface="+mj-lt"/>
              </a:rPr>
              <a:t>Mickey Mouse</a:t>
            </a:r>
            <a:r>
              <a:rPr lang="es-ES" i="0" dirty="0">
                <a:solidFill>
                  <a:srgbClr val="181B32"/>
                </a:solidFill>
                <a:effectLst/>
                <a:latin typeface="+mj-lt"/>
              </a:rPr>
              <a:t>. Aquel se presentaba siempre con sus amigos </a:t>
            </a:r>
            <a:r>
              <a:rPr lang="es-ES" i="0" dirty="0" err="1">
                <a:solidFill>
                  <a:srgbClr val="181B32"/>
                </a:solidFill>
                <a:effectLst/>
                <a:latin typeface="+mj-lt"/>
              </a:rPr>
              <a:t>Minnie</a:t>
            </a:r>
            <a:r>
              <a:rPr lang="es-ES" i="0" dirty="0">
                <a:solidFill>
                  <a:srgbClr val="181B32"/>
                </a:solidFill>
                <a:effectLst/>
                <a:latin typeface="+mj-lt"/>
              </a:rPr>
              <a:t>, Goofy, entre otros. </a:t>
            </a:r>
          </a:p>
          <a:p>
            <a:pPr algn="just"/>
            <a:endParaRPr lang="es-ES" i="0" dirty="0">
              <a:solidFill>
                <a:srgbClr val="181B32"/>
              </a:solidFill>
              <a:effectLst/>
              <a:latin typeface="+mj-lt"/>
            </a:endParaRPr>
          </a:p>
          <a:p>
            <a:pPr algn="just"/>
            <a:r>
              <a:rPr lang="es-ES" i="0" dirty="0">
                <a:solidFill>
                  <a:srgbClr val="181B32"/>
                </a:solidFill>
                <a:effectLst/>
                <a:latin typeface="+mj-lt"/>
              </a:rPr>
              <a:t>Desde 1930 hasta 1975 fue dibujado por Floyd </a:t>
            </a:r>
            <a:r>
              <a:rPr lang="es-ES" i="0" dirty="0" err="1">
                <a:solidFill>
                  <a:srgbClr val="181B32"/>
                </a:solidFill>
                <a:effectLst/>
                <a:latin typeface="+mj-lt"/>
              </a:rPr>
              <a:t>Gottfredson</a:t>
            </a:r>
            <a:r>
              <a:rPr lang="es-ES" i="0" dirty="0">
                <a:solidFill>
                  <a:srgbClr val="181B32"/>
                </a:solidFill>
                <a:effectLst/>
                <a:latin typeface="+mj-lt"/>
              </a:rPr>
              <a:t> y de 1950 a 1984 por Paul Murry. Tuvo mil millones de copias vendidas en todo el mundo. ¡Qué locura!</a:t>
            </a:r>
          </a:p>
        </p:txBody>
      </p:sp>
      <p:sp>
        <p:nvSpPr>
          <p:cNvPr id="8" name="Rectángulo 7">
            <a:extLst>
              <a:ext uri="{FF2B5EF4-FFF2-40B4-BE49-F238E27FC236}">
                <a16:creationId xmlns:a16="http://schemas.microsoft.com/office/drawing/2014/main" id="{1C9CD3C9-9859-4FD4-A859-6E5D9E2C2E87}"/>
              </a:ext>
            </a:extLst>
          </p:cNvPr>
          <p:cNvSpPr/>
          <p:nvPr/>
        </p:nvSpPr>
        <p:spPr>
          <a:xfrm>
            <a:off x="1007480" y="1820284"/>
            <a:ext cx="2592970" cy="571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0" dirty="0">
                <a:solidFill>
                  <a:srgbClr val="070E27"/>
                </a:solidFill>
                <a:effectLst/>
                <a:latin typeface="+mj-lt"/>
              </a:rPr>
              <a:t> Mickey Mouse</a:t>
            </a:r>
          </a:p>
        </p:txBody>
      </p:sp>
      <p:pic>
        <p:nvPicPr>
          <p:cNvPr id="5122" name="Picture 2" descr="Cómic famoso de Micky Maus">
            <a:extLst>
              <a:ext uri="{FF2B5EF4-FFF2-40B4-BE49-F238E27FC236}">
                <a16:creationId xmlns:a16="http://schemas.microsoft.com/office/drawing/2014/main" id="{AE335CB2-3451-4532-9C0F-20E39B82F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487" y="3674702"/>
            <a:ext cx="4585145" cy="30445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3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3416320"/>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pPr algn="just"/>
            <a:r>
              <a:rPr lang="es-ES" dirty="0">
                <a:latin typeface="+mj-lt"/>
              </a:rPr>
              <a:t>Este famoso cómic británico surge por primera vez en 1938. Se difundía semanalmente y se enviaba por correo marítimo usualmente. Dentro de sus personajes destacaba Dennis y </a:t>
            </a:r>
            <a:r>
              <a:rPr lang="es-ES" dirty="0" err="1">
                <a:latin typeface="+mj-lt"/>
              </a:rPr>
              <a:t>Minnie</a:t>
            </a:r>
            <a:r>
              <a:rPr lang="es-ES" dirty="0">
                <a:latin typeface="+mj-lt"/>
              </a:rPr>
              <a:t>. </a:t>
            </a:r>
          </a:p>
          <a:p>
            <a:pPr algn="just"/>
            <a:endParaRPr lang="es-ES" dirty="0">
              <a:latin typeface="+mj-lt"/>
            </a:endParaRPr>
          </a:p>
          <a:p>
            <a:pPr algn="just"/>
            <a:r>
              <a:rPr lang="es-ES" b="1" dirty="0">
                <a:latin typeface="+mj-lt"/>
              </a:rPr>
              <a:t>En sus diversas historias era común y particularmente magnífico que toquen temas como el bullying, robo, etc. </a:t>
            </a:r>
            <a:r>
              <a:rPr lang="es-ES" dirty="0">
                <a:latin typeface="+mj-lt"/>
              </a:rPr>
              <a:t>Tiene mil millones de ventas hasta la actualidad.</a:t>
            </a:r>
          </a:p>
          <a:p>
            <a:pPr algn="just"/>
            <a:endParaRPr lang="es-ES" i="0" dirty="0">
              <a:solidFill>
                <a:srgbClr val="181B32"/>
              </a:solidFill>
              <a:effectLst/>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2033797" y="1057104"/>
            <a:ext cx="2272145" cy="571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2800" b="1" dirty="0">
              <a:solidFill>
                <a:schemeClr val="tx1"/>
              </a:solidFill>
              <a:latin typeface="+mj-lt"/>
            </a:endParaRPr>
          </a:p>
          <a:p>
            <a:r>
              <a:rPr lang="es-PE" sz="2800" b="1" dirty="0">
                <a:solidFill>
                  <a:schemeClr val="tx1"/>
                </a:solidFill>
                <a:latin typeface="+mj-lt"/>
              </a:rPr>
              <a:t> </a:t>
            </a:r>
            <a:r>
              <a:rPr lang="es-PE" sz="2800" b="1" dirty="0" err="1">
                <a:solidFill>
                  <a:schemeClr val="tx1"/>
                </a:solidFill>
                <a:latin typeface="+mj-lt"/>
              </a:rPr>
              <a:t>The</a:t>
            </a:r>
            <a:r>
              <a:rPr lang="es-PE" sz="2800" b="1" dirty="0">
                <a:solidFill>
                  <a:schemeClr val="tx1"/>
                </a:solidFill>
                <a:latin typeface="+mj-lt"/>
              </a:rPr>
              <a:t> </a:t>
            </a:r>
            <a:r>
              <a:rPr lang="es-PE" sz="2800" b="1" dirty="0" err="1">
                <a:solidFill>
                  <a:schemeClr val="tx1"/>
                </a:solidFill>
                <a:latin typeface="+mj-lt"/>
              </a:rPr>
              <a:t>Beano</a:t>
            </a:r>
            <a:endParaRPr lang="es-PE" sz="2800" b="1" dirty="0">
              <a:solidFill>
                <a:schemeClr val="tx1"/>
              </a:solidFill>
              <a:latin typeface="+mj-lt"/>
            </a:endParaRPr>
          </a:p>
          <a:p>
            <a:endParaRPr lang="es-ES" sz="2800" b="1" i="0" dirty="0">
              <a:solidFill>
                <a:srgbClr val="070E27"/>
              </a:solidFill>
              <a:effectLst/>
              <a:latin typeface="+mj-lt"/>
            </a:endParaRPr>
          </a:p>
        </p:txBody>
      </p:sp>
      <p:pic>
        <p:nvPicPr>
          <p:cNvPr id="16" name="Picture 2" descr="Cómic famoso de Beano">
            <a:extLst>
              <a:ext uri="{FF2B5EF4-FFF2-40B4-BE49-F238E27FC236}">
                <a16:creationId xmlns:a16="http://schemas.microsoft.com/office/drawing/2014/main" id="{09DE63CA-D21F-482F-A6DE-7EAF3034A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9587"/>
            <a:ext cx="5882292" cy="39058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2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3970318"/>
          </a:xfrm>
          <a:prstGeom prst="rect">
            <a:avLst/>
          </a:prstGeom>
          <a:solidFill>
            <a:schemeClr val="bg1"/>
          </a:solidFill>
          <a:ln w="28575">
            <a:solidFill>
              <a:schemeClr val="tx1"/>
            </a:solidFill>
            <a:prstDash val="dashDot"/>
          </a:ln>
        </p:spPr>
        <p:txBody>
          <a:bodyPr wrap="square">
            <a:spAutoFit/>
          </a:bodyPr>
          <a:lstStyle/>
          <a:p>
            <a:pPr algn="just"/>
            <a:endParaRPr lang="es-ES" dirty="0">
              <a:latin typeface="+mj-lt"/>
            </a:endParaRPr>
          </a:p>
          <a:p>
            <a:pPr algn="just"/>
            <a:r>
              <a:rPr lang="es-ES" dirty="0">
                <a:latin typeface="+mj-lt"/>
              </a:rPr>
              <a:t>Uno de los cómics más famosos de todos los tiempos fue </a:t>
            </a:r>
            <a:r>
              <a:rPr lang="es-ES" dirty="0" err="1">
                <a:latin typeface="+mj-lt"/>
              </a:rPr>
              <a:t>Classics</a:t>
            </a:r>
            <a:r>
              <a:rPr lang="es-ES" dirty="0">
                <a:latin typeface="+mj-lt"/>
              </a:rPr>
              <a:t> </a:t>
            </a:r>
            <a:r>
              <a:rPr lang="es-ES" dirty="0" err="1">
                <a:latin typeface="+mj-lt"/>
              </a:rPr>
              <a:t>Illustrated</a:t>
            </a:r>
            <a:r>
              <a:rPr lang="es-ES" dirty="0">
                <a:latin typeface="+mj-lt"/>
              </a:rPr>
              <a:t> o </a:t>
            </a:r>
            <a:r>
              <a:rPr lang="es-ES" dirty="0" err="1">
                <a:latin typeface="+mj-lt"/>
              </a:rPr>
              <a:t>Classic</a:t>
            </a:r>
            <a:r>
              <a:rPr lang="es-ES" dirty="0">
                <a:latin typeface="+mj-lt"/>
              </a:rPr>
              <a:t> Comics, el cual fue lanzado en 1941. </a:t>
            </a:r>
            <a:r>
              <a:rPr lang="es-ES" b="1" dirty="0">
                <a:latin typeface="+mj-lt"/>
              </a:rPr>
              <a:t>Era una serie de cómics de adaptación, ya que sus historias estaban basadas en obras literarias como</a:t>
            </a:r>
            <a:r>
              <a:rPr lang="es-ES" b="1" i="1" dirty="0">
                <a:latin typeface="+mj-lt"/>
              </a:rPr>
              <a:t> Frankenstein, Hamlet, Don Quijote de la Mancha, Macbeth,</a:t>
            </a:r>
            <a:r>
              <a:rPr lang="es-ES" b="1" dirty="0">
                <a:latin typeface="+mj-lt"/>
              </a:rPr>
              <a:t> entre muchos más. </a:t>
            </a:r>
          </a:p>
          <a:p>
            <a:pPr algn="just"/>
            <a:endParaRPr lang="es-ES" dirty="0">
              <a:latin typeface="+mj-lt"/>
            </a:endParaRPr>
          </a:p>
          <a:p>
            <a:pPr algn="just"/>
            <a:r>
              <a:rPr lang="es-ES" dirty="0">
                <a:latin typeface="+mj-lt"/>
              </a:rPr>
              <a:t>¡Realmente una forma muy creativa de llevar la literatura a los demás por medio del entretenimiento clásico y sencillo! Tuvo mil millones de ventas hasta la actualidad.</a:t>
            </a:r>
          </a:p>
          <a:p>
            <a:pPr algn="just"/>
            <a:endParaRPr lang="es-ES" i="0" dirty="0">
              <a:solidFill>
                <a:srgbClr val="181B32"/>
              </a:solidFill>
              <a:effectLst/>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mj-lt"/>
            </a:endParaRPr>
          </a:p>
          <a:p>
            <a:pPr algn="just"/>
            <a:endParaRPr lang="en-US" sz="2400" b="1" dirty="0">
              <a:solidFill>
                <a:schemeClr val="tx1"/>
              </a:solidFill>
              <a:latin typeface="+mj-lt"/>
            </a:endParaRPr>
          </a:p>
          <a:p>
            <a:pPr algn="just"/>
            <a:endParaRPr lang="en-US" sz="2400" b="1" dirty="0">
              <a:solidFill>
                <a:schemeClr val="tx1"/>
              </a:solidFill>
              <a:latin typeface="+mj-lt"/>
            </a:endParaRPr>
          </a:p>
          <a:p>
            <a:pPr algn="just"/>
            <a:r>
              <a:rPr lang="en-US" sz="2400" b="1" dirty="0">
                <a:solidFill>
                  <a:schemeClr val="tx1"/>
                </a:solidFill>
                <a:latin typeface="+mj-lt"/>
              </a:rPr>
              <a:t>Classics Illustrated o Classic Comics</a:t>
            </a:r>
          </a:p>
          <a:p>
            <a:pPr algn="just"/>
            <a:endParaRPr lang="es-PE" sz="3600" b="1" dirty="0">
              <a:solidFill>
                <a:schemeClr val="tx1"/>
              </a:solidFill>
              <a:latin typeface="+mj-lt"/>
            </a:endParaRPr>
          </a:p>
          <a:p>
            <a:pPr algn="just"/>
            <a:endParaRPr lang="es-ES" sz="3600" b="1" i="0" dirty="0">
              <a:solidFill>
                <a:schemeClr val="tx1"/>
              </a:solidFill>
              <a:effectLst/>
              <a:latin typeface="+mj-lt"/>
            </a:endParaRPr>
          </a:p>
        </p:txBody>
      </p:sp>
      <p:pic>
        <p:nvPicPr>
          <p:cNvPr id="7170" name="Picture 2" descr="Cómic famoso de Classic Comics">
            <a:extLst>
              <a:ext uri="{FF2B5EF4-FFF2-40B4-BE49-F238E27FC236}">
                <a16:creationId xmlns:a16="http://schemas.microsoft.com/office/drawing/2014/main" id="{AE50107D-73A2-4E53-B45C-EF4BADAF7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504" y="2098951"/>
            <a:ext cx="6139608" cy="4076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3693319"/>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Spider-Man u Hombre Araña, es un personaje revelado por primera vez en 1962 en Marvel Cómics. </a:t>
            </a:r>
            <a:r>
              <a:rPr lang="es-ES" b="1" dirty="0">
                <a:latin typeface="+mj-lt"/>
              </a:rPr>
              <a:t>Esta serie de cómics de superhéroes es una de las más famosas y que más impacto ha tenido en las diversas plataformas.</a:t>
            </a:r>
          </a:p>
          <a:p>
            <a:r>
              <a:rPr lang="es-ES" b="1" dirty="0">
                <a:latin typeface="+mj-lt"/>
              </a:rPr>
              <a:t> </a:t>
            </a:r>
            <a:endParaRPr lang="es-ES" dirty="0">
              <a:latin typeface="+mj-lt"/>
            </a:endParaRPr>
          </a:p>
          <a:p>
            <a:r>
              <a:rPr lang="es-ES" dirty="0">
                <a:latin typeface="+mj-lt"/>
              </a:rPr>
              <a:t>Este narra la historia de Peter Parker que también es Spider-Man, un superhéroe quien se enfrenta concurrentemente a diversos villanos. Tiene hasta la actualidad más de 360 millones de copias vendidas. </a:t>
            </a:r>
          </a:p>
          <a:p>
            <a:endParaRPr lang="es-ES" dirty="0">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solidFill>
                <a:schemeClr val="tx1"/>
              </a:solidFill>
              <a:latin typeface="+mj-lt"/>
            </a:endParaRPr>
          </a:p>
          <a:p>
            <a:pPr algn="ctr"/>
            <a:endParaRPr lang="es-PE" sz="5400" b="1" dirty="0">
              <a:solidFill>
                <a:schemeClr val="tx1"/>
              </a:solidFill>
              <a:latin typeface="+mj-lt"/>
            </a:endParaRPr>
          </a:p>
          <a:p>
            <a:pPr algn="ctr"/>
            <a:endParaRPr lang="es-PE" sz="5400" b="1" dirty="0">
              <a:solidFill>
                <a:schemeClr val="tx1"/>
              </a:solidFill>
              <a:latin typeface="+mj-lt"/>
            </a:endParaRPr>
          </a:p>
          <a:p>
            <a:pPr algn="ctr"/>
            <a:endParaRPr lang="es-PE" sz="5400" b="1" dirty="0">
              <a:solidFill>
                <a:schemeClr val="tx1"/>
              </a:solidFill>
              <a:latin typeface="+mj-lt"/>
            </a:endParaRPr>
          </a:p>
          <a:p>
            <a:pPr algn="ctr"/>
            <a:endParaRPr lang="es-PE" sz="2400" b="1" dirty="0">
              <a:solidFill>
                <a:schemeClr val="tx1"/>
              </a:solidFill>
              <a:latin typeface="+mj-lt"/>
            </a:endParaRPr>
          </a:p>
          <a:p>
            <a:pPr algn="ctr"/>
            <a:endParaRPr lang="es-PE" sz="2400" b="1" dirty="0">
              <a:solidFill>
                <a:schemeClr val="tx1"/>
              </a:solidFill>
              <a:latin typeface="+mj-lt"/>
            </a:endParaRPr>
          </a:p>
          <a:p>
            <a:pPr algn="ctr"/>
            <a:r>
              <a:rPr lang="es-PE" sz="2400" b="1" dirty="0">
                <a:solidFill>
                  <a:schemeClr val="tx1"/>
                </a:solidFill>
                <a:latin typeface="+mj-lt"/>
              </a:rPr>
              <a:t>Spider-Man</a:t>
            </a:r>
          </a:p>
          <a:p>
            <a:pPr algn="ctr"/>
            <a:br>
              <a:rPr lang="es-PE" sz="8800" dirty="0">
                <a:solidFill>
                  <a:schemeClr val="tx1"/>
                </a:solidFill>
                <a:latin typeface="+mj-lt"/>
              </a:rPr>
            </a:br>
            <a:endParaRPr lang="es-PE" sz="8800" b="1" dirty="0">
              <a:solidFill>
                <a:schemeClr val="tx1"/>
              </a:solidFill>
              <a:latin typeface="+mj-lt"/>
            </a:endParaRPr>
          </a:p>
          <a:p>
            <a:pPr algn="ctr"/>
            <a:endParaRPr lang="es-ES" sz="8800" b="1" i="0" dirty="0">
              <a:solidFill>
                <a:schemeClr val="tx1"/>
              </a:solidFill>
              <a:effectLst/>
              <a:latin typeface="+mj-lt"/>
            </a:endParaRPr>
          </a:p>
        </p:txBody>
      </p:sp>
      <p:pic>
        <p:nvPicPr>
          <p:cNvPr id="11266" name="Picture 2" descr="Cómic famoso de Spider-man">
            <a:extLst>
              <a:ext uri="{FF2B5EF4-FFF2-40B4-BE49-F238E27FC236}">
                <a16:creationId xmlns:a16="http://schemas.microsoft.com/office/drawing/2014/main" id="{B9931790-948F-446D-A103-1BD146652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531" y="2098951"/>
            <a:ext cx="5562227" cy="3693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3367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s 10 mejores historias publicadas en los cómics What If…? | Marvel">
            <a:extLst>
              <a:ext uri="{FF2B5EF4-FFF2-40B4-BE49-F238E27FC236}">
                <a16:creationId xmlns:a16="http://schemas.microsoft.com/office/drawing/2014/main" id="{400C6D75-9722-4350-89F1-71D8D56CAEB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9535"/>
                    </a14:imgEffect>
                    <a14:imgEffect>
                      <a14:saturation sat="27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2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077A882-CF47-46FC-93E6-E35D3870D9AA}"/>
              </a:ext>
            </a:extLst>
          </p:cNvPr>
          <p:cNvSpPr/>
          <p:nvPr/>
        </p:nvSpPr>
        <p:spPr>
          <a:xfrm>
            <a:off x="543242" y="2098951"/>
            <a:ext cx="5253256" cy="4524315"/>
          </a:xfrm>
          <a:prstGeom prst="rect">
            <a:avLst/>
          </a:prstGeom>
          <a:solidFill>
            <a:schemeClr val="bg1"/>
          </a:solidFill>
          <a:ln w="28575">
            <a:solidFill>
              <a:schemeClr val="tx1"/>
            </a:solidFill>
            <a:prstDash val="dashDot"/>
          </a:ln>
        </p:spPr>
        <p:txBody>
          <a:bodyPr wrap="square">
            <a:spAutoFit/>
          </a:bodyPr>
          <a:lstStyle/>
          <a:p>
            <a:endParaRPr lang="es-ES" dirty="0">
              <a:latin typeface="+mj-lt"/>
            </a:endParaRPr>
          </a:p>
          <a:p>
            <a:r>
              <a:rPr lang="es-ES" dirty="0">
                <a:latin typeface="+mj-lt"/>
              </a:rPr>
              <a:t>Batman es una de las series de cómics de superhéroes más famosas de todos los tiempos. </a:t>
            </a:r>
            <a:r>
              <a:rPr lang="es-ES" b="1" dirty="0">
                <a:latin typeface="+mj-lt"/>
              </a:rPr>
              <a:t>Ha vendido 460 millones de copias hasta la actualidad.</a:t>
            </a:r>
            <a:r>
              <a:rPr lang="es-ES" dirty="0">
                <a:latin typeface="+mj-lt"/>
              </a:rPr>
              <a:t> El personaje apareció por primera vez en 1939 en la serie Detective comics y se volvió tan popular rápidamente que para 1940 ya tenía su propia historieta. </a:t>
            </a:r>
          </a:p>
          <a:p>
            <a:endParaRPr lang="es-ES" dirty="0">
              <a:latin typeface="+mj-lt"/>
            </a:endParaRPr>
          </a:p>
          <a:p>
            <a:r>
              <a:rPr lang="es-ES" dirty="0">
                <a:latin typeface="+mj-lt"/>
              </a:rPr>
              <a:t>Se vendió mayormente con frecuencia mensual, prolongando su éxito hasta hoy en día. Asimismo, el personaje cuenta con diversas películas como </a:t>
            </a:r>
            <a:r>
              <a:rPr lang="es-ES" i="1" dirty="0">
                <a:latin typeface="+mj-lt"/>
              </a:rPr>
              <a:t>Batman </a:t>
            </a:r>
            <a:r>
              <a:rPr lang="es-ES" dirty="0">
                <a:latin typeface="+mj-lt"/>
              </a:rPr>
              <a:t>(1989) y una serie </a:t>
            </a:r>
            <a:r>
              <a:rPr lang="es-ES" i="1" dirty="0">
                <a:latin typeface="+mj-lt"/>
              </a:rPr>
              <a:t>Batman y Robin</a:t>
            </a:r>
            <a:r>
              <a:rPr lang="es-ES" b="1" dirty="0">
                <a:latin typeface="+mj-lt"/>
              </a:rPr>
              <a:t> </a:t>
            </a:r>
            <a:r>
              <a:rPr lang="es-ES" dirty="0">
                <a:latin typeface="+mj-lt"/>
              </a:rPr>
              <a:t>(1949)</a:t>
            </a:r>
            <a:r>
              <a:rPr lang="es-ES" b="1" dirty="0">
                <a:latin typeface="+mj-lt"/>
              </a:rPr>
              <a:t>.</a:t>
            </a:r>
            <a:endParaRPr lang="es-ES" dirty="0">
              <a:latin typeface="+mj-lt"/>
            </a:endParaRPr>
          </a:p>
          <a:p>
            <a:br>
              <a:rPr lang="es-ES" dirty="0">
                <a:latin typeface="+mj-lt"/>
              </a:rPr>
            </a:br>
            <a:endParaRPr lang="es-ES" i="0" dirty="0">
              <a:solidFill>
                <a:srgbClr val="181B32"/>
              </a:solidFill>
              <a:effectLst/>
              <a:latin typeface="+mj-lt"/>
            </a:endParaRPr>
          </a:p>
        </p:txBody>
      </p:sp>
      <p:sp>
        <p:nvSpPr>
          <p:cNvPr id="8" name="Rectángulo 7">
            <a:extLst>
              <a:ext uri="{FF2B5EF4-FFF2-40B4-BE49-F238E27FC236}">
                <a16:creationId xmlns:a16="http://schemas.microsoft.com/office/drawing/2014/main" id="{1C9CD3C9-9859-4FD4-A859-6E5D9E2C2E87}"/>
              </a:ext>
            </a:extLst>
          </p:cNvPr>
          <p:cNvSpPr/>
          <p:nvPr/>
        </p:nvSpPr>
        <p:spPr>
          <a:xfrm>
            <a:off x="1388338" y="1026255"/>
            <a:ext cx="3439156" cy="8254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endParaRPr lang="es-PE" sz="3200" b="1" dirty="0">
              <a:solidFill>
                <a:schemeClr val="tx1"/>
              </a:solidFill>
              <a:latin typeface="+mj-lt"/>
            </a:endParaRPr>
          </a:p>
          <a:p>
            <a:pPr algn="ctr"/>
            <a:r>
              <a:rPr lang="es-PE" sz="3200" b="1" dirty="0">
                <a:solidFill>
                  <a:schemeClr val="tx1"/>
                </a:solidFill>
                <a:latin typeface="+mj-lt"/>
              </a:rPr>
              <a:t>Batman</a:t>
            </a:r>
          </a:p>
          <a:p>
            <a:pPr algn="ctr"/>
            <a:br>
              <a:rPr lang="es-PE" sz="5400" dirty="0">
                <a:solidFill>
                  <a:schemeClr val="tx1"/>
                </a:solidFill>
                <a:latin typeface="+mj-lt"/>
              </a:rPr>
            </a:br>
            <a:endParaRPr lang="es-PE" sz="5400" b="1" dirty="0">
              <a:solidFill>
                <a:schemeClr val="tx1"/>
              </a:solidFill>
              <a:latin typeface="+mj-lt"/>
            </a:endParaRPr>
          </a:p>
          <a:p>
            <a:pPr algn="ctr"/>
            <a:endParaRPr lang="es-ES" sz="5400" b="1" i="0" dirty="0">
              <a:solidFill>
                <a:schemeClr val="tx1"/>
              </a:solidFill>
              <a:effectLst/>
              <a:latin typeface="+mj-lt"/>
            </a:endParaRPr>
          </a:p>
        </p:txBody>
      </p:sp>
      <p:pic>
        <p:nvPicPr>
          <p:cNvPr id="9218" name="Picture 2" descr="Cómic famoso de Batman">
            <a:extLst>
              <a:ext uri="{FF2B5EF4-FFF2-40B4-BE49-F238E27FC236}">
                <a16:creationId xmlns:a16="http://schemas.microsoft.com/office/drawing/2014/main" id="{46992B5A-FBFB-4DD8-A130-8F9E5BCD4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40998"/>
            <a:ext cx="5754828" cy="38212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91578"/>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TotalTime>
  <Words>1477</Words>
  <Application>Microsoft Office PowerPoint</Application>
  <PresentationFormat>Panorámica</PresentationFormat>
  <Paragraphs>163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Modern Love</vt:lpstr>
      <vt:lpstr>The Hand</vt:lpstr>
      <vt:lpstr>SketchyVTI</vt:lpstr>
      <vt:lpstr>LOS COMICS</vt:lpstr>
      <vt:lpstr>¿ CUANDO INICIÓ?</vt:lpstr>
      <vt:lpstr>¿Dónde Inició?</vt:lpstr>
      <vt:lpstr>¿Cómo Inició?</vt:lpstr>
      <vt:lpstr>¿Quiénes son los  más famosos?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COMICS</dc:title>
  <cp:lastModifiedBy>Gabriel Paz Arrué</cp:lastModifiedBy>
  <cp:revision>2</cp:revision>
  <dcterms:modified xsi:type="dcterms:W3CDTF">2022-11-12T20:20:45Z</dcterms:modified>
</cp:coreProperties>
</file>