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7C54F-8131-4DAD-BA97-A138CBD5FEE0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5D0C2-23B0-4D26-9773-8D40FE9AB01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98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 altLang="es-PE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586275-0267-4A78-9624-37E1402D3819}" type="slidenum">
              <a:rPr lang="es-ES_tradnl" altLang="es-PE" smtClean="0">
                <a:latin typeface="Times New Roman" panose="02020603050405020304" pitchFamily="18" charset="0"/>
              </a:rPr>
              <a:pPr/>
              <a:t>7</a:t>
            </a:fld>
            <a:endParaRPr lang="es-ES_tradnl" altLang="es-PE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480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199A-6486-4333-9288-B0CBA7EA1E38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A524-335B-4272-9126-9E8EFCB80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56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199A-6486-4333-9288-B0CBA7EA1E38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A524-335B-4272-9126-9E8EFCB80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69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199A-6486-4333-9288-B0CBA7EA1E38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A524-335B-4272-9126-9E8EFCB80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199A-6486-4333-9288-B0CBA7EA1E38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A524-335B-4272-9126-9E8EFCB80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1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199A-6486-4333-9288-B0CBA7EA1E38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A524-335B-4272-9126-9E8EFCB80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6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199A-6486-4333-9288-B0CBA7EA1E38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A524-335B-4272-9126-9E8EFCB80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2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199A-6486-4333-9288-B0CBA7EA1E38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A524-335B-4272-9126-9E8EFCB80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23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199A-6486-4333-9288-B0CBA7EA1E38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A524-335B-4272-9126-9E8EFCB80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62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199A-6486-4333-9288-B0CBA7EA1E38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A524-335B-4272-9126-9E8EFCB80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53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199A-6486-4333-9288-B0CBA7EA1E38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A524-335B-4272-9126-9E8EFCB80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6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199A-6486-4333-9288-B0CBA7EA1E38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A524-335B-4272-9126-9E8EFCB80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3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6199A-6486-4333-9288-B0CBA7EA1E38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1A524-335B-4272-9126-9E8EFCB80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6625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4475164" y="717550"/>
            <a:ext cx="2809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s-PE" sz="2400" b="1" i="1" u="sng">
                <a:solidFill>
                  <a:srgbClr val="FF3300"/>
                </a:solidFill>
                <a:latin typeface="Arial" panose="020B0604020202020204" pitchFamily="34" charset="0"/>
              </a:rPr>
              <a:t>Triángulos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271714" y="1484313"/>
            <a:ext cx="7272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2400" b="1">
                <a:solidFill>
                  <a:srgbClr val="FF0000"/>
                </a:solidFill>
                <a:latin typeface="Arial" panose="020B0604020202020204" pitchFamily="34" charset="0"/>
              </a:rPr>
              <a:t>Polígono: </a:t>
            </a:r>
            <a:r>
              <a:rPr lang="es-ES_tradnl" altLang="es-PE" sz="2400" b="1">
                <a:latin typeface="Arial" panose="020B0604020202020204" pitchFamily="34" charset="0"/>
              </a:rPr>
              <a:t>línea cerrada formada por segmentos</a:t>
            </a: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2279650" y="2349501"/>
            <a:ext cx="72723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2400" b="1">
                <a:solidFill>
                  <a:srgbClr val="FF0000"/>
                </a:solidFill>
                <a:latin typeface="Arial" panose="020B0604020202020204" pitchFamily="34" charset="0"/>
              </a:rPr>
              <a:t>Triángulo: </a:t>
            </a:r>
            <a:r>
              <a:rPr lang="es-ES_tradnl" altLang="es-PE" sz="2400" b="1">
                <a:latin typeface="Arial" panose="020B0604020202020204" pitchFamily="34" charset="0"/>
              </a:rPr>
              <a:t>polígono de 3 lados</a:t>
            </a:r>
          </a:p>
        </p:txBody>
      </p:sp>
      <p:pic>
        <p:nvPicPr>
          <p:cNvPr id="37" name="Picture 8" descr="triángu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3068639"/>
            <a:ext cx="338455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5735638" y="3141663"/>
            <a:ext cx="457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2400" b="1">
                <a:solidFill>
                  <a:srgbClr val="FF0000"/>
                </a:solidFill>
                <a:latin typeface="Arial" panose="020B0604020202020204" pitchFamily="34" charset="0"/>
              </a:rPr>
              <a:t>Lados: </a:t>
            </a:r>
            <a:r>
              <a:rPr lang="es-ES_tradnl" altLang="es-PE" sz="2400" b="1">
                <a:latin typeface="Arial" panose="020B0604020202020204" pitchFamily="34" charset="0"/>
              </a:rPr>
              <a:t>a, b, c, =   AB, BC, AC.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2400" b="1">
                <a:solidFill>
                  <a:srgbClr val="FF0000"/>
                </a:solidFill>
                <a:latin typeface="Arial" panose="020B0604020202020204" pitchFamily="34" charset="0"/>
              </a:rPr>
              <a:t>Ángulos:  </a:t>
            </a:r>
            <a:r>
              <a:rPr lang="es-ES_tradnl" altLang="es-PE" sz="2400" b="1">
                <a:latin typeface="Arial" panose="020B0604020202020204" pitchFamily="34" charset="0"/>
              </a:rPr>
              <a:t>&lt;BAC, &lt;ABC, &lt;ACB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2400" b="1">
                <a:solidFill>
                  <a:srgbClr val="FF0000"/>
                </a:solidFill>
                <a:latin typeface="Arial" panose="020B0604020202020204" pitchFamily="34" charset="0"/>
              </a:rPr>
              <a:t>Vértices: </a:t>
            </a:r>
            <a:r>
              <a:rPr lang="es-ES_tradnl" altLang="es-PE" sz="2400" b="1">
                <a:latin typeface="Arial" panose="020B0604020202020204" pitchFamily="34" charset="0"/>
              </a:rPr>
              <a:t>A, B, C.</a:t>
            </a: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208214" y="5589588"/>
            <a:ext cx="72723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2400" b="1">
                <a:solidFill>
                  <a:srgbClr val="FF0000"/>
                </a:solidFill>
                <a:latin typeface="Arial" panose="020B0604020202020204" pitchFamily="34" charset="0"/>
              </a:rPr>
              <a:t>Perímetro de un Triángulo: </a:t>
            </a:r>
            <a:r>
              <a:rPr lang="es-ES_tradnl" altLang="es-PE" sz="2400" b="1">
                <a:latin typeface="Arial" panose="020B0604020202020204" pitchFamily="34" charset="0"/>
              </a:rPr>
              <a:t>Suma de sus lados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2400" b="1">
                <a:latin typeface="Arial" panose="020B0604020202020204" pitchFamily="34" charset="0"/>
              </a:rPr>
              <a:t>				    Perímetro= a+b+c</a:t>
            </a:r>
          </a:p>
        </p:txBody>
      </p:sp>
      <p:cxnSp>
        <p:nvCxnSpPr>
          <p:cNvPr id="41" name="40 Conector recto"/>
          <p:cNvCxnSpPr>
            <a:cxnSpLocks noChangeShapeType="1"/>
          </p:cNvCxnSpPr>
          <p:nvPr/>
        </p:nvCxnSpPr>
        <p:spPr bwMode="auto">
          <a:xfrm rot="5400000" flipH="1" flipV="1">
            <a:off x="3035301" y="3032126"/>
            <a:ext cx="576263" cy="360363"/>
          </a:xfrm>
          <a:prstGeom prst="line">
            <a:avLst/>
          </a:prstGeom>
          <a:noFill/>
          <a:ln w="4445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43 Conector recto"/>
          <p:cNvCxnSpPr>
            <a:cxnSpLocks noChangeShapeType="1"/>
          </p:cNvCxnSpPr>
          <p:nvPr/>
        </p:nvCxnSpPr>
        <p:spPr bwMode="auto">
          <a:xfrm>
            <a:off x="5016501" y="4652963"/>
            <a:ext cx="574675" cy="360362"/>
          </a:xfrm>
          <a:prstGeom prst="line">
            <a:avLst/>
          </a:prstGeom>
          <a:noFill/>
          <a:ln w="4445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45 Conector recto"/>
          <p:cNvCxnSpPr>
            <a:cxnSpLocks noChangeShapeType="1"/>
          </p:cNvCxnSpPr>
          <p:nvPr/>
        </p:nvCxnSpPr>
        <p:spPr bwMode="auto">
          <a:xfrm>
            <a:off x="1992313" y="4724400"/>
            <a:ext cx="431800" cy="0"/>
          </a:xfrm>
          <a:prstGeom prst="line">
            <a:avLst/>
          </a:prstGeom>
          <a:noFill/>
          <a:ln w="28575" algn="ctr">
            <a:solidFill>
              <a:srgbClr val="00B050">
                <a:alpha val="76862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" name="49 Arco"/>
          <p:cNvSpPr/>
          <p:nvPr/>
        </p:nvSpPr>
        <p:spPr bwMode="auto">
          <a:xfrm rot="11021655">
            <a:off x="4533901" y="4322764"/>
            <a:ext cx="936625" cy="719137"/>
          </a:xfrm>
          <a:prstGeom prst="arc">
            <a:avLst>
              <a:gd name="adj1" fmla="val 12200423"/>
              <a:gd name="adj2" fmla="val 21194434"/>
            </a:avLst>
          </a:prstGeom>
          <a:solidFill>
            <a:schemeClr val="accent1">
              <a:alpha val="3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PE">
              <a:latin typeface="Arial" charset="0"/>
            </a:endParaRPr>
          </a:p>
        </p:txBody>
      </p:sp>
      <p:sp>
        <p:nvSpPr>
          <p:cNvPr id="51" name="50 Arco"/>
          <p:cNvSpPr/>
          <p:nvPr/>
        </p:nvSpPr>
        <p:spPr bwMode="auto">
          <a:xfrm>
            <a:off x="1919289" y="4365625"/>
            <a:ext cx="936625" cy="719138"/>
          </a:xfrm>
          <a:prstGeom prst="arc">
            <a:avLst>
              <a:gd name="adj1" fmla="val 10789517"/>
              <a:gd name="adj2" fmla="val 18021188"/>
            </a:avLst>
          </a:prstGeom>
          <a:solidFill>
            <a:schemeClr val="accent1">
              <a:alpha val="3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PE">
              <a:latin typeface="Arial" charset="0"/>
            </a:endParaRPr>
          </a:p>
        </p:txBody>
      </p:sp>
      <p:sp>
        <p:nvSpPr>
          <p:cNvPr id="49" name="48 Arco"/>
          <p:cNvSpPr/>
          <p:nvPr/>
        </p:nvSpPr>
        <p:spPr bwMode="auto">
          <a:xfrm>
            <a:off x="2711451" y="3068639"/>
            <a:ext cx="936625" cy="720725"/>
          </a:xfrm>
          <a:prstGeom prst="arc">
            <a:avLst>
              <a:gd name="adj1" fmla="val 18443369"/>
              <a:gd name="adj2" fmla="val 1952215"/>
            </a:avLst>
          </a:prstGeom>
          <a:solidFill>
            <a:schemeClr val="accent1">
              <a:alpha val="3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PE">
              <a:latin typeface="Arial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5880100" y="4797426"/>
            <a:ext cx="3168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2400" b="1">
                <a:solidFill>
                  <a:srgbClr val="FF0000"/>
                </a:solidFill>
                <a:latin typeface="Arial" panose="020B0604020202020204" pitchFamily="34" charset="0"/>
              </a:rPr>
              <a:t>Ángulos exteriores</a:t>
            </a:r>
            <a:endParaRPr lang="es-ES_tradnl" altLang="es-PE" sz="2400" b="1">
              <a:latin typeface="Arial" panose="020B0604020202020204" pitchFamily="34" charset="0"/>
            </a:endParaRPr>
          </a:p>
        </p:txBody>
      </p:sp>
      <p:sp>
        <p:nvSpPr>
          <p:cNvPr id="56" name="55 Rectángulo"/>
          <p:cNvSpPr>
            <a:spLocks noChangeArrowheads="1"/>
          </p:cNvSpPr>
          <p:nvPr/>
        </p:nvSpPr>
        <p:spPr bwMode="auto">
          <a:xfrm>
            <a:off x="4800601" y="5013326"/>
            <a:ext cx="352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400" b="1">
                <a:solidFill>
                  <a:srgbClr val="FF3300"/>
                </a:solidFill>
                <a:sym typeface="Symbol" panose="05050102010706020507" pitchFamily="18" charset="2"/>
              </a:rPr>
              <a:t></a:t>
            </a:r>
          </a:p>
        </p:txBody>
      </p:sp>
      <p:sp>
        <p:nvSpPr>
          <p:cNvPr id="57" name="56 Rectángulo"/>
          <p:cNvSpPr>
            <a:spLocks noChangeArrowheads="1"/>
          </p:cNvSpPr>
          <p:nvPr/>
        </p:nvSpPr>
        <p:spPr bwMode="auto">
          <a:xfrm>
            <a:off x="1919288" y="3933826"/>
            <a:ext cx="3794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400" b="1">
                <a:solidFill>
                  <a:srgbClr val="FF3300"/>
                </a:solidFill>
                <a:sym typeface="Symbol" panose="05050102010706020507" pitchFamily="18" charset="2"/>
              </a:rPr>
              <a:t></a:t>
            </a:r>
          </a:p>
        </p:txBody>
      </p:sp>
      <p:sp>
        <p:nvSpPr>
          <p:cNvPr id="58" name="57 Rectángulo"/>
          <p:cNvSpPr>
            <a:spLocks noChangeArrowheads="1"/>
          </p:cNvSpPr>
          <p:nvPr/>
        </p:nvSpPr>
        <p:spPr bwMode="auto">
          <a:xfrm>
            <a:off x="3719514" y="3068638"/>
            <a:ext cx="3444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400" b="1">
                <a:solidFill>
                  <a:srgbClr val="FF3300"/>
                </a:solidFill>
                <a:sym typeface="Symbol" panose="05050102010706020507" pitchFamily="18" charset="2"/>
              </a:rPr>
              <a:t></a:t>
            </a:r>
          </a:p>
        </p:txBody>
      </p:sp>
      <p:sp>
        <p:nvSpPr>
          <p:cNvPr id="59" name="58 Rectángulo"/>
          <p:cNvSpPr>
            <a:spLocks noChangeArrowheads="1"/>
          </p:cNvSpPr>
          <p:nvPr/>
        </p:nvSpPr>
        <p:spPr bwMode="auto">
          <a:xfrm>
            <a:off x="8688389" y="4724401"/>
            <a:ext cx="1563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2800" b="1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r>
              <a:rPr lang="es-ES" altLang="es-PE" sz="2800" b="1">
                <a:solidFill>
                  <a:schemeClr val="accent2"/>
                </a:solidFill>
                <a:sym typeface="Symbol" panose="05050102010706020507" pitchFamily="18" charset="2"/>
              </a:rPr>
              <a:t> </a:t>
            </a:r>
            <a:r>
              <a:rPr lang="es-ES" altLang="es-PE" sz="2800" b="1">
                <a:sym typeface="Symbol" panose="05050102010706020507" pitchFamily="18" charset="2"/>
              </a:rPr>
              <a:t>,  ,</a:t>
            </a:r>
            <a:r>
              <a:rPr lang="es-ES_tradnl" altLang="es-PE" sz="2800" b="1">
                <a:latin typeface="Arial" panose="020B0604020202020204" pitchFamily="34" charset="0"/>
              </a:rPr>
              <a:t>  </a:t>
            </a:r>
            <a:r>
              <a:rPr lang="es-ES" altLang="es-PE" sz="2800" b="1">
                <a:sym typeface="Symbol" panose="05050102010706020507" pitchFamily="18" charset="2"/>
              </a:rPr>
              <a:t></a:t>
            </a:r>
            <a:endParaRPr lang="es-ES_tradnl" altLang="es-PE" sz="28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0516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1" grpId="0"/>
      <p:bldP spid="18" grpId="0" autoUpdateAnimBg="0"/>
      <p:bldP spid="36" grpId="0" autoUpdateAnimBg="0"/>
      <p:bldP spid="38" grpId="0" autoUpdateAnimBg="0"/>
      <p:bldP spid="39" grpId="0" autoUpdateAnimBg="0"/>
      <p:bldP spid="54" grpId="0" autoUpdateAnimBg="0"/>
      <p:bldP spid="56" grpId="0"/>
      <p:bldP spid="57" grpId="0"/>
      <p:bldP spid="58" grpId="0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48" name="Text Box 48"/>
          <p:cNvSpPr txBox="1">
            <a:spLocks noChangeArrowheads="1"/>
          </p:cNvSpPr>
          <p:nvPr/>
        </p:nvSpPr>
        <p:spPr bwMode="auto">
          <a:xfrm>
            <a:off x="4295776" y="1"/>
            <a:ext cx="3529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s-PE" sz="2400" b="1" i="1" u="sng">
                <a:solidFill>
                  <a:srgbClr val="FF3300"/>
                </a:solidFill>
                <a:latin typeface="Arial" panose="020B0604020202020204" pitchFamily="34" charset="0"/>
              </a:rPr>
              <a:t>Clases de triángulos</a:t>
            </a:r>
          </a:p>
        </p:txBody>
      </p:sp>
      <p:sp>
        <p:nvSpPr>
          <p:cNvPr id="6" name="5 Triángulo isósceles"/>
          <p:cNvSpPr>
            <a:spLocks noChangeArrowheads="1"/>
          </p:cNvSpPr>
          <p:nvPr/>
        </p:nvSpPr>
        <p:spPr bwMode="auto">
          <a:xfrm>
            <a:off x="3000376" y="1196976"/>
            <a:ext cx="1655763" cy="143986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7" name="6 Triángulo isósceles"/>
          <p:cNvSpPr>
            <a:spLocks noChangeArrowheads="1"/>
          </p:cNvSpPr>
          <p:nvPr/>
        </p:nvSpPr>
        <p:spPr bwMode="auto">
          <a:xfrm>
            <a:off x="5375275" y="836614"/>
            <a:ext cx="1225550" cy="18002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8" name="7 Triángulo isósceles"/>
          <p:cNvSpPr>
            <a:spLocks noChangeArrowheads="1"/>
          </p:cNvSpPr>
          <p:nvPr/>
        </p:nvSpPr>
        <p:spPr bwMode="auto">
          <a:xfrm>
            <a:off x="7680326" y="1125538"/>
            <a:ext cx="1655763" cy="1439862"/>
          </a:xfrm>
          <a:prstGeom prst="triangle">
            <a:avLst>
              <a:gd name="adj" fmla="val 2124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855914" y="2636838"/>
            <a:ext cx="7343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2400" b="1">
                <a:solidFill>
                  <a:srgbClr val="FF0000"/>
                </a:solidFill>
                <a:latin typeface="Arial" panose="020B0604020202020204" pitchFamily="34" charset="0"/>
              </a:rPr>
              <a:t>Equilátero            Isósceles             Escaleno</a:t>
            </a:r>
            <a:endParaRPr lang="es-ES_tradnl" altLang="es-PE" sz="2400" b="1">
              <a:latin typeface="Arial" panose="020B0604020202020204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855914" y="3068638"/>
            <a:ext cx="73437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1800" b="1">
                <a:solidFill>
                  <a:srgbClr val="FF0000"/>
                </a:solidFill>
                <a:latin typeface="Arial" panose="020B0604020202020204" pitchFamily="34" charset="0"/>
              </a:rPr>
              <a:t>3 lados iguales               2 lados iguales              0 lados iguales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1800" b="1">
                <a:solidFill>
                  <a:srgbClr val="FF0000"/>
                </a:solidFill>
                <a:latin typeface="Arial" panose="020B0604020202020204" pitchFamily="34" charset="0"/>
              </a:rPr>
              <a:t>3 ángulos iguales          2 ángulos iguales          0 ángulos iguales</a:t>
            </a:r>
            <a:endParaRPr lang="es-ES_tradnl" altLang="es-PE" sz="1800" b="1">
              <a:latin typeface="Arial" panose="020B0604020202020204" pitchFamily="34" charset="0"/>
            </a:endParaRPr>
          </a:p>
        </p:txBody>
      </p:sp>
      <p:sp>
        <p:nvSpPr>
          <p:cNvPr id="12" name="11 Triángulo isósceles"/>
          <p:cNvSpPr>
            <a:spLocks noChangeArrowheads="1"/>
          </p:cNvSpPr>
          <p:nvPr/>
        </p:nvSpPr>
        <p:spPr bwMode="auto">
          <a:xfrm rot="20736998">
            <a:off x="2711450" y="4292601"/>
            <a:ext cx="1296988" cy="936625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13" name="12 Triángulo isósceles"/>
          <p:cNvSpPr>
            <a:spLocks noChangeArrowheads="1"/>
          </p:cNvSpPr>
          <p:nvPr/>
        </p:nvSpPr>
        <p:spPr bwMode="auto">
          <a:xfrm rot="20953667">
            <a:off x="5254626" y="4129089"/>
            <a:ext cx="1439863" cy="1152525"/>
          </a:xfrm>
          <a:prstGeom prst="triangle">
            <a:avLst>
              <a:gd name="adj" fmla="val 2511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14" name="13 Triángulo isósceles"/>
          <p:cNvSpPr>
            <a:spLocks noChangeArrowheads="1"/>
          </p:cNvSpPr>
          <p:nvPr/>
        </p:nvSpPr>
        <p:spPr bwMode="auto">
          <a:xfrm rot="11851672">
            <a:off x="7224714" y="4476751"/>
            <a:ext cx="2771775" cy="752475"/>
          </a:xfrm>
          <a:prstGeom prst="triangle">
            <a:avLst>
              <a:gd name="adj" fmla="val 2514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495550" y="5445126"/>
            <a:ext cx="8172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2400" b="1">
                <a:solidFill>
                  <a:srgbClr val="FF0000"/>
                </a:solidFill>
                <a:latin typeface="Arial" panose="020B0604020202020204" pitchFamily="34" charset="0"/>
              </a:rPr>
              <a:t>Rectángulo	          Acutángulo		   Obtusángulo</a:t>
            </a:r>
            <a:endParaRPr lang="es-ES_tradnl" altLang="es-PE" sz="2400" b="1">
              <a:latin typeface="Arial" panose="020B0604020202020204" pitchFamily="34" charset="0"/>
            </a:endParaRPr>
          </a:p>
        </p:txBody>
      </p:sp>
      <p:sp>
        <p:nvSpPr>
          <p:cNvPr id="16" name="15 Rectángulo"/>
          <p:cNvSpPr/>
          <p:nvPr/>
        </p:nvSpPr>
        <p:spPr bwMode="auto">
          <a:xfrm rot="20351977">
            <a:off x="2832101" y="5187951"/>
            <a:ext cx="206375" cy="17621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PE">
              <a:latin typeface="Arial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 rot="20514211">
            <a:off x="3319463" y="5087939"/>
            <a:ext cx="1008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1800" b="1">
                <a:solidFill>
                  <a:schemeClr val="accent2"/>
                </a:solidFill>
                <a:latin typeface="Arial" panose="020B0604020202020204" pitchFamily="34" charset="0"/>
              </a:rPr>
              <a:t>Cateto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 rot="15281814">
            <a:off x="2013744" y="4787106"/>
            <a:ext cx="1009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1800" b="1">
                <a:solidFill>
                  <a:schemeClr val="accent2"/>
                </a:solidFill>
                <a:latin typeface="Arial" panose="020B0604020202020204" pitchFamily="34" charset="0"/>
              </a:rPr>
              <a:t>Cateto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335248">
            <a:off x="2867025" y="4432300"/>
            <a:ext cx="1435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1800" b="1">
                <a:solidFill>
                  <a:schemeClr val="accent2"/>
                </a:solidFill>
                <a:latin typeface="Arial" panose="020B0604020202020204" pitchFamily="34" charset="0"/>
              </a:rPr>
              <a:t>Hipotenusa</a:t>
            </a: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351088" y="5876925"/>
            <a:ext cx="83169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1800" b="1">
                <a:solidFill>
                  <a:srgbClr val="FF0000"/>
                </a:solidFill>
                <a:latin typeface="Arial" panose="020B0604020202020204" pitchFamily="34" charset="0"/>
              </a:rPr>
              <a:t> 1 ángulo recto                  3 ángulos agudos                    1 ángulo obtuso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2495550" y="6211888"/>
            <a:ext cx="6985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1800" b="1">
                <a:solidFill>
                  <a:schemeClr val="accent2"/>
                </a:solidFill>
                <a:latin typeface="Arial" panose="020B0604020202020204" pitchFamily="34" charset="0"/>
              </a:rPr>
              <a:t>Los ángulos y los lados guarda proporción: A mayor ángulo mayor lado opuesto a ese ángulo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847850" y="549276"/>
            <a:ext cx="3024188" cy="4603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2400" b="1">
                <a:solidFill>
                  <a:srgbClr val="FF0000"/>
                </a:solidFill>
                <a:latin typeface="Arial" panose="020B0604020202020204" pitchFamily="34" charset="0"/>
              </a:rPr>
              <a:t>A. Según sus </a:t>
            </a:r>
            <a:r>
              <a:rPr lang="es-ES_tradnl" altLang="es-PE" sz="2400" b="1" u="sng">
                <a:solidFill>
                  <a:srgbClr val="FF0000"/>
                </a:solidFill>
                <a:latin typeface="Arial" panose="020B0604020202020204" pitchFamily="34" charset="0"/>
              </a:rPr>
              <a:t>lados</a:t>
            </a:r>
            <a:endParaRPr lang="es-ES_tradnl" altLang="es-PE" sz="2400" b="1" u="sng">
              <a:latin typeface="Arial" panose="020B0604020202020204" pitchFamily="34" charset="0"/>
            </a:endParaRP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1774826" y="3716338"/>
            <a:ext cx="3457575" cy="4619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2400" b="1">
                <a:solidFill>
                  <a:srgbClr val="FF0000"/>
                </a:solidFill>
                <a:latin typeface="Arial" panose="020B0604020202020204" pitchFamily="34" charset="0"/>
              </a:rPr>
              <a:t>B. Según sus </a:t>
            </a:r>
            <a:r>
              <a:rPr lang="es-ES_tradnl" altLang="es-PE" sz="2400" b="1" u="sng">
                <a:solidFill>
                  <a:srgbClr val="FF0000"/>
                </a:solidFill>
                <a:latin typeface="Arial" panose="020B0604020202020204" pitchFamily="34" charset="0"/>
              </a:rPr>
              <a:t>ángulos</a:t>
            </a:r>
            <a:endParaRPr lang="es-ES_tradnl" altLang="es-PE" sz="2400" b="1" u="sng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6829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48" grpId="0" autoUpdateAnimBg="0"/>
      <p:bldP spid="6" grpId="0" animBg="1"/>
      <p:bldP spid="7" grpId="0" animBg="1"/>
      <p:bldP spid="8" grpId="0" animBg="1"/>
      <p:bldP spid="9" grpId="0" autoUpdateAnimBg="0"/>
      <p:bldP spid="10" grpId="0" autoUpdateAnimBg="0"/>
      <p:bldP spid="12" grpId="0" animBg="1"/>
      <p:bldP spid="13" grpId="0" animBg="1"/>
      <p:bldP spid="14" grpId="0" animBg="1"/>
      <p:bldP spid="15" grpId="0" autoUpdateAnimBg="0"/>
      <p:bldP spid="16" grpId="0" animBg="1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48" name="Text Box 48"/>
          <p:cNvSpPr txBox="1">
            <a:spLocks noChangeArrowheads="1"/>
          </p:cNvSpPr>
          <p:nvPr/>
        </p:nvSpPr>
        <p:spPr bwMode="auto">
          <a:xfrm>
            <a:off x="3935414" y="508001"/>
            <a:ext cx="43211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s-PE" sz="2400" b="1" i="1" u="sng">
                <a:solidFill>
                  <a:srgbClr val="FF3300"/>
                </a:solidFill>
                <a:latin typeface="Arial" panose="020B0604020202020204" pitchFamily="34" charset="0"/>
              </a:rPr>
              <a:t>PROPIEDAD FUNDAMENTAL </a:t>
            </a:r>
          </a:p>
        </p:txBody>
      </p:sp>
      <p:pic>
        <p:nvPicPr>
          <p:cNvPr id="4099" name="Picture 6" descr="triángu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101" y="2032000"/>
            <a:ext cx="3529013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triángu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2032000"/>
            <a:ext cx="3097212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847851" y="1384300"/>
            <a:ext cx="3527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2400" b="1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s-ES_tradnl" altLang="es-PE" sz="2000" b="1">
                <a:solidFill>
                  <a:srgbClr val="FF0000"/>
                </a:solidFill>
                <a:latin typeface="Arial" panose="020B0604020202020204" pitchFamily="34" charset="0"/>
              </a:rPr>
              <a:t>. La suma de los ángulos interiores es 180</a:t>
            </a:r>
            <a:r>
              <a:rPr lang="es-ES_tradnl" altLang="es-PE" sz="2000" b="1">
                <a:solidFill>
                  <a:srgbClr val="FF0000"/>
                </a:solidFill>
                <a:sym typeface="Symbol" panose="05050102010706020507" pitchFamily="18" charset="2"/>
              </a:rPr>
              <a:t>º</a:t>
            </a:r>
            <a:endParaRPr lang="es-ES_tradnl" altLang="es-PE" sz="2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591176" y="1384300"/>
            <a:ext cx="46450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2400" b="1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s-ES_tradnl" altLang="es-PE" sz="2000" b="1">
                <a:solidFill>
                  <a:srgbClr val="FF0000"/>
                </a:solidFill>
                <a:latin typeface="Arial" panose="020B0604020202020204" pitchFamily="34" charset="0"/>
              </a:rPr>
              <a:t>. El ángulo exterior es igual a la suma de los ángulos no adyacentes</a:t>
            </a:r>
            <a:endParaRPr lang="es-ES_tradnl" altLang="es-PE" sz="2000" b="1">
              <a:latin typeface="Arial" panose="020B0604020202020204" pitchFamily="34" charset="0"/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1919289" y="3759201"/>
            <a:ext cx="3024187" cy="4619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2400" b="1">
                <a:solidFill>
                  <a:schemeClr val="accent2"/>
                </a:solidFill>
                <a:latin typeface="Arial" panose="020B0604020202020204" pitchFamily="34" charset="0"/>
              </a:rPr>
              <a:t>&lt;A + &lt;B + &lt;C=180</a:t>
            </a:r>
            <a:r>
              <a:rPr lang="es-ES_tradnl" altLang="es-PE" sz="2400" b="1">
                <a:solidFill>
                  <a:schemeClr val="accent2"/>
                </a:solidFill>
                <a:sym typeface="Symbol" panose="05050102010706020507" pitchFamily="18" charset="2"/>
              </a:rPr>
              <a:t>º</a:t>
            </a:r>
            <a:endParaRPr lang="es-ES_tradnl" altLang="es-PE" sz="2400" b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6527800" y="3616326"/>
            <a:ext cx="2089150" cy="4619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" altLang="es-PE" sz="2400" b="1">
                <a:solidFill>
                  <a:schemeClr val="accent2"/>
                </a:solidFill>
                <a:sym typeface="Symbol" panose="05050102010706020507" pitchFamily="18" charset="2"/>
              </a:rPr>
              <a:t></a:t>
            </a:r>
            <a:r>
              <a:rPr lang="es-ES_tradnl" altLang="es-PE" sz="2400" b="1">
                <a:solidFill>
                  <a:schemeClr val="accent2"/>
                </a:solidFill>
                <a:latin typeface="Arial" panose="020B0604020202020204" pitchFamily="34" charset="0"/>
              </a:rPr>
              <a:t>  =  &lt;A + &lt;B</a:t>
            </a:r>
          </a:p>
        </p:txBody>
      </p:sp>
    </p:spTree>
    <p:extLst>
      <p:ext uri="{BB962C8B-B14F-4D97-AF65-F5344CB8AC3E}">
        <p14:creationId xmlns:p14="http://schemas.microsoft.com/office/powerpoint/2010/main" val="3092908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48" grpId="0" autoUpdateAnimBg="0"/>
      <p:bldP spid="11" grpId="0" autoUpdateAnimBg="0"/>
      <p:bldP spid="12" grpId="0" autoUpdateAnimBg="0"/>
      <p:bldP spid="25" grpId="0" animBg="1"/>
      <p:bldP spid="2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7" descr="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0" y="3611564"/>
            <a:ext cx="4032250" cy="20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5" descr="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0" y="3873501"/>
            <a:ext cx="3703638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92314" y="422275"/>
            <a:ext cx="27447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s-ES_tradnl" sz="1600" dirty="0">
                <a:latin typeface="Comic Sans MS" pitchFamily="66" charset="0"/>
                <a:ea typeface="PMingLiU" pitchFamily="18" charset="-120"/>
              </a:rPr>
              <a:t>1.  Hallar </a:t>
            </a:r>
            <a:r>
              <a:rPr lang="es-ES_tradnl" sz="1600" dirty="0">
                <a:latin typeface="Comic Sans MS" pitchFamily="66" charset="0"/>
                <a:ea typeface="PMingLiU" pitchFamily="18" charset="-120"/>
                <a:sym typeface="Symbol" pitchFamily="18" charset="2"/>
              </a:rPr>
              <a:t></a:t>
            </a:r>
            <a:r>
              <a:rPr lang="es-ES_tradnl" sz="1600" dirty="0">
                <a:latin typeface="Comic Sans MS" pitchFamily="66" charset="0"/>
                <a:ea typeface="PMingLiU" pitchFamily="18" charset="-120"/>
              </a:rPr>
              <a:t> en:</a:t>
            </a:r>
            <a:endParaRPr lang="es-PE" sz="1600" dirty="0">
              <a:sym typeface="Symbol" pitchFamily="18" charset="2"/>
            </a:endParaRPr>
          </a:p>
          <a:p>
            <a:pPr indent="450850">
              <a:defRPr/>
            </a:pPr>
            <a:endParaRPr lang="es-PE" sz="1600" dirty="0">
              <a:latin typeface="Comic Sans MS" pitchFamily="66" charset="0"/>
              <a:ea typeface="PMingLiU" pitchFamily="18" charset="-120"/>
              <a:sym typeface="Symbol" pitchFamily="18" charset="2"/>
            </a:endParaRPr>
          </a:p>
        </p:txBody>
      </p:sp>
      <p:pic>
        <p:nvPicPr>
          <p:cNvPr id="15365" name="Picture 1" descr="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776289"/>
            <a:ext cx="3260725" cy="171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883400" y="452438"/>
            <a:ext cx="202088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s-ES_tradnl" dirty="0">
                <a:latin typeface="Comic Sans MS" pitchFamily="66" charset="0"/>
                <a:ea typeface="PMingLiU" pitchFamily="18" charset="-120"/>
              </a:rPr>
              <a:t>2.  Hallar </a:t>
            </a:r>
            <a:r>
              <a:rPr lang="es-ES_tradnl" dirty="0">
                <a:latin typeface="Arial"/>
                <a:ea typeface="PMingLiU" pitchFamily="18" charset="-120"/>
              </a:rPr>
              <a:t>“</a:t>
            </a:r>
            <a:r>
              <a:rPr lang="es-ES_tradnl" dirty="0">
                <a:latin typeface="Comic Sans MS" pitchFamily="66" charset="0"/>
                <a:ea typeface="PMingLiU" pitchFamily="18" charset="-120"/>
              </a:rPr>
              <a:t>x</a:t>
            </a:r>
            <a:r>
              <a:rPr lang="es-ES_tradnl" dirty="0">
                <a:latin typeface="Arial"/>
                <a:ea typeface="PMingLiU" pitchFamily="18" charset="-120"/>
              </a:rPr>
              <a:t>”</a:t>
            </a:r>
            <a:r>
              <a:rPr lang="es-ES_tradnl" dirty="0">
                <a:latin typeface="Comic Sans MS" pitchFamily="66" charset="0"/>
                <a:ea typeface="PMingLiU" pitchFamily="18" charset="-120"/>
              </a:rPr>
              <a:t>:</a:t>
            </a:r>
            <a:endParaRPr lang="es-PE" dirty="0"/>
          </a:p>
          <a:p>
            <a:pPr indent="450850">
              <a:defRPr/>
            </a:pPr>
            <a:endParaRPr lang="es-PE" dirty="0"/>
          </a:p>
        </p:txBody>
      </p:sp>
      <p:pic>
        <p:nvPicPr>
          <p:cNvPr id="15367" name="Picture 3" descr="7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550" y="908051"/>
            <a:ext cx="35941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535114" y="3611564"/>
            <a:ext cx="26892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s-ES_tradnl" dirty="0">
                <a:latin typeface="Comic Sans MS" pitchFamily="66" charset="0"/>
                <a:ea typeface="PMingLiU" pitchFamily="18" charset="-120"/>
              </a:rPr>
              <a:t>3. Hallar </a:t>
            </a:r>
            <a:r>
              <a:rPr lang="es-ES_tradnl" dirty="0">
                <a:latin typeface="Comic Sans MS" pitchFamily="66" charset="0"/>
                <a:ea typeface="PMingLiU" pitchFamily="18" charset="-120"/>
                <a:sym typeface="Symbol" pitchFamily="18" charset="2"/>
              </a:rPr>
              <a:t></a:t>
            </a:r>
            <a:r>
              <a:rPr lang="es-ES_tradnl" dirty="0">
                <a:latin typeface="Comic Sans MS" pitchFamily="66" charset="0"/>
                <a:ea typeface="PMingLiU" pitchFamily="18" charset="-120"/>
              </a:rPr>
              <a:t>:</a:t>
            </a:r>
            <a:endParaRPr lang="es-PE" dirty="0">
              <a:sym typeface="Symbol" pitchFamily="18" charset="2"/>
            </a:endParaRPr>
          </a:p>
          <a:p>
            <a:pPr indent="450850">
              <a:defRPr/>
            </a:pPr>
            <a:endParaRPr lang="es-PE" sz="1000" dirty="0">
              <a:latin typeface="Comic Sans MS" pitchFamily="66" charset="0"/>
              <a:ea typeface="PMingLiU" pitchFamily="18" charset="-120"/>
              <a:sym typeface="Symbol" pitchFamily="18" charset="2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167439" y="3489326"/>
            <a:ext cx="23399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s-ES_tradnl" dirty="0">
                <a:latin typeface="Comic Sans MS" pitchFamily="66" charset="0"/>
                <a:ea typeface="PMingLiU" pitchFamily="18" charset="-120"/>
              </a:rPr>
              <a:t>4. Calcular </a:t>
            </a:r>
            <a:r>
              <a:rPr lang="es-ES_tradnl" dirty="0">
                <a:latin typeface="Arial"/>
                <a:ea typeface="PMingLiU" pitchFamily="18" charset="-120"/>
              </a:rPr>
              <a:t>“</a:t>
            </a:r>
            <a:r>
              <a:rPr lang="es-ES_tradnl" dirty="0">
                <a:latin typeface="Comic Sans MS" pitchFamily="66" charset="0"/>
                <a:ea typeface="PMingLiU" pitchFamily="18" charset="-120"/>
              </a:rPr>
              <a:t>x</a:t>
            </a:r>
            <a:r>
              <a:rPr lang="es-ES_tradnl" dirty="0">
                <a:latin typeface="Arial"/>
                <a:ea typeface="PMingLiU" pitchFamily="18" charset="-120"/>
              </a:rPr>
              <a:t>”</a:t>
            </a:r>
            <a:endParaRPr lang="es-PE" dirty="0"/>
          </a:p>
          <a:p>
            <a:pPr indent="450850">
              <a:defRPr/>
            </a:pPr>
            <a:endParaRPr lang="es-PE" dirty="0"/>
          </a:p>
        </p:txBody>
      </p:sp>
      <p:sp>
        <p:nvSpPr>
          <p:cNvPr id="10" name="Text Box 48"/>
          <p:cNvSpPr txBox="1">
            <a:spLocks noChangeArrowheads="1"/>
          </p:cNvSpPr>
          <p:nvPr/>
        </p:nvSpPr>
        <p:spPr bwMode="auto">
          <a:xfrm>
            <a:off x="3935414" y="1"/>
            <a:ext cx="4321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s-PE" sz="2400" b="1" i="1" u="sng">
                <a:solidFill>
                  <a:srgbClr val="FF3300"/>
                </a:solidFill>
                <a:latin typeface="Arial" panose="020B0604020202020204" pitchFamily="34" charset="0"/>
              </a:rPr>
              <a:t>Ejercicios</a:t>
            </a:r>
          </a:p>
        </p:txBody>
      </p:sp>
    </p:spTree>
    <p:extLst>
      <p:ext uri="{BB962C8B-B14F-4D97-AF65-F5344CB8AC3E}">
        <p14:creationId xmlns:p14="http://schemas.microsoft.com/office/powerpoint/2010/main" val="2454756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9" y="704850"/>
            <a:ext cx="2598737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2105026" y="403226"/>
            <a:ext cx="23399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s-ES_tradnl" dirty="0">
                <a:latin typeface="Comic Sans MS" pitchFamily="66" charset="0"/>
                <a:ea typeface="PMingLiU" pitchFamily="18" charset="-120"/>
              </a:rPr>
              <a:t>5. Calcular </a:t>
            </a:r>
            <a:r>
              <a:rPr lang="es-ES_tradnl" dirty="0">
                <a:latin typeface="Arial"/>
                <a:ea typeface="PMingLiU" pitchFamily="18" charset="-120"/>
              </a:rPr>
              <a:t>“</a:t>
            </a:r>
            <a:r>
              <a:rPr lang="es-ES_tradnl" dirty="0">
                <a:latin typeface="Comic Sans MS" pitchFamily="66" charset="0"/>
                <a:ea typeface="PMingLiU" pitchFamily="18" charset="-120"/>
              </a:rPr>
              <a:t>x</a:t>
            </a:r>
            <a:r>
              <a:rPr lang="es-ES_tradnl" dirty="0">
                <a:latin typeface="Arial"/>
                <a:ea typeface="PMingLiU" pitchFamily="18" charset="-120"/>
              </a:rPr>
              <a:t>”</a:t>
            </a:r>
            <a:endParaRPr lang="es-PE" dirty="0"/>
          </a:p>
          <a:p>
            <a:pPr indent="450850">
              <a:defRPr/>
            </a:pPr>
            <a:endParaRPr lang="es-PE" dirty="0"/>
          </a:p>
        </p:txBody>
      </p:sp>
      <p:pic>
        <p:nvPicPr>
          <p:cNvPr id="16388" name="Picture 3" descr="8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489" y="260351"/>
            <a:ext cx="23780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919289" y="2997201"/>
            <a:ext cx="23399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s-ES_tradnl" dirty="0">
                <a:latin typeface="Comic Sans MS" pitchFamily="66" charset="0"/>
                <a:ea typeface="PMingLiU" pitchFamily="18" charset="-120"/>
              </a:rPr>
              <a:t>7. Calcular </a:t>
            </a:r>
            <a:r>
              <a:rPr lang="es-ES_tradnl" dirty="0">
                <a:latin typeface="Arial"/>
                <a:ea typeface="PMingLiU" pitchFamily="18" charset="-120"/>
              </a:rPr>
              <a:t>“</a:t>
            </a:r>
            <a:r>
              <a:rPr lang="es-ES_tradnl" dirty="0">
                <a:latin typeface="Comic Sans MS" pitchFamily="66" charset="0"/>
                <a:ea typeface="PMingLiU" pitchFamily="18" charset="-120"/>
              </a:rPr>
              <a:t>x</a:t>
            </a:r>
            <a:r>
              <a:rPr lang="es-ES_tradnl" dirty="0">
                <a:latin typeface="Arial"/>
                <a:ea typeface="PMingLiU" pitchFamily="18" charset="-120"/>
              </a:rPr>
              <a:t>”</a:t>
            </a:r>
            <a:endParaRPr lang="es-PE" dirty="0"/>
          </a:p>
          <a:p>
            <a:pPr indent="450850">
              <a:defRPr/>
            </a:pPr>
            <a:endParaRPr lang="es-PE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104064" y="269876"/>
            <a:ext cx="26892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s-ES_tradnl" dirty="0">
                <a:latin typeface="Comic Sans MS" pitchFamily="66" charset="0"/>
                <a:ea typeface="PMingLiU" pitchFamily="18" charset="-120"/>
              </a:rPr>
              <a:t>6. Hallar </a:t>
            </a:r>
            <a:r>
              <a:rPr lang="es-ES_tradnl" dirty="0">
                <a:latin typeface="Comic Sans MS" pitchFamily="66" charset="0"/>
                <a:ea typeface="PMingLiU" pitchFamily="18" charset="-120"/>
                <a:sym typeface="Symbol" pitchFamily="18" charset="2"/>
              </a:rPr>
              <a:t></a:t>
            </a:r>
            <a:r>
              <a:rPr lang="es-ES_tradnl" dirty="0">
                <a:latin typeface="Comic Sans MS" pitchFamily="66" charset="0"/>
                <a:ea typeface="PMingLiU" pitchFamily="18" charset="-120"/>
              </a:rPr>
              <a:t>:</a:t>
            </a:r>
            <a:endParaRPr lang="es-PE" dirty="0">
              <a:sym typeface="Symbol" pitchFamily="18" charset="2"/>
            </a:endParaRPr>
          </a:p>
          <a:p>
            <a:pPr indent="450850">
              <a:defRPr/>
            </a:pPr>
            <a:endParaRPr lang="es-PE" sz="1000" dirty="0">
              <a:latin typeface="Comic Sans MS" pitchFamily="66" charset="0"/>
              <a:ea typeface="PMingLiU" pitchFamily="18" charset="-120"/>
              <a:sym typeface="Symbol" pitchFamily="18" charset="2"/>
            </a:endParaRPr>
          </a:p>
        </p:txBody>
      </p:sp>
      <p:sp>
        <p:nvSpPr>
          <p:cNvPr id="16391" name="Picture 4" descr="92"/>
          <p:cNvSpPr>
            <a:spLocks noChangeAspect="1" noChangeArrowheads="1"/>
          </p:cNvSpPr>
          <p:nvPr/>
        </p:nvSpPr>
        <p:spPr bwMode="auto">
          <a:xfrm>
            <a:off x="2173289" y="3565525"/>
            <a:ext cx="2986087" cy="18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104064" y="2982913"/>
            <a:ext cx="29543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s-ES_tradnl" dirty="0">
                <a:latin typeface="Comic Sans MS" pitchFamily="66" charset="0"/>
                <a:ea typeface="PMingLiU" pitchFamily="18" charset="-120"/>
              </a:rPr>
              <a:t>8. Calcular </a:t>
            </a:r>
            <a:r>
              <a:rPr lang="es-ES_tradnl" dirty="0">
                <a:latin typeface="Arial"/>
                <a:ea typeface="PMingLiU" pitchFamily="18" charset="-120"/>
              </a:rPr>
              <a:t>“</a:t>
            </a:r>
            <a:r>
              <a:rPr lang="es-ES_tradnl" dirty="0">
                <a:latin typeface="Comic Sans MS" pitchFamily="66" charset="0"/>
                <a:ea typeface="PMingLiU" pitchFamily="18" charset="-120"/>
              </a:rPr>
              <a:t>x</a:t>
            </a:r>
            <a:r>
              <a:rPr lang="es-ES_tradnl" dirty="0">
                <a:latin typeface="Arial"/>
                <a:ea typeface="PMingLiU" pitchFamily="18" charset="-120"/>
              </a:rPr>
              <a:t>”  AB=AD</a:t>
            </a:r>
            <a:endParaRPr lang="es-PE" dirty="0"/>
          </a:p>
          <a:p>
            <a:pPr indent="450850">
              <a:defRPr/>
            </a:pPr>
            <a:endParaRPr lang="es-PE" dirty="0"/>
          </a:p>
        </p:txBody>
      </p:sp>
      <p:pic>
        <p:nvPicPr>
          <p:cNvPr id="1639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3716339"/>
            <a:ext cx="3803650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4" name="Imagen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400" y="3789364"/>
            <a:ext cx="4165600" cy="180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7127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48" name="Text Box 48"/>
          <p:cNvSpPr txBox="1">
            <a:spLocks noChangeArrowheads="1"/>
          </p:cNvSpPr>
          <p:nvPr/>
        </p:nvSpPr>
        <p:spPr bwMode="auto">
          <a:xfrm>
            <a:off x="3143250" y="1"/>
            <a:ext cx="5113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s-PE" sz="2400" b="1" i="1" u="sng">
                <a:solidFill>
                  <a:srgbClr val="FF3300"/>
                </a:solidFill>
                <a:latin typeface="Arial" panose="020B0604020202020204" pitchFamily="34" charset="0"/>
              </a:rPr>
              <a:t>Líneas notables de un triángulo</a:t>
            </a:r>
          </a:p>
        </p:txBody>
      </p:sp>
      <p:pic>
        <p:nvPicPr>
          <p:cNvPr id="5124" name="Picture 3" descr="ALTURA lado 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6" y="506414"/>
            <a:ext cx="13620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063751" y="908050"/>
            <a:ext cx="37433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1800" b="1">
                <a:solidFill>
                  <a:srgbClr val="FF0000"/>
                </a:solidFill>
                <a:latin typeface="Arial" panose="020B0604020202020204" pitchFamily="34" charset="0"/>
              </a:rPr>
              <a:t>ALTURA: </a:t>
            </a:r>
            <a:r>
              <a:rPr lang="es-ES_tradnl" altLang="es-PE" sz="1400" b="1">
                <a:solidFill>
                  <a:schemeClr val="accent2"/>
                </a:solidFill>
                <a:latin typeface="Arial" panose="020B0604020202020204" pitchFamily="34" charset="0"/>
              </a:rPr>
              <a:t>Línea perpendicular desde un vértice al lado opuesto o prolongación.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1400" b="1">
                <a:solidFill>
                  <a:srgbClr val="FF0000"/>
                </a:solidFill>
                <a:latin typeface="Arial" panose="020B0604020202020204" pitchFamily="34" charset="0"/>
              </a:rPr>
              <a:t>ORTOCENTRO:</a:t>
            </a:r>
            <a:r>
              <a:rPr lang="es-ES_tradnl" altLang="es-PE" sz="1400" b="1">
                <a:solidFill>
                  <a:schemeClr val="accent2"/>
                </a:solidFill>
                <a:latin typeface="Arial" panose="020B0604020202020204" pitchFamily="34" charset="0"/>
              </a:rPr>
              <a:t> Donde se corta las alturas.</a:t>
            </a:r>
            <a:endParaRPr lang="es-ES_tradnl" altLang="es-PE" sz="1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2135188" y="2997200"/>
            <a:ext cx="41068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1800" b="1">
                <a:solidFill>
                  <a:srgbClr val="FF0000"/>
                </a:solidFill>
                <a:latin typeface="Arial" panose="020B0604020202020204" pitchFamily="34" charset="0"/>
              </a:rPr>
              <a:t>MEDIANA: </a:t>
            </a:r>
            <a:r>
              <a:rPr lang="es-ES_tradnl" altLang="es-PE" sz="1400" b="1">
                <a:solidFill>
                  <a:schemeClr val="accent2"/>
                </a:solidFill>
                <a:latin typeface="Arial" panose="020B0604020202020204" pitchFamily="34" charset="0"/>
              </a:rPr>
              <a:t>Línea desde el vértice a la mitad del lado opuesto.</a:t>
            </a:r>
            <a:r>
              <a:rPr lang="es-ES_tradnl" altLang="es-PE" sz="1400" b="1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1400" b="1">
                <a:solidFill>
                  <a:srgbClr val="FF0000"/>
                </a:solidFill>
                <a:latin typeface="Arial" panose="020B0604020202020204" pitchFamily="34" charset="0"/>
              </a:rPr>
              <a:t>BARICENTRO:</a:t>
            </a:r>
            <a:r>
              <a:rPr lang="es-ES_tradnl" altLang="es-PE" sz="1400" b="1">
                <a:solidFill>
                  <a:schemeClr val="accent2"/>
                </a:solidFill>
                <a:latin typeface="Arial" panose="020B0604020202020204" pitchFamily="34" charset="0"/>
              </a:rPr>
              <a:t> Donde se corta las medianas.</a:t>
            </a:r>
            <a:endParaRPr lang="es-ES_tradnl" altLang="es-PE" sz="14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endParaRPr lang="es-ES_tradnl" altLang="es-PE" sz="1400" b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2135188" y="4797426"/>
            <a:ext cx="4176712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1800" b="1">
                <a:solidFill>
                  <a:srgbClr val="FF0000"/>
                </a:solidFill>
                <a:latin typeface="Arial" panose="020B0604020202020204" pitchFamily="34" charset="0"/>
              </a:rPr>
              <a:t>MEDIATRIZ:</a:t>
            </a:r>
            <a:r>
              <a:rPr lang="es-ES_tradnl" altLang="es-PE" sz="1400" b="1">
                <a:solidFill>
                  <a:schemeClr val="accent2"/>
                </a:solidFill>
                <a:latin typeface="Arial" panose="020B0604020202020204" pitchFamily="34" charset="0"/>
              </a:rPr>
              <a:t> Línea perpendicular trazada desde el punto medio de un lado.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1400" b="1">
                <a:solidFill>
                  <a:srgbClr val="FF0000"/>
                </a:solidFill>
                <a:latin typeface="Arial" panose="020B0604020202020204" pitchFamily="34" charset="0"/>
              </a:rPr>
              <a:t>CIRCUNCENTRO:</a:t>
            </a:r>
            <a:r>
              <a:rPr lang="es-ES_tradnl" altLang="es-PE" sz="1400" b="1">
                <a:solidFill>
                  <a:schemeClr val="accent2"/>
                </a:solidFill>
                <a:latin typeface="Arial" panose="020B0604020202020204" pitchFamily="34" charset="0"/>
              </a:rPr>
              <a:t> Donde se corta las mediatrices.</a:t>
            </a:r>
            <a:endParaRPr lang="es-ES_tradnl" altLang="es-PE" sz="14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endParaRPr lang="es-ES_tradnl" altLang="es-PE" sz="1400" b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pic>
        <p:nvPicPr>
          <p:cNvPr id="31" name="Picture 4" descr="MEDIANA vértice 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838" y="2370139"/>
            <a:ext cx="13335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44 Rectángulo"/>
          <p:cNvSpPr>
            <a:spLocks noChangeArrowheads="1"/>
          </p:cNvSpPr>
          <p:nvPr/>
        </p:nvSpPr>
        <p:spPr bwMode="auto">
          <a:xfrm>
            <a:off x="8164514" y="3594101"/>
            <a:ext cx="295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200" b="1">
                <a:solidFill>
                  <a:srgbClr val="FF0000"/>
                </a:solidFill>
                <a:sym typeface="Symbol" panose="05050102010706020507" pitchFamily="18" charset="2"/>
              </a:rPr>
              <a:t>D</a:t>
            </a:r>
            <a:endParaRPr lang="es-PE" altLang="es-PE" sz="12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3" name="45 Rectángulo"/>
          <p:cNvSpPr>
            <a:spLocks noChangeArrowheads="1"/>
          </p:cNvSpPr>
          <p:nvPr/>
        </p:nvSpPr>
        <p:spPr bwMode="auto">
          <a:xfrm>
            <a:off x="8636000" y="3741739"/>
            <a:ext cx="8953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PE" sz="1600" b="1">
                <a:solidFill>
                  <a:schemeClr val="accent2"/>
                </a:solidFill>
                <a:latin typeface="Arial" panose="020B0604020202020204" pitchFamily="34" charset="0"/>
              </a:rPr>
              <a:t>BD=DC</a:t>
            </a:r>
            <a:endParaRPr lang="es-PE" altLang="es-PE" sz="1600">
              <a:latin typeface="Arial" panose="020B0604020202020204" pitchFamily="34" charset="0"/>
            </a:endParaRPr>
          </a:p>
        </p:txBody>
      </p:sp>
      <p:cxnSp>
        <p:nvCxnSpPr>
          <p:cNvPr id="34" name="49 Conector recto"/>
          <p:cNvCxnSpPr>
            <a:cxnSpLocks noChangeShapeType="1"/>
          </p:cNvCxnSpPr>
          <p:nvPr/>
        </p:nvCxnSpPr>
        <p:spPr bwMode="auto">
          <a:xfrm rot="16200000" flipH="1">
            <a:off x="7524751" y="3298826"/>
            <a:ext cx="1428750" cy="3175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55 Igual que"/>
          <p:cNvSpPr/>
          <p:nvPr/>
        </p:nvSpPr>
        <p:spPr bwMode="auto">
          <a:xfrm rot="15029990">
            <a:off x="7704139" y="3752851"/>
            <a:ext cx="276225" cy="130175"/>
          </a:xfrm>
          <a:prstGeom prst="mathEqual">
            <a:avLst>
              <a:gd name="adj1" fmla="val 5061"/>
              <a:gd name="adj2" fmla="val 22309"/>
            </a:avLst>
          </a:prstGeom>
          <a:solidFill>
            <a:srgbClr val="FF0000">
              <a:alpha val="1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PE">
              <a:latin typeface="Arial" charset="0"/>
            </a:endParaRPr>
          </a:p>
        </p:txBody>
      </p:sp>
      <p:sp>
        <p:nvSpPr>
          <p:cNvPr id="36" name="56 Igual que"/>
          <p:cNvSpPr/>
          <p:nvPr/>
        </p:nvSpPr>
        <p:spPr bwMode="auto">
          <a:xfrm rot="15029990">
            <a:off x="8496301" y="3535363"/>
            <a:ext cx="276225" cy="133350"/>
          </a:xfrm>
          <a:prstGeom prst="mathEqual">
            <a:avLst>
              <a:gd name="adj1" fmla="val 5061"/>
              <a:gd name="adj2" fmla="val 22309"/>
            </a:avLst>
          </a:prstGeom>
          <a:solidFill>
            <a:srgbClr val="FF0000">
              <a:alpha val="1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PE">
              <a:latin typeface="Arial" charset="0"/>
            </a:endParaRPr>
          </a:p>
        </p:txBody>
      </p:sp>
      <p:pic>
        <p:nvPicPr>
          <p:cNvPr id="37" name="Picture 2" descr="mediatriz de B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575" y="4214814"/>
            <a:ext cx="165735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47 Rectángulo"/>
          <p:cNvSpPr>
            <a:spLocks noChangeArrowheads="1"/>
          </p:cNvSpPr>
          <p:nvPr/>
        </p:nvSpPr>
        <p:spPr bwMode="auto">
          <a:xfrm>
            <a:off x="7643814" y="5799139"/>
            <a:ext cx="295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200" b="1">
                <a:solidFill>
                  <a:srgbClr val="FF0000"/>
                </a:solidFill>
                <a:sym typeface="Symbol" panose="05050102010706020507" pitchFamily="18" charset="2"/>
              </a:rPr>
              <a:t>D</a:t>
            </a:r>
            <a:endParaRPr lang="es-PE" altLang="es-PE" sz="12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9" name="48 Rectángulo"/>
          <p:cNvSpPr>
            <a:spLocks noChangeArrowheads="1"/>
          </p:cNvSpPr>
          <p:nvPr/>
        </p:nvSpPr>
        <p:spPr bwMode="auto">
          <a:xfrm>
            <a:off x="8624888" y="5859464"/>
            <a:ext cx="8953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PE" sz="1600" b="1">
                <a:solidFill>
                  <a:schemeClr val="accent2"/>
                </a:solidFill>
                <a:latin typeface="Arial" panose="020B0604020202020204" pitchFamily="34" charset="0"/>
              </a:rPr>
              <a:t>BD=DC</a:t>
            </a:r>
            <a:endParaRPr lang="es-PE" altLang="es-PE" sz="1600">
              <a:latin typeface="Arial" panose="020B0604020202020204" pitchFamily="34" charset="0"/>
            </a:endParaRPr>
          </a:p>
        </p:txBody>
      </p:sp>
      <p:cxnSp>
        <p:nvCxnSpPr>
          <p:cNvPr id="40" name="52 Conector recto"/>
          <p:cNvCxnSpPr>
            <a:cxnSpLocks noChangeShapeType="1"/>
          </p:cNvCxnSpPr>
          <p:nvPr/>
        </p:nvCxnSpPr>
        <p:spPr bwMode="auto">
          <a:xfrm>
            <a:off x="7854950" y="4610101"/>
            <a:ext cx="7938" cy="1249363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" name="54 Rectángulo"/>
          <p:cNvSpPr/>
          <p:nvPr/>
        </p:nvSpPr>
        <p:spPr bwMode="auto">
          <a:xfrm>
            <a:off x="7859713" y="5654676"/>
            <a:ext cx="144462" cy="187325"/>
          </a:xfrm>
          <a:prstGeom prst="rect">
            <a:avLst/>
          </a:prstGeom>
          <a:solidFill>
            <a:schemeClr val="accent2">
              <a:lumMod val="75000"/>
              <a:alpha val="32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PE">
              <a:latin typeface="Arial" charset="0"/>
            </a:endParaRPr>
          </a:p>
        </p:txBody>
      </p:sp>
      <p:sp>
        <p:nvSpPr>
          <p:cNvPr id="42" name="58 Igual que"/>
          <p:cNvSpPr/>
          <p:nvPr/>
        </p:nvSpPr>
        <p:spPr bwMode="auto">
          <a:xfrm rot="16018517">
            <a:off x="7366794" y="5728494"/>
            <a:ext cx="290512" cy="152400"/>
          </a:xfrm>
          <a:prstGeom prst="mathEqual">
            <a:avLst>
              <a:gd name="adj1" fmla="val 5061"/>
              <a:gd name="adj2" fmla="val 22309"/>
            </a:avLst>
          </a:prstGeom>
          <a:solidFill>
            <a:srgbClr val="FF0000">
              <a:alpha val="1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PE">
              <a:latin typeface="Arial" charset="0"/>
            </a:endParaRPr>
          </a:p>
        </p:txBody>
      </p:sp>
      <p:sp>
        <p:nvSpPr>
          <p:cNvPr id="43" name="59 Igual que"/>
          <p:cNvSpPr/>
          <p:nvPr/>
        </p:nvSpPr>
        <p:spPr bwMode="auto">
          <a:xfrm rot="16018517">
            <a:off x="8154988" y="5730876"/>
            <a:ext cx="274638" cy="128587"/>
          </a:xfrm>
          <a:prstGeom prst="mathEqual">
            <a:avLst>
              <a:gd name="adj1" fmla="val 5061"/>
              <a:gd name="adj2" fmla="val 22309"/>
            </a:avLst>
          </a:prstGeom>
          <a:solidFill>
            <a:srgbClr val="FF0000">
              <a:alpha val="1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P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9158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48" grpId="0" autoUpdateAnimBg="0"/>
      <p:bldP spid="8" grpId="0" autoUpdateAnimBg="0"/>
      <p:bldP spid="29" grpId="0" autoUpdateAnimBg="0"/>
      <p:bldP spid="30" grpId="0" autoUpdateAnimBg="0"/>
      <p:bldP spid="32" grpId="0"/>
      <p:bldP spid="33" grpId="0"/>
      <p:bldP spid="38" grpId="0"/>
      <p:bldP spid="39" grpId="0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bisectriz ángulo 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981076"/>
            <a:ext cx="14414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351089" y="2709863"/>
            <a:ext cx="3457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1800" b="1">
                <a:solidFill>
                  <a:srgbClr val="FF0000"/>
                </a:solidFill>
                <a:latin typeface="Arial" panose="020B0604020202020204" pitchFamily="34" charset="0"/>
              </a:rPr>
              <a:t>BISECTRIZ interior: </a:t>
            </a:r>
            <a:r>
              <a:rPr lang="es-ES_tradnl" altLang="es-PE" sz="1400" b="1">
                <a:solidFill>
                  <a:schemeClr val="accent2"/>
                </a:solidFill>
                <a:latin typeface="Arial" panose="020B0604020202020204" pitchFamily="34" charset="0"/>
              </a:rPr>
              <a:t>Bisectriz de un ángulo hasta el lado opuesto.</a:t>
            </a:r>
            <a:endParaRPr lang="es-ES_tradnl" altLang="es-PE" sz="1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278064" y="3286125"/>
            <a:ext cx="4251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1800" b="1">
                <a:solidFill>
                  <a:srgbClr val="FF0000"/>
                </a:solidFill>
                <a:latin typeface="Arial" panose="020B0604020202020204" pitchFamily="34" charset="0"/>
              </a:rPr>
              <a:t>BISECTRIZ exterior: </a:t>
            </a:r>
            <a:r>
              <a:rPr lang="es-ES_tradnl" altLang="es-PE" sz="1400" b="1">
                <a:solidFill>
                  <a:schemeClr val="accent2"/>
                </a:solidFill>
                <a:latin typeface="Arial" panose="020B0604020202020204" pitchFamily="34" charset="0"/>
              </a:rPr>
              <a:t>Bisectriz de un ángulo exterior hasta la prolongación del lado opuesto</a:t>
            </a:r>
            <a:endParaRPr lang="es-ES_tradnl" altLang="es-PE" sz="1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cxnSp>
        <p:nvCxnSpPr>
          <p:cNvPr id="11" name="15 Conector recto"/>
          <p:cNvCxnSpPr>
            <a:cxnSpLocks noChangeShapeType="1"/>
          </p:cNvCxnSpPr>
          <p:nvPr/>
        </p:nvCxnSpPr>
        <p:spPr bwMode="auto">
          <a:xfrm>
            <a:off x="3430589" y="1054101"/>
            <a:ext cx="3241675" cy="1368425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16 Conector recto"/>
          <p:cNvCxnSpPr>
            <a:cxnSpLocks noChangeShapeType="1"/>
          </p:cNvCxnSpPr>
          <p:nvPr/>
        </p:nvCxnSpPr>
        <p:spPr bwMode="auto">
          <a:xfrm rot="5400000" flipH="1" flipV="1">
            <a:off x="3422651" y="701676"/>
            <a:ext cx="368300" cy="352425"/>
          </a:xfrm>
          <a:prstGeom prst="line">
            <a:avLst/>
          </a:prstGeom>
          <a:noFill/>
          <a:ln w="1587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19 Conector recto"/>
          <p:cNvCxnSpPr>
            <a:cxnSpLocks noChangeShapeType="1"/>
          </p:cNvCxnSpPr>
          <p:nvPr/>
        </p:nvCxnSpPr>
        <p:spPr bwMode="auto">
          <a:xfrm>
            <a:off x="3792538" y="2349501"/>
            <a:ext cx="2952750" cy="73025"/>
          </a:xfrm>
          <a:prstGeom prst="line">
            <a:avLst/>
          </a:prstGeom>
          <a:noFill/>
          <a:ln w="1587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21 Rectángulo"/>
          <p:cNvSpPr>
            <a:spLocks noChangeArrowheads="1"/>
          </p:cNvSpPr>
          <p:nvPr/>
        </p:nvSpPr>
        <p:spPr bwMode="auto">
          <a:xfrm>
            <a:off x="3576639" y="1196976"/>
            <a:ext cx="31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600" b="1">
                <a:solidFill>
                  <a:schemeClr val="accent2"/>
                </a:solidFill>
                <a:sym typeface="Symbol" panose="05050102010706020507" pitchFamily="18" charset="2"/>
              </a:rPr>
              <a:t></a:t>
            </a:r>
            <a:endParaRPr lang="es-PE" altLang="es-PE" sz="1600">
              <a:latin typeface="Arial" panose="020B0604020202020204" pitchFamily="34" charset="0"/>
            </a:endParaRPr>
          </a:p>
        </p:txBody>
      </p:sp>
      <p:sp>
        <p:nvSpPr>
          <p:cNvPr id="15" name="22 Rectángulo"/>
          <p:cNvSpPr>
            <a:spLocks noChangeArrowheads="1"/>
          </p:cNvSpPr>
          <p:nvPr/>
        </p:nvSpPr>
        <p:spPr bwMode="auto">
          <a:xfrm>
            <a:off x="3719514" y="838200"/>
            <a:ext cx="3143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600" b="1">
                <a:solidFill>
                  <a:schemeClr val="accent2"/>
                </a:solidFill>
                <a:sym typeface="Symbol" panose="05050102010706020507" pitchFamily="18" charset="2"/>
              </a:rPr>
              <a:t></a:t>
            </a:r>
            <a:endParaRPr lang="es-PE" altLang="es-PE" sz="1600">
              <a:latin typeface="Arial" panose="020B0604020202020204" pitchFamily="34" charset="0"/>
            </a:endParaRPr>
          </a:p>
        </p:txBody>
      </p:sp>
      <p:sp>
        <p:nvSpPr>
          <p:cNvPr id="16" name="23 Arco"/>
          <p:cNvSpPr/>
          <p:nvPr/>
        </p:nvSpPr>
        <p:spPr bwMode="auto">
          <a:xfrm rot="7069946">
            <a:off x="2924970" y="700882"/>
            <a:ext cx="935037" cy="717550"/>
          </a:xfrm>
          <a:prstGeom prst="arc">
            <a:avLst>
              <a:gd name="adj1" fmla="val 11747922"/>
              <a:gd name="adj2" fmla="val 19117390"/>
            </a:avLst>
          </a:prstGeom>
          <a:solidFill>
            <a:schemeClr val="accent1">
              <a:alpha val="3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PE">
              <a:latin typeface="Arial" charset="0"/>
            </a:endParaRPr>
          </a:p>
        </p:txBody>
      </p:sp>
      <p:sp>
        <p:nvSpPr>
          <p:cNvPr id="25611" name="Rectángulo 17"/>
          <p:cNvSpPr>
            <a:spLocks noChangeArrowheads="1"/>
          </p:cNvSpPr>
          <p:nvPr/>
        </p:nvSpPr>
        <p:spPr bwMode="auto">
          <a:xfrm>
            <a:off x="2178050" y="4314826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PE" sz="1800" b="1">
                <a:solidFill>
                  <a:srgbClr val="FF0000"/>
                </a:solidFill>
                <a:latin typeface="Arial" panose="020B0604020202020204" pitchFamily="34" charset="0"/>
              </a:rPr>
              <a:t>INCENTRO:</a:t>
            </a:r>
            <a:r>
              <a:rPr lang="es-ES_tradnl" altLang="es-PE" sz="1800" b="1">
                <a:solidFill>
                  <a:schemeClr val="accent2"/>
                </a:solidFill>
                <a:latin typeface="Arial" panose="020B0604020202020204" pitchFamily="34" charset="0"/>
              </a:rPr>
              <a:t> Donde se corta las Bisectrices interiores.</a:t>
            </a:r>
            <a:endParaRPr lang="es-ES_tradnl" altLang="es-PE" sz="1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784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utoUpdateAnimBg="0"/>
      <p:bldP spid="14" grpId="0"/>
      <p:bldP spid="1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Panorámica</PresentationFormat>
  <Paragraphs>56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PMingLiU</vt:lpstr>
      <vt:lpstr>Arial</vt:lpstr>
      <vt:lpstr>Calibri</vt:lpstr>
      <vt:lpstr>Calibri Light</vt:lpstr>
      <vt:lpstr>Comic Sans MS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</cp:revision>
  <dcterms:created xsi:type="dcterms:W3CDTF">2021-05-25T20:16:45Z</dcterms:created>
  <dcterms:modified xsi:type="dcterms:W3CDTF">2021-05-25T20:17:14Z</dcterms:modified>
</cp:coreProperties>
</file>