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342FE-E00B-4FAF-8F73-F722060EBA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600" y="978408"/>
            <a:ext cx="10506991" cy="2531555"/>
          </a:xfrm>
          <a:prstGeom prst="rect">
            <a:avLst/>
          </a:prstGeom>
        </p:spPr>
        <p:txBody>
          <a:bodyPr anchor="b"/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C1CCE2-4461-473E-B23C-34C8CCF04B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600" y="3602038"/>
            <a:ext cx="10506991" cy="227755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AA551A-CE2F-4E35-A714-B1F04D4B4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5C907-6594-4DFF-A32B-449C3BA96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76D75-E9DA-4660-AC52-51BA63FCB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‹Nº›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2EFA84C-D756-4DC7-AA46-68D776F37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6344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1999A10-4355-4A13-B008-196B21ABEE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2600" y="483576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36D448-AFEA-4483-B0E4-002840525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506991" cy="17552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216234-4516-4303-8F60-A8127D89A5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192" y="3103131"/>
            <a:ext cx="10506991" cy="309294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B5D50-A474-462B-A807-DF186B1C2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F1DAF-2E2D-46ED-AA3E-3D2FE4039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2FC771-EB13-4EB5-A0A2-3968C6ABB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3B596B8-8230-4695-8D76-F06AFA815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291840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53EBF93-5FD9-4F4E-8485-7B937145C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9973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6B4D06-C7C6-4949-8EB2-F03ED999A2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041710" y="978408"/>
            <a:ext cx="2947881" cy="512477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921B9D-8C11-4176-AF22-89F972E21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632" y="978408"/>
            <a:ext cx="7256453" cy="51247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FA9E1C-8E18-4A35-9BD8-427B1D14B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16CDB-7BB6-4DD2-A626-6DA8E569F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0403B-439E-449F-83B1-799EEC239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06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43735-A77F-440D-9448-6AE7C204D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215798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6C6EE-D55E-454B-B28C-EC73D1DB4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A2905-6D2E-4319-9521-61452AB8F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C7550-84E8-49D3-B419-6F5F327DA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D2C6B-EA5D-4D97-BC84-6C860D536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458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61B299E6-11CC-4181-86C3-528A13F1F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3922232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803473-0A64-4F9F-833B-8D64E3901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9"/>
            <a:ext cx="10515600" cy="2716769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873736-B424-40F2-B562-6DC10E5ED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2600" y="4171445"/>
            <a:ext cx="10515600" cy="1918205"/>
          </a:xfrm>
        </p:spPr>
        <p:txBody>
          <a:bodyPr>
            <a:normAutofit/>
          </a:bodyPr>
          <a:lstStyle>
            <a:lvl1pPr marL="0" indent="0">
              <a:buNone/>
              <a:defRPr lang="en-US" sz="24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48851-37C0-478D-B722-D76C817DC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3E063E-66CE-4C18-91FA-D14AE052D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A66D3D-FD62-470C-BC3C-A03771A32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DFF0049-0231-4557-A707-569556F0CA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3922232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57A0DB1-87C8-4BF4-B2A2-F9CA6ED05A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6C29209-8A8F-48A7-8BA2-AFADA37CB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0510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166BE9C-AE7C-4C39-9694-C32D6939B9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483577"/>
            <a:ext cx="11147071" cy="2434824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ACC42C-303A-4BDF-990A-2B07967BC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599" y="978408"/>
            <a:ext cx="11147071" cy="17552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55CEF-353E-4E14-83AD-ACADDC08D9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2600" y="3103131"/>
            <a:ext cx="5418551" cy="30738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55ECEF-9654-4AC1-BF77-7BC602BBD4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1120" y="3103131"/>
            <a:ext cx="5418551" cy="30738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922FC8-BC06-407B-A82B-DA62B33A1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15B701-4E1F-48AA-8A3C-ED5DD9151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BCA31-8AC7-46F5-BCAB-41D54DF83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1BA86D8-2A29-4A0E-AEA0-39B41C418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291840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085E13E-918A-4D04-9E84-94148D7C87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5618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5E892-D975-4DD6-8583-A14DDBE8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1" y="978407"/>
            <a:ext cx="11145039" cy="1339584"/>
          </a:xfrm>
          <a:prstGeom prst="rect">
            <a:avLst/>
          </a:prstGeo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1F7700-CECC-4881-BE5C-A13CD825B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632" y="2500921"/>
            <a:ext cx="5346222" cy="823912"/>
          </a:xfrm>
        </p:spPr>
        <p:txBody>
          <a:bodyPr anchor="b">
            <a:normAutofit/>
          </a:bodyPr>
          <a:lstStyle>
            <a:lvl1pPr marL="0" indent="0">
              <a:buNone/>
              <a:defRPr lang="en-US" sz="24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A50766-520A-44C5-943E-569222B741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4632" y="3428999"/>
            <a:ext cx="5346222" cy="2760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2F7E42-976A-4239-8006-D68538D4B7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7120" y="2500921"/>
            <a:ext cx="5372551" cy="823912"/>
          </a:xfrm>
        </p:spPr>
        <p:txBody>
          <a:bodyPr anchor="b"/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8CA329-951F-4391-ADC5-7EA320B778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7120" y="3428999"/>
            <a:ext cx="5372551" cy="2760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BEC22A-DA46-460C-B865-D928C20AE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B2D647-42C5-4AB7-BB71-3A4406571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4632" y="6419088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0B2B67-714C-46DA-85E5-598B4244D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9591" y="-7190"/>
            <a:ext cx="640080" cy="365125"/>
          </a:xfrm>
        </p:spPr>
        <p:txBody>
          <a:bodyPr/>
          <a:lstStyle/>
          <a:p>
            <a:fld id="{60553ECD-7F6D-420D-93CA-D8D15EB427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756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D4B6724-AB30-4E7C-BE2B-ECD94FF1B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3933311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1D4BAB-2678-4A19-A575-C47CAF144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2591509"/>
          </a:xfrm>
          <a:prstGeom prst="rect">
            <a:avLst/>
          </a:prstGeo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47C89E-0ABD-4FD2-924C-894345ADF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3026CE-9CC8-403B-88B1-184D16532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B3D616-3C18-401B-A792-E75149FDF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EC6F70-D800-4067-A36A-5BBFC8018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393331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2B66CB6-8988-4FBA-8524-726765A5F2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7428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C73F84-0C6B-4EF4-9405-C38982499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CEC807-744E-4C5C-8B15-09AED3E57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FBCB19-9F4B-474C-85C1-4A645A971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685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A88B0-DD6B-449B-AE32-D3192081E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2" y="978408"/>
            <a:ext cx="4287393" cy="2450592"/>
          </a:xfrm>
          <a:prstGeom prst="rect">
            <a:avLst/>
          </a:prstGeom>
        </p:spPr>
        <p:txBody>
          <a:bodyPr anchor="b"/>
          <a:lstStyle>
            <a:lvl1pPr>
              <a:defRPr lang="en-US" sz="5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22ED6-5B69-4B3B-BF96-3A75F2107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7" y="987425"/>
            <a:ext cx="6446484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704043-D45F-440A-A15D-2718A913E0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632" y="3645074"/>
            <a:ext cx="4287393" cy="2223914"/>
          </a:xfrm>
        </p:spPr>
        <p:txBody>
          <a:bodyPr/>
          <a:lstStyle>
            <a:lvl1pPr marL="0" indent="0">
              <a:buNone/>
              <a:defRPr lang="en-US" sz="24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0072DC-7326-43E7-806C-B690C439E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F89A0F-B8C6-4AA6-A9C4-4A454F422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57A616-A4F2-4FC5-88DE-B4E6BA542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860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B773D-D007-4687-BA9C-9F229829B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2" y="978407"/>
            <a:ext cx="4287393" cy="2450593"/>
          </a:xfrm>
          <a:prstGeom prst="rect">
            <a:avLst/>
          </a:prstGeom>
        </p:spPr>
        <p:txBody>
          <a:bodyPr anchor="b"/>
          <a:lstStyle>
            <a:lvl1pPr>
              <a:defRPr lang="en-US" sz="5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3A75FC-78D2-4EF5-884F-11B7BACF79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7" y="987425"/>
            <a:ext cx="644648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7CE0BB-D335-4391-A23F-194C575CAF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632" y="3645074"/>
            <a:ext cx="4287393" cy="2223914"/>
          </a:xfrm>
        </p:spPr>
        <p:txBody>
          <a:bodyPr/>
          <a:lstStyle>
            <a:lvl1pPr marL="0" indent="0">
              <a:buNone/>
              <a:defRPr lang="en-US" sz="240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7701E1-B97B-4DA5-B9AD-07B7C1247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6D9CF8-F42F-4618-9F26-8BFE56487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CA2023-1ECA-4A96-BDC7-F7FA4368B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230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87A535-3CAC-46BC-B2B2-3AE83EC3A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506991" cy="2153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8EBDBD-59EC-46ED-BE79-6D37B531D6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2600" y="3306870"/>
            <a:ext cx="10506991" cy="2572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921F5C-FD3D-42C7-90F4-5ECE6FFCFE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84632" y="1005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81B8F32D-D8B6-4B9E-9CBF-DCAC30B7B93D}" type="datetimeFigureOut">
              <a:rPr lang="en-US" smtClean="0"/>
              <a:pPr/>
              <a:t>8/15/2023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E63D50-6D0B-4963-97B9-A32AE63235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84632" y="641908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6B5E08-CAC3-4C87-B143-5F8956AE90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89591" y="1005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60553ECD-7F6D-420D-93CA-D8D15EB427AC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08D74AC-B125-4E11-BA53-E9E383966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DC76EBE-FB9D-4054-B5D8-19E3EAFE4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6325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8">
            <a:extLst>
              <a:ext uri="{FF2B5EF4-FFF2-40B4-BE49-F238E27FC236}">
                <a16:creationId xmlns:a16="http://schemas.microsoft.com/office/drawing/2014/main" id="{E20BB609-EF92-42DB-836C-0699A590B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0">
            <a:extLst>
              <a:ext uri="{FF2B5EF4-FFF2-40B4-BE49-F238E27FC236}">
                <a16:creationId xmlns:a16="http://schemas.microsoft.com/office/drawing/2014/main" id="{40FA88D0-E295-4CF3-934C-6423EACEB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95BF37ED-DE6E-B4CE-0586-A86E33EC3F7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24982" r="-1" b="-1"/>
          <a:stretch/>
        </p:blipFill>
        <p:spPr>
          <a:xfrm>
            <a:off x="20" y="10"/>
            <a:ext cx="12188932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C7697E1-2E49-27C3-8387-206835EAC6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05715" y="520460"/>
            <a:ext cx="6900839" cy="2736390"/>
          </a:xfrm>
        </p:spPr>
        <p:txBody>
          <a:bodyPr anchor="t">
            <a:normAutofit/>
          </a:bodyPr>
          <a:lstStyle/>
          <a:p>
            <a:pPr algn="ctr"/>
            <a:r>
              <a:rPr lang="es-ES" sz="8000" u="sng" dirty="0">
                <a:solidFill>
                  <a:schemeClr val="accent4"/>
                </a:solidFill>
              </a:rPr>
              <a:t>Los hebreos</a:t>
            </a:r>
            <a:br>
              <a:rPr lang="es-ES" sz="8000" dirty="0">
                <a:solidFill>
                  <a:schemeClr val="accent4"/>
                </a:solidFill>
              </a:rPr>
            </a:br>
            <a:endParaRPr lang="es-PE" sz="8000" dirty="0">
              <a:solidFill>
                <a:schemeClr val="accent4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1B780BF-2DEE-7959-CC6B-8CBDEE10E7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404" y="2094625"/>
            <a:ext cx="4986084" cy="1949813"/>
          </a:xfrm>
        </p:spPr>
        <p:txBody>
          <a:bodyPr anchor="b">
            <a:normAutofit/>
          </a:bodyPr>
          <a:lstStyle/>
          <a:p>
            <a:pPr algn="r"/>
            <a:endParaRPr lang="es-ES" dirty="0">
              <a:solidFill>
                <a:srgbClr val="FFFFFF"/>
              </a:solidFill>
            </a:endParaRPr>
          </a:p>
          <a:p>
            <a:pPr algn="r"/>
            <a:endParaRPr lang="es-ES" dirty="0">
              <a:solidFill>
                <a:srgbClr val="FFFFFF"/>
              </a:solidFill>
            </a:endParaRPr>
          </a:p>
          <a:p>
            <a:pPr algn="r"/>
            <a:endParaRPr lang="es-ES" dirty="0">
              <a:solidFill>
                <a:srgbClr val="FFFFFF"/>
              </a:solidFill>
            </a:endParaRPr>
          </a:p>
          <a:p>
            <a:pPr algn="r"/>
            <a:endParaRPr lang="es-ES" dirty="0">
              <a:solidFill>
                <a:srgbClr val="FFFFFF"/>
              </a:solidFill>
            </a:endParaRPr>
          </a:p>
        </p:txBody>
      </p:sp>
      <p:cxnSp>
        <p:nvCxnSpPr>
          <p:cNvPr id="19" name="Straight Connector 12">
            <a:extLst>
              <a:ext uri="{FF2B5EF4-FFF2-40B4-BE49-F238E27FC236}">
                <a16:creationId xmlns:a16="http://schemas.microsoft.com/office/drawing/2014/main" id="{8F4E56A8-93D5-4BE3-AE61-84677331AD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D492A0C-1773-477B-83B5-C707CB0577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FC4F0548-CB9D-6111-5C4D-24483EC39166}"/>
              </a:ext>
            </a:extLst>
          </p:cNvPr>
          <p:cNvSpPr txBox="1"/>
          <p:nvPr/>
        </p:nvSpPr>
        <p:spPr>
          <a:xfrm>
            <a:off x="1666065" y="2094625"/>
            <a:ext cx="107152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chemeClr val="bg2"/>
                </a:solidFill>
              </a:rPr>
              <a:t>Significado: “Los que son fuertes con Dios”</a:t>
            </a:r>
            <a:endParaRPr lang="es-PE" sz="3600" dirty="0">
              <a:solidFill>
                <a:schemeClr val="bg2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96C94D2-B706-9BAE-1186-9DBC91138CF3}"/>
              </a:ext>
            </a:extLst>
          </p:cNvPr>
          <p:cNvSpPr txBox="1"/>
          <p:nvPr/>
        </p:nvSpPr>
        <p:spPr>
          <a:xfrm>
            <a:off x="2894710" y="3287195"/>
            <a:ext cx="838288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>
                <a:solidFill>
                  <a:schemeClr val="bg2"/>
                </a:solidFill>
              </a:rPr>
              <a:t>Alumnos: Piero David Pérez Carmen Domínguez</a:t>
            </a:r>
          </a:p>
          <a:p>
            <a:pPr algn="just"/>
            <a:r>
              <a:rPr lang="es-ES" dirty="0">
                <a:solidFill>
                  <a:schemeClr val="bg2"/>
                </a:solidFill>
              </a:rPr>
              <a:t>                   Josué David Alexander Guevara Gamarra</a:t>
            </a:r>
          </a:p>
          <a:p>
            <a:pPr algn="just"/>
            <a:r>
              <a:rPr lang="es-ES" dirty="0">
                <a:solidFill>
                  <a:schemeClr val="bg2"/>
                </a:solidFill>
              </a:rPr>
              <a:t>                   Brayan Jair Cueva Puertas</a:t>
            </a:r>
          </a:p>
          <a:p>
            <a:pPr algn="just"/>
            <a:endParaRPr lang="es-ES" dirty="0">
              <a:solidFill>
                <a:schemeClr val="bg2"/>
              </a:solidFill>
            </a:endParaRPr>
          </a:p>
          <a:p>
            <a:pPr algn="just"/>
            <a:r>
              <a:rPr lang="es-ES" dirty="0">
                <a:solidFill>
                  <a:schemeClr val="bg2"/>
                </a:solidFill>
              </a:rPr>
              <a:t>Curso y profesor: Ciencias Sociales – José Luis Flores Gallegos</a:t>
            </a:r>
          </a:p>
          <a:p>
            <a:pPr algn="just"/>
            <a:r>
              <a:rPr lang="es-ES" dirty="0">
                <a:solidFill>
                  <a:schemeClr val="bg2"/>
                </a:solidFill>
              </a:rPr>
              <a:t>                                  </a:t>
            </a:r>
            <a:endParaRPr lang="es-PE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496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BA65AA5-A5EA-A172-C1FC-CC6B7656A35B}"/>
              </a:ext>
            </a:extLst>
          </p:cNvPr>
          <p:cNvSpPr txBox="1"/>
          <p:nvPr/>
        </p:nvSpPr>
        <p:spPr>
          <a:xfrm>
            <a:off x="596348" y="755374"/>
            <a:ext cx="1098605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ES" sz="2400" b="1" dirty="0"/>
              <a:t>Medio Geográfico</a:t>
            </a:r>
          </a:p>
          <a:p>
            <a:r>
              <a:rPr lang="es-ES" sz="2400" dirty="0"/>
              <a:t>      </a:t>
            </a:r>
          </a:p>
          <a:p>
            <a:r>
              <a:rPr lang="es-ES" sz="2400" dirty="0"/>
              <a:t>Fueron un pueblo nómade que terminó asentándose en la antigua región de Canaán, en el Cercano Oriente.</a:t>
            </a:r>
          </a:p>
          <a:p>
            <a:r>
              <a:rPr lang="es-ES" sz="2400" dirty="0"/>
              <a:t>En la actualidad la zona está ocupada por los países de Palestina e Israel.</a:t>
            </a:r>
          </a:p>
          <a:p>
            <a:r>
              <a:rPr lang="es-ES" sz="2400" dirty="0"/>
              <a:t>Hebrea, también conocida como la Tierra Prometida o Canaán, se sitúa al sur del Asia Menor, en las costas del mar Mediterráneo oriental.</a:t>
            </a:r>
          </a:p>
          <a:p>
            <a:endParaRPr lang="es-ES" sz="2400" dirty="0"/>
          </a:p>
          <a:p>
            <a:r>
              <a:rPr lang="es-ES" sz="2400" b="1" dirty="0"/>
              <a:t>2. Regiones</a:t>
            </a:r>
          </a:p>
          <a:p>
            <a:endParaRPr lang="es-ES" sz="2400" dirty="0"/>
          </a:p>
          <a:p>
            <a:pPr marL="342900" indent="-342900">
              <a:buAutoNum type="alphaLcParenR"/>
            </a:pPr>
            <a:r>
              <a:rPr lang="es-ES" sz="2400" dirty="0"/>
              <a:t>Galilea: (norte) capital Nazaret</a:t>
            </a:r>
          </a:p>
          <a:p>
            <a:pPr marL="342900" indent="-342900">
              <a:buAutoNum type="alphaLcParenR"/>
            </a:pPr>
            <a:r>
              <a:rPr lang="es-ES" sz="2400" dirty="0"/>
              <a:t>Samaria: (centro) capital Samaria</a:t>
            </a:r>
          </a:p>
          <a:p>
            <a:pPr marL="342900" indent="-342900">
              <a:buAutoNum type="alphaLcParenR"/>
            </a:pPr>
            <a:r>
              <a:rPr lang="es-ES" sz="2400" dirty="0"/>
              <a:t>Judea: (sur) capital Jerusalén</a:t>
            </a:r>
          </a:p>
          <a:p>
            <a:endParaRPr lang="es-ES" sz="2400" dirty="0"/>
          </a:p>
          <a:p>
            <a:endParaRPr lang="es-ES" sz="2400" dirty="0"/>
          </a:p>
          <a:p>
            <a:endParaRPr lang="es-ES" dirty="0"/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199689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0119FD46-ACE8-11F5-DE7E-6D771F3601FB}"/>
              </a:ext>
            </a:extLst>
          </p:cNvPr>
          <p:cNvSpPr txBox="1"/>
          <p:nvPr/>
        </p:nvSpPr>
        <p:spPr>
          <a:xfrm>
            <a:off x="596348" y="447840"/>
            <a:ext cx="109993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3. Orígenes</a:t>
            </a:r>
          </a:p>
          <a:p>
            <a:endParaRPr lang="es-ES" dirty="0"/>
          </a:p>
          <a:p>
            <a:r>
              <a:rPr lang="es-ES" dirty="0"/>
              <a:t>Aparecieron en el Asia Anterior alrededor del siglo XIII a.C. asentándose en la zona de Palestina, al sur de Fenicia.</a:t>
            </a:r>
          </a:p>
          <a:p>
            <a:endParaRPr lang="es-ES" dirty="0"/>
          </a:p>
          <a:p>
            <a:r>
              <a:rPr lang="es-ES" dirty="0"/>
              <a:t>Cerca del 1500 a.C. llegaron las tribus de los filisteos denominando la zona Philistina.</a:t>
            </a:r>
            <a:r>
              <a:rPr lang="es-PE" dirty="0"/>
              <a:t> Luego los hebreos se asentaron organizándose en clanes dirigidos por patriarcas. Abraham fue un patriarca elegido por su dios Yahvé, quien le dijo que vaya a Canaán que sería su tierra. Abraham fue con su clan y se estableció en Palestina.</a:t>
            </a:r>
          </a:p>
          <a:p>
            <a:endParaRPr lang="es-PE" dirty="0"/>
          </a:p>
          <a:p>
            <a:r>
              <a:rPr lang="es-PE" dirty="0"/>
              <a:t>Varios hebreos emigraron hacia Egipto y allí fueron perseguidos y esclavizados. Moisés condujo a su pueblo a la tierra prometida recibiendo el Decálogo. A fines del siglo XI las tribus se organizaron en un estado ( el reino de Israel) teniendo como reyes a Saúl, David y Salomón. Con la muerte de Salomón el reino se dividió provocando decadencia económicamente. </a:t>
            </a:r>
          </a:p>
          <a:p>
            <a:endParaRPr lang="es-PE" dirty="0"/>
          </a:p>
          <a:p>
            <a:r>
              <a:rPr lang="es-PE" dirty="0"/>
              <a:t>Luego surgen los profetas y los imperios del Cercano Oriente. Los asirios conquistan Israel en el 722 a.C.</a:t>
            </a:r>
          </a:p>
          <a:p>
            <a:r>
              <a:rPr lang="es-PE" dirty="0"/>
              <a:t>Los Hebreos fueron trasladados a Babilonia y esperaban que el Mesías los liberara. Cuando el imperio neobabilónico cae en manos de los Persas los hebreos fueron autorizados a volver a su tierra. En el 70 a.C. los romanos destruyeron Israel y expulsaron a los israelitas, así comenzó la diáspora. En 1948, se crea en Palestina el Estado de Israel.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20773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DE9CA453-FAD2-7EB6-B55E-D7B7054A9F05}"/>
              </a:ext>
            </a:extLst>
          </p:cNvPr>
          <p:cNvSpPr txBox="1"/>
          <p:nvPr/>
        </p:nvSpPr>
        <p:spPr>
          <a:xfrm>
            <a:off x="702365" y="781878"/>
            <a:ext cx="886570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4. Características</a:t>
            </a:r>
          </a:p>
          <a:p>
            <a:endParaRPr lang="es-ES" dirty="0"/>
          </a:p>
          <a:p>
            <a:pPr marL="285750" indent="-285750">
              <a:buFontTx/>
              <a:buChar char="-"/>
            </a:pPr>
            <a:r>
              <a:rPr lang="es-ES" dirty="0"/>
              <a:t>Pueblo nómade dedicado de la agricultura y ganadería.</a:t>
            </a:r>
          </a:p>
          <a:p>
            <a:pPr marL="285750" indent="-285750">
              <a:buFontTx/>
              <a:buChar char="-"/>
            </a:pPr>
            <a:r>
              <a:rPr lang="es-ES" dirty="0"/>
              <a:t>Religión monoteísta implantando culto al dios Jehová.</a:t>
            </a:r>
          </a:p>
          <a:p>
            <a:pPr marL="285750" indent="-285750">
              <a:buFontTx/>
              <a:buChar char="-"/>
            </a:pPr>
            <a:r>
              <a:rPr lang="es-ES" dirty="0"/>
              <a:t>Al no tener sociedad guerrera los atacaban muchas veces.</a:t>
            </a:r>
          </a:p>
          <a:p>
            <a:pPr marL="285750" indent="-285750">
              <a:buFontTx/>
              <a:buChar char="-"/>
            </a:pPr>
            <a:r>
              <a:rPr lang="es-ES" dirty="0"/>
              <a:t>Los gobernaban los patriarcas.</a:t>
            </a:r>
          </a:p>
          <a:p>
            <a:pPr marL="285750" indent="-285750">
              <a:buFontTx/>
              <a:buChar char="-"/>
            </a:pPr>
            <a:r>
              <a:rPr lang="es-ES" dirty="0"/>
              <a:t>Principal producción: el vino</a:t>
            </a:r>
          </a:p>
          <a:p>
            <a:endParaRPr lang="es-ES" dirty="0"/>
          </a:p>
          <a:p>
            <a:r>
              <a:rPr lang="es-ES" b="1" dirty="0"/>
              <a:t>5. Principales aportes</a:t>
            </a:r>
          </a:p>
          <a:p>
            <a:endParaRPr lang="es-ES" dirty="0"/>
          </a:p>
          <a:p>
            <a:pPr marL="285750" indent="-285750">
              <a:buFontTx/>
              <a:buChar char="-"/>
            </a:pPr>
            <a:r>
              <a:rPr lang="es-ES" dirty="0"/>
              <a:t>Su monoteísmo.</a:t>
            </a:r>
          </a:p>
          <a:p>
            <a:pPr marL="285750" indent="-285750">
              <a:buFontTx/>
              <a:buChar char="-"/>
            </a:pPr>
            <a:r>
              <a:rPr lang="es-ES" dirty="0"/>
              <a:t>Su religión.</a:t>
            </a:r>
          </a:p>
          <a:p>
            <a:pPr marL="285750" indent="-285750">
              <a:buFontTx/>
              <a:buChar char="-"/>
            </a:pPr>
            <a:r>
              <a:rPr lang="es-ES" dirty="0"/>
              <a:t>Su Decálogo.</a:t>
            </a:r>
          </a:p>
          <a:p>
            <a:pPr marL="285750" indent="-285750">
              <a:buFontTx/>
              <a:buChar char="-"/>
            </a:pPr>
            <a:r>
              <a:rPr lang="es-ES" dirty="0"/>
              <a:t>La Torah o Antiguo Testamento.</a:t>
            </a:r>
          </a:p>
          <a:p>
            <a:endParaRPr lang="es-ES" dirty="0"/>
          </a:p>
          <a:p>
            <a:r>
              <a:rPr lang="es-ES" b="1" dirty="0"/>
              <a:t>6. Economía y sociedad</a:t>
            </a:r>
          </a:p>
          <a:p>
            <a:endParaRPr lang="es-ES" dirty="0"/>
          </a:p>
          <a:p>
            <a:r>
              <a:rPr lang="es-ES" dirty="0"/>
              <a:t>Su economía se basaba en la agricultura, ganadería y cerámica.</a:t>
            </a:r>
          </a:p>
          <a:p>
            <a:r>
              <a:rPr lang="es-ES" dirty="0"/>
              <a:t>La sociedad hebrea fue patriarcal y esclavista, no trataban con crueldad a los esclavos.</a:t>
            </a:r>
          </a:p>
          <a:p>
            <a:endParaRPr lang="es-ES" dirty="0"/>
          </a:p>
          <a:p>
            <a:endParaRPr lang="es-ES" dirty="0"/>
          </a:p>
          <a:p>
            <a:pPr marL="285750" indent="-285750">
              <a:buFontTx/>
              <a:buChar char="-"/>
            </a:pP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361801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0065FA1-1D33-CC8B-562E-E09B0F2C73B0}"/>
              </a:ext>
            </a:extLst>
          </p:cNvPr>
          <p:cNvSpPr txBox="1"/>
          <p:nvPr/>
        </p:nvSpPr>
        <p:spPr>
          <a:xfrm>
            <a:off x="450574" y="492059"/>
            <a:ext cx="1085353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7. Evolución Histórica</a:t>
            </a:r>
          </a:p>
          <a:p>
            <a:endParaRPr lang="es-ES" dirty="0"/>
          </a:p>
          <a:p>
            <a:r>
              <a:rPr lang="es-ES" dirty="0"/>
              <a:t>a) Los Patriarcas: jefes de clanes o grupo de familias unidas por un antepasado común.</a:t>
            </a:r>
          </a:p>
          <a:p>
            <a:endParaRPr lang="es-ES" dirty="0"/>
          </a:p>
          <a:p>
            <a:r>
              <a:rPr lang="es-ES" dirty="0"/>
              <a:t>       Abraham: fue el primero, llevó a su pueblo a Canaán y tuvo un pacto con su Dios.</a:t>
            </a:r>
          </a:p>
          <a:p>
            <a:r>
              <a:rPr lang="es-ES" dirty="0"/>
              <a:t>       Jacob: tuvo 12 hijos que dieron origen a las tribus hebreas.</a:t>
            </a:r>
          </a:p>
          <a:p>
            <a:r>
              <a:rPr lang="es-ES" dirty="0"/>
              <a:t>       Moisés: fue el último, inició el éxodo hebreo de Egipto, cruzó el mar Rojo, deambuló 40 años por el</a:t>
            </a:r>
          </a:p>
          <a:p>
            <a:r>
              <a:rPr lang="es-ES" dirty="0"/>
              <a:t>                      desierto y entregó el Decálogo.</a:t>
            </a:r>
          </a:p>
          <a:p>
            <a:endParaRPr lang="es-ES" dirty="0"/>
          </a:p>
          <a:p>
            <a:r>
              <a:rPr lang="es-ES" dirty="0"/>
              <a:t>b) Los jueces: jefes militares religiosos que generalmente era un caudillo.</a:t>
            </a:r>
          </a:p>
          <a:p>
            <a:r>
              <a:rPr lang="es-ES" dirty="0"/>
              <a:t>    </a:t>
            </a:r>
          </a:p>
          <a:p>
            <a:r>
              <a:rPr lang="es-ES" dirty="0"/>
              <a:t>        Josué: se asentaron en la zona montañosa de Canaán. Se originan en 12 tribus.</a:t>
            </a:r>
          </a:p>
          <a:p>
            <a:r>
              <a:rPr lang="es-ES" dirty="0"/>
              <a:t>        Gedeón: venció a los madianitas.</a:t>
            </a:r>
          </a:p>
          <a:p>
            <a:r>
              <a:rPr lang="es-ES" dirty="0"/>
              <a:t>        Jefté: derrotó a los amonitas.</a:t>
            </a:r>
          </a:p>
          <a:p>
            <a:r>
              <a:rPr lang="es-ES" dirty="0"/>
              <a:t>        Sansón: enfrentó a los filisteos, famoso por su fuerza.</a:t>
            </a:r>
          </a:p>
          <a:p>
            <a:r>
              <a:rPr lang="es-ES" dirty="0"/>
              <a:t>        Samuel: último juez, famoso por su honradez. De gran ascendencia espiritual y ungió a los dos primeros </a:t>
            </a:r>
          </a:p>
          <a:p>
            <a:r>
              <a:rPr lang="es-ES" dirty="0"/>
              <a:t>                        reyes.</a:t>
            </a:r>
          </a:p>
          <a:p>
            <a:endParaRPr lang="es-ES" dirty="0"/>
          </a:p>
          <a:p>
            <a:r>
              <a:rPr lang="es-ES" dirty="0"/>
              <a:t>c) Los Reyes: unión de las 12 tribus de Israel que eligieron a un solo gobernante para luchar de forma más </a:t>
            </a:r>
          </a:p>
          <a:p>
            <a:r>
              <a:rPr lang="es-ES" dirty="0"/>
              <a:t>                         efectiva.</a:t>
            </a:r>
          </a:p>
        </p:txBody>
      </p:sp>
    </p:spTree>
    <p:extLst>
      <p:ext uri="{BB962C8B-B14F-4D97-AF65-F5344CB8AC3E}">
        <p14:creationId xmlns:p14="http://schemas.microsoft.com/office/powerpoint/2010/main" val="715937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16ADB57-43EC-10E3-D1EF-E0838F4B3928}"/>
              </a:ext>
            </a:extLst>
          </p:cNvPr>
          <p:cNvSpPr txBox="1"/>
          <p:nvPr/>
        </p:nvSpPr>
        <p:spPr>
          <a:xfrm>
            <a:off x="397565" y="394692"/>
            <a:ext cx="1073426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Saúl: primer rey de Israel, ungido por Samuel.</a:t>
            </a:r>
          </a:p>
          <a:p>
            <a:r>
              <a:rPr lang="es-ES" dirty="0"/>
              <a:t>David: venció al gigante Goliat, verdadero fundador de la monarquía de Israel, unificó las 12 tribus, </a:t>
            </a:r>
          </a:p>
          <a:p>
            <a:r>
              <a:rPr lang="es-ES" dirty="0"/>
              <a:t>             estableció la capital de Jerusalén y fue autor del libro de los “Salmos”.</a:t>
            </a:r>
          </a:p>
          <a:p>
            <a:r>
              <a:rPr lang="es-ES" dirty="0"/>
              <a:t>Salomón: hijo de David, fue un notable diplomático y estadista, protector del comercio, mandó a construir </a:t>
            </a:r>
          </a:p>
          <a:p>
            <a:r>
              <a:rPr lang="es-ES" dirty="0"/>
              <a:t>                  el templo de Jerusalén y fue autor del “Cantar de los Cantares”.</a:t>
            </a:r>
          </a:p>
          <a:p>
            <a:endParaRPr lang="es-ES" dirty="0"/>
          </a:p>
          <a:p>
            <a:r>
              <a:rPr lang="es-ES" dirty="0"/>
              <a:t>8. Cisma o división del reino</a:t>
            </a:r>
          </a:p>
          <a:p>
            <a:endParaRPr lang="es-ES" dirty="0"/>
          </a:p>
          <a:p>
            <a:r>
              <a:rPr lang="es-PE" dirty="0"/>
              <a:t>    Surge la separación de las 12 tribus hebreas y la decadencia económica y religiosa por la muerte del rey </a:t>
            </a:r>
          </a:p>
          <a:p>
            <a:r>
              <a:rPr lang="es-PE" dirty="0"/>
              <a:t>    Salomón.</a:t>
            </a:r>
          </a:p>
          <a:p>
            <a:endParaRPr lang="es-PE" dirty="0"/>
          </a:p>
          <a:p>
            <a:r>
              <a:rPr lang="es-PE" dirty="0"/>
              <a:t>9. El monoteísmo</a:t>
            </a:r>
          </a:p>
          <a:p>
            <a:endParaRPr lang="es-PE" dirty="0"/>
          </a:p>
          <a:p>
            <a:r>
              <a:rPr lang="es-PE" dirty="0"/>
              <a:t>    Principal aporte cultural de los hebreos centrada en el culto a Yahvé.</a:t>
            </a:r>
          </a:p>
          <a:p>
            <a:r>
              <a:rPr lang="es-PE" dirty="0"/>
              <a:t>    Se encuentra el Tanaj (Biblia judía o Antiguo Testamento de la Biblia cristiana).</a:t>
            </a:r>
          </a:p>
          <a:p>
            <a:r>
              <a:rPr lang="es-PE" dirty="0"/>
              <a:t>     24 libros divididos en 3 categorías: La Ley (Torah), Los profetas (Neviim), Los hagiográficos (Ketuvín)</a:t>
            </a:r>
          </a:p>
          <a:p>
            <a:endParaRPr lang="es-PE" dirty="0"/>
          </a:p>
          <a:p>
            <a:r>
              <a:rPr lang="es-PE" dirty="0"/>
              <a:t>10. La Biblia</a:t>
            </a:r>
          </a:p>
          <a:p>
            <a:r>
              <a:rPr lang="es-PE" dirty="0"/>
              <a:t>      Sagradas escrituras escritas en hebreo, griego y arameo. Conjunto de 72 libros o escritos santos.</a:t>
            </a:r>
          </a:p>
          <a:p>
            <a:r>
              <a:rPr lang="es-PE" dirty="0"/>
              <a:t>      Se divide en: Antiguo Testamento (escrita por los profetas y dividida en Pentateuco) y Nuevo </a:t>
            </a:r>
          </a:p>
          <a:p>
            <a:r>
              <a:rPr lang="es-PE" dirty="0"/>
              <a:t>                              Testamento (escrito por los apóstoles)</a:t>
            </a:r>
          </a:p>
          <a:p>
            <a:r>
              <a:rPr lang="es-PE" dirty="0"/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2321180401"/>
      </p:ext>
    </p:extLst>
  </p:cSld>
  <p:clrMapOvr>
    <a:masterClrMapping/>
  </p:clrMapOvr>
</p:sld>
</file>

<file path=ppt/theme/theme1.xml><?xml version="1.0" encoding="utf-8"?>
<a:theme xmlns:a="http://schemas.openxmlformats.org/drawingml/2006/main" name="LevelVTI">
  <a:themeElements>
    <a:clrScheme name="AnalogousFromLightSeedRightStep">
      <a:dk1>
        <a:srgbClr val="000000"/>
      </a:dk1>
      <a:lt1>
        <a:srgbClr val="FFFFFF"/>
      </a:lt1>
      <a:dk2>
        <a:srgbClr val="243141"/>
      </a:dk2>
      <a:lt2>
        <a:srgbClr val="E2E3E8"/>
      </a:lt2>
      <a:accent1>
        <a:srgbClr val="AAA180"/>
      </a:accent1>
      <a:accent2>
        <a:srgbClr val="9CA671"/>
      </a:accent2>
      <a:accent3>
        <a:srgbClr val="8FA880"/>
      </a:accent3>
      <a:accent4>
        <a:srgbClr val="76AD78"/>
      </a:accent4>
      <a:accent5>
        <a:srgbClr val="81AB94"/>
      </a:accent5>
      <a:accent6>
        <a:srgbClr val="74AAA2"/>
      </a:accent6>
      <a:hlink>
        <a:srgbClr val="6978AE"/>
      </a:hlink>
      <a:folHlink>
        <a:srgbClr val="7F7F7F"/>
      </a:folHlink>
    </a:clrScheme>
    <a:fontScheme name="Seaford">
      <a:majorFont>
        <a:latin typeface="Seaford"/>
        <a:ea typeface=""/>
        <a:cs typeface=""/>
      </a:majorFont>
      <a:minorFont>
        <a:latin typeface="Seafor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velVTI" id="{64F43929-0387-4D33-907F-72B939BCAF99}" vid="{D804DF84-3298-4A39-BA0E-21F83D68BC2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890</Words>
  <Application>Microsoft Office PowerPoint</Application>
  <PresentationFormat>Panorámica</PresentationFormat>
  <Paragraphs>95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Seaford</vt:lpstr>
      <vt:lpstr>LevelVTI</vt:lpstr>
      <vt:lpstr>Los hebreos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hebreos </dc:title>
  <dc:creator>Wiston Elias Perez Perez</dc:creator>
  <cp:lastModifiedBy>Wiston Elias Perez Perez</cp:lastModifiedBy>
  <cp:revision>4</cp:revision>
  <dcterms:created xsi:type="dcterms:W3CDTF">2023-08-16T00:21:14Z</dcterms:created>
  <dcterms:modified xsi:type="dcterms:W3CDTF">2023-08-16T02:29:03Z</dcterms:modified>
</cp:coreProperties>
</file>