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699"/>
    <a:srgbClr val="511F74"/>
    <a:srgbClr val="F29628"/>
    <a:srgbClr val="F29627"/>
    <a:srgbClr val="F3B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94746" autoAdjust="0"/>
  </p:normalViewPr>
  <p:slideViewPr>
    <p:cSldViewPr snapToGrid="0">
      <p:cViewPr>
        <p:scale>
          <a:sx n="57" d="100"/>
          <a:sy n="57" d="100"/>
        </p:scale>
        <p:origin x="46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DB7A-F49E-4A39-89FA-CF463BD3EA52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BC16-7BE2-42B1-8300-F4C6C607D2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542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130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96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662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992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081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035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29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118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883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514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BC16-7BE2-42B1-8300-F4C6C607D251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76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23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08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229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91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453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239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504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253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377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246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3E1E-26CF-459F-A107-5E21964F1D13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4B4D-23D0-4744-B4B8-AD748BECE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258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ografiasyvidas.com/monografia/darwi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1789642" y="566384"/>
            <a:ext cx="78676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800" i="1" dirty="0" smtClean="0">
                <a:latin typeface="Britannic Bold" panose="020B0903060703020204" pitchFamily="34" charset="0"/>
              </a:rPr>
              <a:t>El padre de la evolución: Charles</a:t>
            </a:r>
            <a:r>
              <a:rPr lang="es-PE" sz="6000" i="1" dirty="0" smtClean="0"/>
              <a:t> </a:t>
            </a:r>
            <a:r>
              <a:rPr lang="es-PE" sz="8800" i="1" dirty="0" smtClean="0">
                <a:latin typeface="Britannic Bold" panose="020B0903060703020204" pitchFamily="34" charset="0"/>
              </a:rPr>
              <a:t>Darwin</a:t>
            </a:r>
            <a:endParaRPr lang="es-PE" sz="8800" i="1" dirty="0">
              <a:latin typeface="Britannic Bold" panose="020B0903060703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9078" y="5004853"/>
            <a:ext cx="9345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2400" i="1" dirty="0" smtClean="0">
                <a:latin typeface="Britannic Bold" panose="020B0903060703020204" pitchFamily="34" charset="0"/>
              </a:rPr>
              <a:t>Alumno: Andrei Cabrera</a:t>
            </a:r>
          </a:p>
          <a:p>
            <a:r>
              <a:rPr lang="es-PE" sz="2400" i="1" dirty="0" smtClean="0">
                <a:latin typeface="Britannic Bold" panose="020B0903060703020204" pitchFamily="34" charset="0"/>
              </a:rPr>
              <a:t>Curso: Biología</a:t>
            </a:r>
          </a:p>
          <a:p>
            <a:r>
              <a:rPr lang="es-PE" sz="2400" i="1" dirty="0" smtClean="0">
                <a:latin typeface="Britannic Bold" panose="020B0903060703020204" pitchFamily="34" charset="0"/>
              </a:rPr>
              <a:t>Grado y sección: 4TO “A” SEC.</a:t>
            </a:r>
          </a:p>
          <a:p>
            <a:r>
              <a:rPr lang="es-PE" sz="2400" i="1" dirty="0" smtClean="0">
                <a:latin typeface="Britannic Bold" panose="020B0903060703020204" pitchFamily="34" charset="0"/>
              </a:rPr>
              <a:t>Fecha: 20/11/23</a:t>
            </a:r>
            <a:endParaRPr lang="es-PE" sz="2400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400636" y="323166"/>
            <a:ext cx="132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000" i="1" dirty="0" smtClean="0">
                <a:latin typeface="Britannic Bold" panose="020B0903060703020204" pitchFamily="34" charset="0"/>
              </a:rPr>
              <a:t>Referencias APA:</a:t>
            </a:r>
            <a:endParaRPr lang="es-PE" sz="8000" i="1" dirty="0">
              <a:latin typeface="Britannic Bold" panose="020B09030607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0636" y="2021311"/>
            <a:ext cx="7689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Darwin. Biografía</a:t>
            </a:r>
            <a:r>
              <a:rPr lang="es-P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(s. f.). </a:t>
            </a:r>
            <a:r>
              <a:rPr lang="es-PE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https://www.biografiasyvidas.com/monografia/darwin/</a:t>
            </a:r>
            <a:endParaRPr lang="es-P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P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Darwin, Evolución y selección Natural (Artículo) | Khan Academy</a:t>
            </a:r>
            <a:r>
              <a:rPr lang="es-P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(s. f.). Khan Academy. https://es.khanacademy.org/science/ap-biology/natural-selection/natural-selection-ap/a/darwin-evolution-natural-selection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PE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23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787900" y="2044754"/>
            <a:ext cx="132359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11500" i="1" dirty="0" smtClean="0">
                <a:latin typeface="Britannic Bold" panose="020B0903060703020204" pitchFamily="34" charset="0"/>
              </a:rPr>
              <a:t>Muchas Gracias</a:t>
            </a:r>
            <a:endParaRPr lang="es-PE" sz="11500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7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707929" y="-4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514889" y="-4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1876378" y="92073"/>
            <a:ext cx="7867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800" i="1" dirty="0">
                <a:latin typeface="Britannic Bold" panose="020B0903060703020204" pitchFamily="34" charset="0"/>
              </a:rPr>
              <a:t>Charles</a:t>
            </a:r>
            <a:r>
              <a:rPr lang="es-PE" sz="6000" i="1" dirty="0" smtClean="0"/>
              <a:t> </a:t>
            </a:r>
            <a:r>
              <a:rPr lang="es-PE" sz="8800" i="1" dirty="0" smtClean="0">
                <a:latin typeface="Britannic Bold" panose="020B0903060703020204" pitchFamily="34" charset="0"/>
              </a:rPr>
              <a:t>Darwin</a:t>
            </a:r>
            <a:endParaRPr lang="es-PE" sz="8800" i="1" dirty="0">
              <a:latin typeface="Britannic Bold" panose="020B09030607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245150" y="2678927"/>
            <a:ext cx="2021683" cy="164747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6074741" y="1353531"/>
            <a:ext cx="2730680" cy="272796"/>
          </a:xfrm>
          <a:prstGeom prst="rect">
            <a:avLst/>
          </a:prstGeom>
          <a:solidFill>
            <a:srgbClr val="F2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9"/>
          <p:cNvSpPr/>
          <p:nvPr/>
        </p:nvSpPr>
        <p:spPr>
          <a:xfrm>
            <a:off x="1017055" y="2893553"/>
            <a:ext cx="3899649" cy="3657600"/>
          </a:xfrm>
          <a:prstGeom prst="ellipse">
            <a:avLst/>
          </a:prstGeom>
          <a:gradFill flip="none" rotWithShape="1">
            <a:gsLst>
              <a:gs pos="6000">
                <a:srgbClr val="B5D2EC"/>
              </a:gs>
              <a:gs pos="85000">
                <a:srgbClr val="002060"/>
              </a:gs>
              <a:gs pos="28000">
                <a:schemeClr val="accent1">
                  <a:lumMod val="45000"/>
                  <a:lumOff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12" y="1313262"/>
            <a:ext cx="4231475" cy="42314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96000" y="3318805"/>
            <a:ext cx="4750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latin typeface="Britannic Bold" panose="020B0903060703020204" pitchFamily="34" charset="0"/>
              </a:rPr>
              <a:t>N</a:t>
            </a:r>
            <a:r>
              <a:rPr lang="es-PE" sz="2000" dirty="0" smtClean="0">
                <a:latin typeface="Britannic Bold" panose="020B0903060703020204" pitchFamily="34" charset="0"/>
              </a:rPr>
              <a:t>ació </a:t>
            </a:r>
            <a:r>
              <a:rPr lang="es-PE" sz="2000" dirty="0">
                <a:latin typeface="Britannic Bold" panose="020B0903060703020204" pitchFamily="34" charset="0"/>
              </a:rPr>
              <a:t>en </a:t>
            </a:r>
            <a:r>
              <a:rPr lang="es-PE" sz="2000" dirty="0" err="1">
                <a:latin typeface="Britannic Bold" panose="020B0903060703020204" pitchFamily="34" charset="0"/>
              </a:rPr>
              <a:t>Sherewsbury</a:t>
            </a:r>
            <a:r>
              <a:rPr lang="es-PE" sz="2000" dirty="0">
                <a:latin typeface="Britannic Bold" panose="020B0903060703020204" pitchFamily="34" charset="0"/>
              </a:rPr>
              <a:t> el 12 de febrero de </a:t>
            </a:r>
            <a:r>
              <a:rPr lang="es-PE" sz="2000" dirty="0">
                <a:latin typeface="Britannic Bold" panose="020B0903060703020204" pitchFamily="34" charset="0"/>
              </a:rPr>
              <a:t>1809. </a:t>
            </a:r>
            <a:r>
              <a:rPr lang="es-PE" sz="2000" dirty="0">
                <a:latin typeface="Britannic Bold" panose="020B0903060703020204" pitchFamily="34" charset="0"/>
              </a:rPr>
              <a:t>segundo hijo varón de Robert </a:t>
            </a:r>
            <a:r>
              <a:rPr lang="es-PE" sz="2000" dirty="0" err="1">
                <a:latin typeface="Britannic Bold" panose="020B0903060703020204" pitchFamily="34" charset="0"/>
              </a:rPr>
              <a:t>Waring</a:t>
            </a:r>
            <a:r>
              <a:rPr lang="es-PE" sz="2000" dirty="0">
                <a:latin typeface="Britannic Bold" panose="020B0903060703020204" pitchFamily="34" charset="0"/>
              </a:rPr>
              <a:t> Darwin, médico de fama en la </a:t>
            </a:r>
            <a:r>
              <a:rPr lang="es-PE" sz="2000" dirty="0">
                <a:latin typeface="Britannic Bold" panose="020B0903060703020204" pitchFamily="34" charset="0"/>
              </a:rPr>
              <a:t>localidad. En 1825 </a:t>
            </a:r>
            <a:r>
              <a:rPr lang="es-PE" sz="2000" dirty="0">
                <a:latin typeface="Britannic Bold" panose="020B0903060703020204" pitchFamily="34" charset="0"/>
              </a:rPr>
              <a:t>Darwin ingresó en la Universidad de Edimburgo para estudiar </a:t>
            </a:r>
            <a:r>
              <a:rPr lang="es-PE" sz="2000" dirty="0">
                <a:latin typeface="Britannic Bold" panose="020B0903060703020204" pitchFamily="34" charset="0"/>
              </a:rPr>
              <a:t>medicina.</a:t>
            </a:r>
            <a:endParaRPr lang="es-PE" sz="2000" dirty="0">
              <a:latin typeface="Britannic Bold" panose="020B09030607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76996" y="6184647"/>
            <a:ext cx="2387974" cy="176964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78" y="5349873"/>
            <a:ext cx="1269841" cy="126984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0883043" y="4972086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/>
          <p:cNvSpPr/>
          <p:nvPr/>
        </p:nvSpPr>
        <p:spPr>
          <a:xfrm>
            <a:off x="10081918" y="5383585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105576" y="1289874"/>
            <a:ext cx="263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i="1" dirty="0">
                <a:latin typeface="Britannic Bold" panose="020B0903060703020204" pitchFamily="34" charset="0"/>
              </a:rPr>
              <a:t>Padre de la evolución</a:t>
            </a:r>
            <a:endParaRPr lang="es-PE" sz="2000" i="1" dirty="0">
              <a:latin typeface="Britannic Bold" panose="020B0903060703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1708" y="6441218"/>
            <a:ext cx="3098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1: Charles Darwin</a:t>
            </a:r>
            <a:endParaRPr lang="es-PE" sz="1200" i="1" dirty="0">
              <a:latin typeface="Britannic Bold" panose="020B0903060703020204" pitchFamily="34" charset="0"/>
            </a:endParaRPr>
          </a:p>
          <a:p>
            <a:r>
              <a:rPr lang="es-PE" sz="1100" i="1" dirty="0">
                <a:latin typeface="Britannic Bold" panose="020B0903060703020204" pitchFamily="34" charset="0"/>
              </a:rPr>
              <a:t>Recuperado de</a:t>
            </a:r>
            <a:r>
              <a:rPr lang="es-PE" sz="1100" i="1" dirty="0">
                <a:latin typeface="Britannic Bold" panose="020B0903060703020204" pitchFamily="34" charset="0"/>
              </a:rPr>
              <a:t>: </a:t>
            </a:r>
            <a:r>
              <a:rPr lang="es-PE" sz="1100" i="1" dirty="0">
                <a:latin typeface="Britannic Bold" panose="020B0903060703020204" pitchFamily="34" charset="0"/>
              </a:rPr>
              <a:t>https://acortar.link/EW9K07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3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932800" y="-2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652691" y="-3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Picture 2" descr="Biografia de Robert Fitzr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6305" y="3428997"/>
            <a:ext cx="2650187" cy="31612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1" y="336247"/>
            <a:ext cx="2587216" cy="337027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CuadroTexto 8"/>
          <p:cNvSpPr txBox="1"/>
          <p:nvPr/>
        </p:nvSpPr>
        <p:spPr>
          <a:xfrm>
            <a:off x="3181446" y="247413"/>
            <a:ext cx="9116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0" i="1" dirty="0" err="1">
                <a:latin typeface="Britannic Bold" panose="020B0903060703020204" pitchFamily="34" charset="0"/>
              </a:rPr>
              <a:t>Henslow</a:t>
            </a:r>
            <a:r>
              <a:rPr lang="es-PE" sz="8000" i="1" dirty="0">
                <a:latin typeface="Britannic Bold" panose="020B0903060703020204" pitchFamily="34" charset="0"/>
              </a:rPr>
              <a:t> y </a:t>
            </a:r>
            <a:r>
              <a:rPr lang="es-PE" sz="8000" i="1" dirty="0" err="1">
                <a:latin typeface="Britannic Bold" panose="020B0903060703020204" pitchFamily="34" charset="0"/>
              </a:rPr>
              <a:t>Fitzroy</a:t>
            </a:r>
            <a:endParaRPr lang="es-PE" sz="8000" i="1" dirty="0">
              <a:latin typeface="Britannic Bold" panose="020B0903060703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914686" y="1810150"/>
            <a:ext cx="2021683" cy="164747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7776996" y="6184647"/>
            <a:ext cx="2387974" cy="176964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6118005" y="3226525"/>
            <a:ext cx="5053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latin typeface="Britannic Bold" panose="020B0903060703020204" pitchFamily="34" charset="0"/>
              </a:rPr>
              <a:t>Una vez en el </a:t>
            </a:r>
            <a:r>
              <a:rPr lang="es-PE" sz="2000" dirty="0" err="1">
                <a:latin typeface="Britannic Bold" panose="020B0903060703020204" pitchFamily="34" charset="0"/>
              </a:rPr>
              <a:t>Christ’s</a:t>
            </a:r>
            <a:r>
              <a:rPr lang="es-PE" sz="2000" dirty="0">
                <a:latin typeface="Britannic Bold" panose="020B0903060703020204" pitchFamily="34" charset="0"/>
              </a:rPr>
              <a:t> </a:t>
            </a:r>
            <a:r>
              <a:rPr lang="es-PE" sz="2000" dirty="0" err="1">
                <a:latin typeface="Britannic Bold" panose="020B0903060703020204" pitchFamily="34" charset="0"/>
              </a:rPr>
              <a:t>College</a:t>
            </a:r>
            <a:r>
              <a:rPr lang="es-PE" sz="2000" dirty="0">
                <a:latin typeface="Britannic Bold" panose="020B0903060703020204" pitchFamily="34" charset="0"/>
              </a:rPr>
              <a:t> de Cambridge conoce al botánico John </a:t>
            </a:r>
            <a:r>
              <a:rPr lang="es-PE" sz="2000" dirty="0" err="1">
                <a:latin typeface="Britannic Bold" panose="020B0903060703020204" pitchFamily="34" charset="0"/>
              </a:rPr>
              <a:t>Henslow</a:t>
            </a:r>
            <a:r>
              <a:rPr lang="es-PE" sz="2000" dirty="0">
                <a:latin typeface="Britannic Bold" panose="020B0903060703020204" pitchFamily="34" charset="0"/>
              </a:rPr>
              <a:t> </a:t>
            </a:r>
            <a:r>
              <a:rPr lang="es-PE" sz="2000" dirty="0" smtClean="0">
                <a:latin typeface="Britannic Bold" panose="020B0903060703020204" pitchFamily="34" charset="0"/>
              </a:rPr>
              <a:t>quien le </a:t>
            </a:r>
            <a:r>
              <a:rPr lang="es-PE" sz="2000" dirty="0">
                <a:latin typeface="Britannic Bold" panose="020B0903060703020204" pitchFamily="34" charset="0"/>
              </a:rPr>
              <a:t>proporcionó a Darwin la oportunidad de embarcarse como naturalista con el capitán Robert </a:t>
            </a:r>
            <a:r>
              <a:rPr lang="es-PE" sz="2000" dirty="0" err="1">
                <a:latin typeface="Britannic Bold" panose="020B0903060703020204" pitchFamily="34" charset="0"/>
              </a:rPr>
              <a:t>Fitzroy</a:t>
            </a:r>
            <a:r>
              <a:rPr lang="es-PE" sz="2000" dirty="0">
                <a:latin typeface="Britannic Bold" panose="020B0903060703020204" pitchFamily="34" charset="0"/>
              </a:rPr>
              <a:t> y acompañarle </a:t>
            </a:r>
            <a:r>
              <a:rPr lang="es-PE" sz="2000" dirty="0" smtClean="0">
                <a:latin typeface="Britannic Bold" panose="020B0903060703020204" pitchFamily="34" charset="0"/>
              </a:rPr>
              <a:t>a </a:t>
            </a:r>
            <a:r>
              <a:rPr lang="es-PE" sz="2000" dirty="0">
                <a:latin typeface="Britannic Bold" panose="020B0903060703020204" pitchFamily="34" charset="0"/>
              </a:rPr>
              <a:t>bordo del </a:t>
            </a:r>
            <a:r>
              <a:rPr lang="es-PE" sz="2000" dirty="0" smtClean="0">
                <a:latin typeface="Britannic Bold" panose="020B0903060703020204" pitchFamily="34" charset="0"/>
              </a:rPr>
              <a:t>Beagle.</a:t>
            </a:r>
            <a:endParaRPr lang="es-PE" sz="2000" dirty="0">
              <a:latin typeface="Britannic Bold" panose="020B0903060703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73" y="5330695"/>
            <a:ext cx="1269841" cy="1269841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0883043" y="4972086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/>
          <p:cNvSpPr/>
          <p:nvPr/>
        </p:nvSpPr>
        <p:spPr>
          <a:xfrm>
            <a:off x="10081918" y="5383585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693560" y="2876997"/>
            <a:ext cx="29737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2: John </a:t>
            </a:r>
            <a:r>
              <a:rPr lang="es-PE" sz="1200" i="1" dirty="0" err="1">
                <a:latin typeface="Britannic Bold" panose="020B0903060703020204" pitchFamily="34" charset="0"/>
              </a:rPr>
              <a:t>Henslow</a:t>
            </a:r>
            <a:endParaRPr lang="es-PE" sz="1200" i="1" dirty="0">
              <a:latin typeface="Britannic Bold" panose="020B0903060703020204" pitchFamily="34" charset="0"/>
            </a:endParaRPr>
          </a:p>
          <a:p>
            <a:r>
              <a:rPr lang="es-PE" sz="1100" i="1" dirty="0">
                <a:latin typeface="Britannic Bold" panose="020B0903060703020204" pitchFamily="34" charset="0"/>
              </a:rPr>
              <a:t>Recuperado de</a:t>
            </a:r>
            <a:r>
              <a:rPr lang="es-PE" sz="1100" i="1" dirty="0">
                <a:latin typeface="Britannic Bold" panose="020B0903060703020204" pitchFamily="34" charset="0"/>
              </a:rPr>
              <a:t>: https://acortar.link/JNEuIc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48399" y="6407384"/>
            <a:ext cx="30435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3: Robert </a:t>
            </a:r>
            <a:r>
              <a:rPr lang="es-PE" sz="1200" i="1" dirty="0" err="1">
                <a:latin typeface="Britannic Bold" panose="020B0903060703020204" pitchFamily="34" charset="0"/>
              </a:rPr>
              <a:t>Fitzroy</a:t>
            </a:r>
            <a:endParaRPr lang="es-PE" sz="1200" i="1" dirty="0">
              <a:latin typeface="Britannic Bold" panose="020B0903060703020204" pitchFamily="34" charset="0"/>
            </a:endParaRPr>
          </a:p>
          <a:p>
            <a:r>
              <a:rPr lang="es-PE" sz="1100" i="1" dirty="0">
                <a:latin typeface="Britannic Bold" panose="020B0903060703020204" pitchFamily="34" charset="0"/>
              </a:rPr>
              <a:t>Recuperado </a:t>
            </a:r>
            <a:r>
              <a:rPr lang="es-PE" sz="1100" i="1" dirty="0">
                <a:latin typeface="Britannic Bold" panose="020B0903060703020204" pitchFamily="34" charset="0"/>
              </a:rPr>
              <a:t>de: https://acortar.link/ueViIU</a:t>
            </a:r>
          </a:p>
        </p:txBody>
      </p:sp>
    </p:spTree>
    <p:extLst>
      <p:ext uri="{BB962C8B-B14F-4D97-AF65-F5344CB8AC3E}">
        <p14:creationId xmlns:p14="http://schemas.microsoft.com/office/powerpoint/2010/main" val="66408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0" name="Picture 2" descr="Archivo:Voyage of the Beagle.jpg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27969" y="6442368"/>
            <a:ext cx="309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4: Ruta del HMS Beagle </a:t>
            </a:r>
          </a:p>
          <a:p>
            <a:r>
              <a:rPr lang="es-PE" sz="1200" i="1" dirty="0" smtClean="0">
                <a:latin typeface="Britannic Bold" panose="020B0903060703020204" pitchFamily="34" charset="0"/>
              </a:rPr>
              <a:t>R</a:t>
            </a:r>
            <a:r>
              <a:rPr lang="es-PE" sz="1100" i="1" dirty="0" smtClean="0">
                <a:latin typeface="Britannic Bold" panose="020B0903060703020204" pitchFamily="34" charset="0"/>
              </a:rPr>
              <a:t>ecuperado </a:t>
            </a:r>
            <a:r>
              <a:rPr lang="es-PE" sz="1100" i="1" dirty="0">
                <a:latin typeface="Britannic Bold" panose="020B0903060703020204" pitchFamily="34" charset="0"/>
              </a:rPr>
              <a:t>de</a:t>
            </a:r>
            <a:r>
              <a:rPr lang="es-PE" sz="1100" i="1" dirty="0" smtClean="0">
                <a:latin typeface="Britannic Bold" panose="020B0903060703020204" pitchFamily="34" charset="0"/>
              </a:rPr>
              <a:t>: https</a:t>
            </a:r>
            <a:r>
              <a:rPr lang="es-PE" sz="1100" i="1" dirty="0">
                <a:latin typeface="Britannic Bold" panose="020B0903060703020204" pitchFamily="34" charset="0"/>
              </a:rPr>
              <a:t>://acortar.link/x1lE6L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5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400636" y="323166"/>
            <a:ext cx="132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000" i="1" dirty="0" smtClean="0">
                <a:latin typeface="Britannic Bold" panose="020B0903060703020204" pitchFamily="34" charset="0"/>
              </a:rPr>
              <a:t>La teoría de la evolución</a:t>
            </a:r>
            <a:endParaRPr lang="es-PE" sz="8000" i="1" dirty="0">
              <a:latin typeface="Britannic Bold" panose="020B09030607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72221" y="1510207"/>
            <a:ext cx="2730680" cy="272796"/>
          </a:xfrm>
          <a:prstGeom prst="rect">
            <a:avLst/>
          </a:prstGeom>
          <a:solidFill>
            <a:srgbClr val="F2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8788021" y="1425533"/>
            <a:ext cx="459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i="1" dirty="0">
                <a:latin typeface="Britannic Bold" panose="020B0903060703020204" pitchFamily="34" charset="0"/>
              </a:rPr>
              <a:t>L</a:t>
            </a:r>
            <a:r>
              <a:rPr lang="es-PE" sz="2000" i="1" dirty="0" smtClean="0">
                <a:latin typeface="Britannic Bold" panose="020B0903060703020204" pitchFamily="34" charset="0"/>
              </a:rPr>
              <a:t>os frutos </a:t>
            </a:r>
            <a:r>
              <a:rPr lang="es-PE" sz="2000" i="1" dirty="0">
                <a:latin typeface="Britannic Bold" panose="020B0903060703020204" pitchFamily="34" charset="0"/>
              </a:rPr>
              <a:t>de un </a:t>
            </a:r>
            <a:r>
              <a:rPr lang="es-PE" sz="2000" i="1" dirty="0" smtClean="0">
                <a:latin typeface="Britannic Bold" panose="020B0903060703020204" pitchFamily="34" charset="0"/>
              </a:rPr>
              <a:t>viaje</a:t>
            </a:r>
            <a:endParaRPr lang="es-PE" sz="2000" i="1" dirty="0">
              <a:latin typeface="Britannic Bold" panose="020B09030607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76996" y="6184647"/>
            <a:ext cx="2387974" cy="176964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9245150" y="2678927"/>
            <a:ext cx="2021683" cy="164747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73" y="5257800"/>
            <a:ext cx="1269841" cy="1269841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10883043" y="4972086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/>
          <p:cNvSpPr/>
          <p:nvPr/>
        </p:nvSpPr>
        <p:spPr>
          <a:xfrm>
            <a:off x="10081918" y="5383585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Elipse 17"/>
          <p:cNvSpPr/>
          <p:nvPr/>
        </p:nvSpPr>
        <p:spPr>
          <a:xfrm>
            <a:off x="943430" y="2824326"/>
            <a:ext cx="3899649" cy="3657600"/>
          </a:xfrm>
          <a:prstGeom prst="ellipse">
            <a:avLst/>
          </a:prstGeom>
          <a:gradFill flip="none" rotWithShape="1">
            <a:gsLst>
              <a:gs pos="6000">
                <a:srgbClr val="B5D2EC"/>
              </a:gs>
              <a:gs pos="85000">
                <a:srgbClr val="002060"/>
              </a:gs>
              <a:gs pos="28000">
                <a:schemeClr val="accent1">
                  <a:lumMod val="45000"/>
                  <a:lumOff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100" name="Picture 4" descr="Cuatro pinzones de Darwin tal y como aparecen ilustrados en el relato... | 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4" y="1784230"/>
            <a:ext cx="3774110" cy="2664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-27969" y="6442368"/>
            <a:ext cx="309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5: Darwin y los pinzones </a:t>
            </a:r>
            <a:r>
              <a:rPr lang="es-PE" sz="1100" i="1" dirty="0">
                <a:latin typeface="Britannic Bold" panose="020B0903060703020204" pitchFamily="34" charset="0"/>
              </a:rPr>
              <a:t>Recuperado de</a:t>
            </a:r>
            <a:r>
              <a:rPr lang="es-PE" sz="1100" i="1" dirty="0" smtClean="0">
                <a:latin typeface="Britannic Bold" panose="020B0903060703020204" pitchFamily="34" charset="0"/>
              </a:rPr>
              <a:t>: https</a:t>
            </a:r>
            <a:r>
              <a:rPr lang="es-PE" sz="1100" i="1" dirty="0">
                <a:latin typeface="Britannic Bold" panose="020B0903060703020204" pitchFamily="34" charset="0"/>
              </a:rPr>
              <a:t>://acortar.link/x1lE6L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52270" y="3195130"/>
            <a:ext cx="4598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latin typeface="Britannic Bold" panose="020B0903060703020204" pitchFamily="34" charset="0"/>
              </a:rPr>
              <a:t>Tras</a:t>
            </a:r>
            <a:r>
              <a:rPr lang="es-PE" sz="2000" dirty="0">
                <a:latin typeface="Britannic Bold" panose="020B0903060703020204" pitchFamily="34" charset="0"/>
              </a:rPr>
              <a:t> el viaje del HMS Beagle, Darwin posteriormente escribiría su libro “El Origen de las Especies” el cual sería un cambio de visión al mundo y empezaría la discusión entre los seguidores de Darwin y </a:t>
            </a:r>
            <a:r>
              <a:rPr lang="es-PE" sz="2000" dirty="0" smtClean="0">
                <a:latin typeface="Britannic Bold" panose="020B0903060703020204" pitchFamily="34" charset="0"/>
              </a:rPr>
              <a:t>eclesiásticos.</a:t>
            </a:r>
            <a:endParaRPr lang="es-PE" sz="2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8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400636" y="323166"/>
            <a:ext cx="132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000" i="1" dirty="0" smtClean="0">
                <a:latin typeface="Britannic Bold" panose="020B0903060703020204" pitchFamily="34" charset="0"/>
              </a:rPr>
              <a:t>La teoría de la evolución</a:t>
            </a:r>
            <a:endParaRPr lang="es-PE" sz="8000" i="1" dirty="0">
              <a:latin typeface="Britannic Bold" panose="020B09030607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72221" y="1510207"/>
            <a:ext cx="2730680" cy="272796"/>
          </a:xfrm>
          <a:prstGeom prst="rect">
            <a:avLst/>
          </a:prstGeom>
          <a:solidFill>
            <a:srgbClr val="F2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8788021" y="1425533"/>
            <a:ext cx="459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i="1" dirty="0">
                <a:latin typeface="Britannic Bold" panose="020B0903060703020204" pitchFamily="34" charset="0"/>
              </a:rPr>
              <a:t>L</a:t>
            </a:r>
            <a:r>
              <a:rPr lang="es-PE" sz="2000" i="1" dirty="0" smtClean="0">
                <a:latin typeface="Britannic Bold" panose="020B0903060703020204" pitchFamily="34" charset="0"/>
              </a:rPr>
              <a:t>os frutos </a:t>
            </a:r>
            <a:r>
              <a:rPr lang="es-PE" sz="2000" i="1" dirty="0">
                <a:latin typeface="Britannic Bold" panose="020B0903060703020204" pitchFamily="34" charset="0"/>
              </a:rPr>
              <a:t>de un </a:t>
            </a:r>
            <a:r>
              <a:rPr lang="es-PE" sz="2000" i="1" dirty="0" smtClean="0">
                <a:latin typeface="Britannic Bold" panose="020B0903060703020204" pitchFamily="34" charset="0"/>
              </a:rPr>
              <a:t>viaje</a:t>
            </a:r>
            <a:endParaRPr lang="es-PE" sz="2000" i="1" dirty="0">
              <a:latin typeface="Britannic Bold" panose="020B09030607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76996" y="6184647"/>
            <a:ext cx="2387974" cy="176964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9245150" y="2678927"/>
            <a:ext cx="2021683" cy="164747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/>
          <p:cNvSpPr/>
          <p:nvPr/>
        </p:nvSpPr>
        <p:spPr>
          <a:xfrm>
            <a:off x="10883043" y="4972086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/>
          <p:cNvSpPr/>
          <p:nvPr/>
        </p:nvSpPr>
        <p:spPr>
          <a:xfrm>
            <a:off x="10081918" y="5383585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-27969" y="6442368"/>
            <a:ext cx="3098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6</a:t>
            </a:r>
            <a:r>
              <a:rPr lang="es-PE" sz="1200" i="1" dirty="0" smtClean="0">
                <a:latin typeface="Britannic Bold" panose="020B0903060703020204" pitchFamily="34" charset="0"/>
              </a:rPr>
              <a:t>: Familia de los </a:t>
            </a:r>
            <a:r>
              <a:rPr lang="es-PE" sz="1200" i="1" dirty="0" err="1" smtClean="0">
                <a:latin typeface="Britannic Bold" panose="020B0903060703020204" pitchFamily="34" charset="0"/>
              </a:rPr>
              <a:t>pinnzones</a:t>
            </a:r>
            <a:endParaRPr lang="es-PE" sz="1200" i="1" dirty="0" smtClean="0">
              <a:latin typeface="Britannic Bold" panose="020B0903060703020204" pitchFamily="34" charset="0"/>
            </a:endParaRPr>
          </a:p>
          <a:p>
            <a:r>
              <a:rPr lang="es-PE" sz="1100" i="1" dirty="0">
                <a:latin typeface="Britannic Bold" panose="020B0903060703020204" pitchFamily="34" charset="0"/>
              </a:rPr>
              <a:t>Recuperado </a:t>
            </a:r>
            <a:r>
              <a:rPr lang="es-PE" sz="1100" i="1" dirty="0" smtClean="0">
                <a:latin typeface="Britannic Bold" panose="020B0903060703020204" pitchFamily="34" charset="0"/>
              </a:rPr>
              <a:t>de: https</a:t>
            </a:r>
            <a:r>
              <a:rPr lang="es-PE" sz="1100" i="1" dirty="0">
                <a:latin typeface="Britannic Bold" panose="020B0903060703020204" pitchFamily="34" charset="0"/>
              </a:rPr>
              <a:t>://</a:t>
            </a:r>
            <a:r>
              <a:rPr lang="es-PE" sz="1100" i="1" dirty="0" smtClean="0">
                <a:latin typeface="Britannic Bold" panose="020B0903060703020204" pitchFamily="34" charset="0"/>
              </a:rPr>
              <a:t>acortar.link/lBFXoY  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78026" y="3003181"/>
            <a:ext cx="5586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>
                <a:latin typeface="Britannic Bold" panose="020B0903060703020204" pitchFamily="34" charset="0"/>
              </a:rPr>
              <a:t>La teoría nos dice que la evolución o, descendencia con modificaciones, se da gracias a la selección natural y debido a a la limitación de los recursos, los </a:t>
            </a:r>
            <a:r>
              <a:rPr lang="es-PE" sz="2000" dirty="0">
                <a:latin typeface="Britannic Bold" panose="020B0903060703020204" pitchFamily="34" charset="0"/>
              </a:rPr>
              <a:t>organismos con rasgos heredables </a:t>
            </a:r>
            <a:r>
              <a:rPr lang="es-PE" sz="2000" dirty="0" smtClean="0">
                <a:latin typeface="Britannic Bold" panose="020B0903060703020204" pitchFamily="34" charset="0"/>
              </a:rPr>
              <a:t>favorecedores hará que esla </a:t>
            </a:r>
            <a:r>
              <a:rPr lang="es-PE" sz="2000" dirty="0">
                <a:latin typeface="Britannic Bold" panose="020B0903060703020204" pitchFamily="34" charset="0"/>
              </a:rPr>
              <a:t>frecuencia de esas características aumente a lo largo de varias generaciones.</a:t>
            </a:r>
            <a:r>
              <a:rPr lang="es-PE" sz="2000" dirty="0">
                <a:latin typeface="Britannic Bold" panose="020B0903060703020204" pitchFamily="34" charset="0"/>
              </a:rPr>
              <a:t>.</a:t>
            </a:r>
            <a:endParaRPr lang="es-PE" sz="2000" dirty="0">
              <a:latin typeface="Britannic Bold" panose="020B0903060703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42" y="5452592"/>
            <a:ext cx="1269841" cy="1269841"/>
          </a:xfrm>
          <a:prstGeom prst="rect">
            <a:avLst/>
          </a:prstGeom>
        </p:spPr>
      </p:pic>
      <p:pic>
        <p:nvPicPr>
          <p:cNvPr id="6146" name="Picture 2" descr="teoria de los pinzones de darwin Gran venta - OFF 70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1969772"/>
            <a:ext cx="6118844" cy="421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5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400636" y="323166"/>
            <a:ext cx="132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000" i="1" dirty="0" smtClean="0">
                <a:latin typeface="Britannic Bold" panose="020B0903060703020204" pitchFamily="34" charset="0"/>
              </a:rPr>
              <a:t>Explicaciones y Ejemplos</a:t>
            </a:r>
            <a:endParaRPr lang="es-PE" sz="8000" i="1" dirty="0">
              <a:latin typeface="Britannic Bold" panose="020B0903060703020204" pitchFamily="34" charset="0"/>
            </a:endParaRPr>
          </a:p>
        </p:txBody>
      </p:sp>
      <p:pic>
        <p:nvPicPr>
          <p:cNvPr id="5124" name="Picture 4" descr="Gripe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6" y="1646605"/>
            <a:ext cx="5216972" cy="44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riposas búho, machos vuelan de día y hembras de noche | amazing.z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67" y="1905332"/>
            <a:ext cx="5248472" cy="31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52936" y="6202752"/>
            <a:ext cx="36247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7:  Virus de la gripe</a:t>
            </a:r>
          </a:p>
          <a:p>
            <a:r>
              <a:rPr lang="es-PE" sz="1100" i="1" dirty="0">
                <a:latin typeface="Britannic Bold" panose="020B0903060703020204" pitchFamily="34" charset="0"/>
              </a:rPr>
              <a:t>Recuperado de</a:t>
            </a:r>
            <a:r>
              <a:rPr lang="es-PE" sz="1100" i="1" dirty="0" smtClean="0">
                <a:latin typeface="Britannic Bold" panose="020B0903060703020204" pitchFamily="34" charset="0"/>
              </a:rPr>
              <a:t>: https</a:t>
            </a:r>
            <a:r>
              <a:rPr lang="es-PE" sz="1100" i="1" dirty="0">
                <a:latin typeface="Britannic Bold" panose="020B0903060703020204" pitchFamily="34" charset="0"/>
              </a:rPr>
              <a:t>://acortar.link/H3lina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22208" y="5154088"/>
            <a:ext cx="36247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8: Mariposa búho</a:t>
            </a:r>
          </a:p>
          <a:p>
            <a:r>
              <a:rPr lang="es-PE" sz="1100" i="1" dirty="0">
                <a:latin typeface="Britannic Bold" panose="020B0903060703020204" pitchFamily="34" charset="0"/>
              </a:rPr>
              <a:t>Recuperado de: https://acortar.link/q4aTfE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22181" y="6337408"/>
            <a:ext cx="2387974" cy="176964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077" y="5675900"/>
            <a:ext cx="976460" cy="976460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0543357" y="5803250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Elipse 15"/>
          <p:cNvSpPr/>
          <p:nvPr/>
        </p:nvSpPr>
        <p:spPr>
          <a:xfrm>
            <a:off x="11251307" y="5264130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153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466493" y="-1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400636" y="323166"/>
            <a:ext cx="132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000" i="1" dirty="0" smtClean="0">
                <a:latin typeface="Britannic Bold" panose="020B0903060703020204" pitchFamily="34" charset="0"/>
              </a:rPr>
              <a:t>Explicaciones y Ejemplos</a:t>
            </a:r>
            <a:endParaRPr lang="es-PE" sz="8000" i="1" dirty="0">
              <a:latin typeface="Britannic Bold" panose="020B0903060703020204" pitchFamily="34" charset="0"/>
            </a:endParaRPr>
          </a:p>
        </p:txBody>
      </p:sp>
      <p:pic>
        <p:nvPicPr>
          <p:cNvPr id="5126" name="Picture 6" descr="https://colegiolaesperanza.com/libros_digitales/curtis/libro/img/24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7" y="1646605"/>
            <a:ext cx="3544681" cy="40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lustración que representa las diferentes fases en la evolución hum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39" y="1670031"/>
            <a:ext cx="4951856" cy="27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upload.wikimedia.org/wikipedia/commons/thumb/f/fa/BH-021-T-A-afarensis-Lucy-3qtrR-Lo.jpg/220px-BH-021-T-A-afarensis-Lucy-3qtrR-L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59" y="1646605"/>
            <a:ext cx="2714143" cy="27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788282" y="4480338"/>
            <a:ext cx="3098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10:  </a:t>
            </a:r>
            <a:r>
              <a:rPr lang="es-PE" sz="1200" i="1" dirty="0" err="1" smtClean="0">
                <a:latin typeface="Britannic Bold" panose="020B0903060703020204" pitchFamily="34" charset="0"/>
              </a:rPr>
              <a:t>Evolyución</a:t>
            </a:r>
            <a:r>
              <a:rPr lang="es-PE" sz="1200" i="1" dirty="0" smtClean="0">
                <a:latin typeface="Britannic Bold" panose="020B0903060703020204" pitchFamily="34" charset="0"/>
              </a:rPr>
              <a:t> humana</a:t>
            </a:r>
          </a:p>
          <a:p>
            <a:r>
              <a:rPr lang="es-PE" sz="1100" i="1" dirty="0" smtClean="0">
                <a:latin typeface="Britannic Bold" panose="020B0903060703020204" pitchFamily="34" charset="0"/>
              </a:rPr>
              <a:t>Recuperado de</a:t>
            </a:r>
            <a:r>
              <a:rPr lang="es-PE" sz="1100" i="1" dirty="0">
                <a:latin typeface="Britannic Bold" panose="020B0903060703020204" pitchFamily="34" charset="0"/>
              </a:rPr>
              <a:t>: https://acortar.link/UClwaA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970983" y="4516909"/>
            <a:ext cx="3098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11: LUCY</a:t>
            </a:r>
          </a:p>
          <a:p>
            <a:r>
              <a:rPr lang="es-PE" sz="1100" i="1" dirty="0" smtClean="0">
                <a:latin typeface="Britannic Bold" panose="020B0903060703020204" pitchFamily="34" charset="0"/>
              </a:rPr>
              <a:t>Recuperado de</a:t>
            </a:r>
            <a:r>
              <a:rPr lang="es-PE" sz="1100" i="1" dirty="0">
                <a:latin typeface="Britannic Bold" panose="020B0903060703020204" pitchFamily="34" charset="0"/>
              </a:rPr>
              <a:t>: </a:t>
            </a:r>
            <a:r>
              <a:rPr lang="es-PE" sz="1100" i="1" dirty="0" smtClean="0">
                <a:latin typeface="Britannic Bold" panose="020B0903060703020204" pitchFamily="34" charset="0"/>
              </a:rPr>
              <a:t>https</a:t>
            </a:r>
            <a:r>
              <a:rPr lang="es-PE" sz="1100" i="1" dirty="0">
                <a:latin typeface="Britannic Bold" panose="020B0903060703020204" pitchFamily="34" charset="0"/>
              </a:rPr>
              <a:t>://acortar.link/kAneP2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76996" y="6184647"/>
            <a:ext cx="2387974" cy="176964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09" y="5503451"/>
            <a:ext cx="1269841" cy="1269841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10901645" y="5089665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lipse 18"/>
          <p:cNvSpPr/>
          <p:nvPr/>
        </p:nvSpPr>
        <p:spPr>
          <a:xfrm>
            <a:off x="10164970" y="5545403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10197" y="5730198"/>
            <a:ext cx="3098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9</a:t>
            </a:r>
            <a:r>
              <a:rPr lang="es-PE" sz="1200" i="1" dirty="0" smtClean="0">
                <a:latin typeface="Britannic Bold" panose="020B0903060703020204" pitchFamily="34" charset="0"/>
              </a:rPr>
              <a:t>:  Árbol  </a:t>
            </a:r>
            <a:r>
              <a:rPr lang="es-PE" sz="1200" i="1" dirty="0" err="1" smtClean="0">
                <a:latin typeface="Britannic Bold" panose="020B0903060703020204" pitchFamily="34" charset="0"/>
              </a:rPr>
              <a:t>hominidae</a:t>
            </a:r>
            <a:endParaRPr lang="es-PE" sz="1200" i="1" dirty="0" smtClean="0">
              <a:latin typeface="Britannic Bold" panose="020B0903060703020204" pitchFamily="34" charset="0"/>
            </a:endParaRPr>
          </a:p>
          <a:p>
            <a:r>
              <a:rPr lang="es-PE" sz="1100" i="1" dirty="0" smtClean="0">
                <a:latin typeface="Britannic Bold" panose="020B0903060703020204" pitchFamily="34" charset="0"/>
              </a:rPr>
              <a:t>Recuperado de</a:t>
            </a:r>
            <a:r>
              <a:rPr lang="es-PE" sz="1100" i="1" dirty="0">
                <a:latin typeface="Britannic Bold" panose="020B0903060703020204" pitchFamily="34" charset="0"/>
              </a:rPr>
              <a:t>: https://acortar.link/UClwaA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36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Propuesta de paleta de color 3 / Kleur | Paleta de color, Paletas, Paleta  de colores mexic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6548425" y="6950071"/>
            <a:ext cx="9175739" cy="30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1867486" y="-3"/>
            <a:ext cx="8886092" cy="6857999"/>
          </a:xfrm>
          <a:prstGeom prst="parallelogram">
            <a:avLst/>
          </a:prstGeom>
          <a:solidFill>
            <a:srgbClr val="F3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aralelogramo 7"/>
          <p:cNvSpPr/>
          <p:nvPr/>
        </p:nvSpPr>
        <p:spPr>
          <a:xfrm>
            <a:off x="4514889" y="-4"/>
            <a:ext cx="9460522" cy="6857999"/>
          </a:xfrm>
          <a:prstGeom prst="parallelogram">
            <a:avLst/>
          </a:prstGeom>
          <a:solidFill>
            <a:srgbClr val="26A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779831" y="47631"/>
            <a:ext cx="132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600">
                <a:latin typeface="Rage Italic" panose="03070502040507070304" pitchFamily="66" charset="0"/>
              </a:defRPr>
            </a:lvl1pPr>
          </a:lstStyle>
          <a:p>
            <a:r>
              <a:rPr lang="es-PE" sz="8000" i="1" dirty="0" smtClean="0">
                <a:latin typeface="Britannic Bold" panose="020B0903060703020204" pitchFamily="34" charset="0"/>
              </a:rPr>
              <a:t>Teoría Darwin-Wallace</a:t>
            </a:r>
            <a:endParaRPr lang="es-PE" sz="8000" i="1" dirty="0">
              <a:latin typeface="Britannic Bold" panose="020B0903060703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009374" y="2882092"/>
            <a:ext cx="3899649" cy="3657600"/>
          </a:xfrm>
          <a:prstGeom prst="ellipse">
            <a:avLst/>
          </a:prstGeom>
          <a:gradFill flip="none" rotWithShape="1">
            <a:gsLst>
              <a:gs pos="6000">
                <a:srgbClr val="B5D2EC"/>
              </a:gs>
              <a:gs pos="85000">
                <a:srgbClr val="002060"/>
              </a:gs>
              <a:gs pos="28000">
                <a:schemeClr val="accent1">
                  <a:lumMod val="45000"/>
                  <a:lumOff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196" name="Picture 4" descr="Alfred Russel Wallace: The Natural Selection for the Unsung Hero of Science  - The Oxford Scient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0" y="1558653"/>
            <a:ext cx="3629301" cy="351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2729" y="6358101"/>
            <a:ext cx="3098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Britannic Bold" panose="020B0903060703020204" pitchFamily="34" charset="0"/>
              </a:rPr>
              <a:t>Figura </a:t>
            </a:r>
            <a:r>
              <a:rPr lang="es-PE" sz="1200" i="1" dirty="0" smtClean="0">
                <a:latin typeface="Britannic Bold" panose="020B0903060703020204" pitchFamily="34" charset="0"/>
              </a:rPr>
              <a:t>12:  Alfred Wallace</a:t>
            </a:r>
          </a:p>
          <a:p>
            <a:r>
              <a:rPr lang="es-PE" sz="1100" i="1" dirty="0">
                <a:latin typeface="Britannic Bold" panose="020B0903060703020204" pitchFamily="34" charset="0"/>
              </a:rPr>
              <a:t>Recuperado de</a:t>
            </a:r>
            <a:r>
              <a:rPr lang="es-PE" sz="1100" i="1" dirty="0" smtClean="0">
                <a:latin typeface="Britannic Bold" panose="020B0903060703020204" pitchFamily="34" charset="0"/>
              </a:rPr>
              <a:t>: https</a:t>
            </a:r>
            <a:r>
              <a:rPr lang="es-PE" sz="1100" i="1" dirty="0">
                <a:latin typeface="Britannic Bold" panose="020B0903060703020204" pitchFamily="34" charset="0"/>
              </a:rPr>
              <a:t>://acortar.link/TSdbru</a:t>
            </a:r>
            <a:endParaRPr lang="es-PE" sz="1100" i="1" dirty="0">
              <a:latin typeface="Britannic Bold" panose="020B0903060703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245150" y="2678927"/>
            <a:ext cx="2021683" cy="164747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/>
          <p:cNvSpPr/>
          <p:nvPr/>
        </p:nvSpPr>
        <p:spPr>
          <a:xfrm>
            <a:off x="7776996" y="6184647"/>
            <a:ext cx="2387974" cy="176964"/>
          </a:xfrm>
          <a:prstGeom prst="rect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Elipse 24"/>
          <p:cNvSpPr/>
          <p:nvPr/>
        </p:nvSpPr>
        <p:spPr>
          <a:xfrm>
            <a:off x="10081918" y="5383585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Elipse 25"/>
          <p:cNvSpPr/>
          <p:nvPr/>
        </p:nvSpPr>
        <p:spPr>
          <a:xfrm>
            <a:off x="10883043" y="4972086"/>
            <a:ext cx="288806" cy="285714"/>
          </a:xfrm>
          <a:prstGeom prst="ellipse">
            <a:avLst/>
          </a:prstGeom>
          <a:solidFill>
            <a:srgbClr val="F2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045" y="5383585"/>
            <a:ext cx="1269841" cy="126984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478026" y="3003181"/>
            <a:ext cx="5586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>
                <a:latin typeface="Britannic Bold" panose="020B0903060703020204" pitchFamily="34" charset="0"/>
              </a:rPr>
              <a:t>Alfred Russel Wallace, padre de la biogeografía </a:t>
            </a:r>
            <a:r>
              <a:rPr lang="es-PE" sz="2000" dirty="0" err="1" smtClean="0">
                <a:latin typeface="Britannic Bold" panose="020B0903060703020204" pitchFamily="34" charset="0"/>
              </a:rPr>
              <a:t>teoríca</a:t>
            </a:r>
            <a:r>
              <a:rPr lang="es-PE" sz="2000" dirty="0" smtClean="0">
                <a:latin typeface="Britannic Bold" panose="020B0903060703020204" pitchFamily="34" charset="0"/>
              </a:rPr>
              <a:t> y </a:t>
            </a:r>
            <a:r>
              <a:rPr lang="es-PE" sz="2000" dirty="0" err="1" smtClean="0">
                <a:latin typeface="Britannic Bold" panose="020B0903060703020204" pitchFamily="34" charset="0"/>
              </a:rPr>
              <a:t>co-descurbridor</a:t>
            </a:r>
            <a:r>
              <a:rPr lang="es-PE" sz="2000" dirty="0" smtClean="0">
                <a:latin typeface="Britannic Bold" panose="020B0903060703020204" pitchFamily="34" charset="0"/>
              </a:rPr>
              <a:t> de la teoría de la evolución fue un hombre quien tuvo las mismas ideas que Darwin e incluso llegó a presentarlo a Darwin antes de que este concluya con el libro “El Origen de las Especies”.</a:t>
            </a:r>
            <a:endParaRPr lang="es-PE" sz="2000" dirty="0">
              <a:latin typeface="Britannic Bold" panose="020B0903060703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849539" y="1217435"/>
            <a:ext cx="3994674" cy="272796"/>
          </a:xfrm>
          <a:prstGeom prst="rect">
            <a:avLst/>
          </a:prstGeom>
          <a:solidFill>
            <a:srgbClr val="F2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CuadroTexto 30"/>
          <p:cNvSpPr txBox="1"/>
          <p:nvPr/>
        </p:nvSpPr>
        <p:spPr>
          <a:xfrm>
            <a:off x="7928891" y="1125909"/>
            <a:ext cx="459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i="1" dirty="0" smtClean="0">
                <a:latin typeface="Britannic Bold" panose="020B0903060703020204" pitchFamily="34" charset="0"/>
              </a:rPr>
              <a:t>Padre de la biogeografía teórica</a:t>
            </a:r>
            <a:endParaRPr lang="es-PE" sz="2000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7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447</Words>
  <Application>Microsoft Office PowerPoint</Application>
  <PresentationFormat>Panorámica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Rage Italic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created xsi:type="dcterms:W3CDTF">2023-11-18T14:20:51Z</dcterms:created>
  <dcterms:modified xsi:type="dcterms:W3CDTF">2023-11-18T17:14:15Z</dcterms:modified>
</cp:coreProperties>
</file>