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4AFD66-9379-C6A8-F1EF-D18D58B7F755}"/>
              </a:ext>
            </a:extLst>
          </p:cNvPr>
          <p:cNvSpPr txBox="1"/>
          <p:nvPr/>
        </p:nvSpPr>
        <p:spPr>
          <a:xfrm>
            <a:off x="2411506" y="1425389"/>
            <a:ext cx="6481482" cy="1200329"/>
          </a:xfrm>
          <a:prstGeom prst="rect">
            <a:avLst/>
          </a:prstGeom>
          <a:noFill/>
        </p:spPr>
        <p:txBody>
          <a:bodyPr wrap="square" rtlCol="0">
            <a:spAutoFit/>
          </a:bodyPr>
          <a:lstStyle/>
          <a:p>
            <a:r>
              <a:rPr lang="es-PE" sz="7200" dirty="0">
                <a:solidFill>
                  <a:schemeClr val="tx2">
                    <a:lumMod val="75000"/>
                    <a:lumOff val="25000"/>
                  </a:schemeClr>
                </a:solidFill>
                <a:latin typeface="Algerian" panose="04020705040A02060702" pitchFamily="82" charset="0"/>
              </a:rPr>
              <a:t>On this day</a:t>
            </a:r>
          </a:p>
        </p:txBody>
      </p:sp>
      <p:sp>
        <p:nvSpPr>
          <p:cNvPr id="2" name="CuadroTexto 1">
            <a:extLst>
              <a:ext uri="{FF2B5EF4-FFF2-40B4-BE49-F238E27FC236}">
                <a16:creationId xmlns:a16="http://schemas.microsoft.com/office/drawing/2014/main" id="{40B62E0F-A0B0-8E9F-D3CE-96E101C4E171}"/>
              </a:ext>
            </a:extLst>
          </p:cNvPr>
          <p:cNvSpPr txBox="1"/>
          <p:nvPr/>
        </p:nvSpPr>
        <p:spPr>
          <a:xfrm>
            <a:off x="6396317" y="2940423"/>
            <a:ext cx="4993341" cy="1815882"/>
          </a:xfrm>
          <a:prstGeom prst="rect">
            <a:avLst/>
          </a:prstGeom>
          <a:noFill/>
        </p:spPr>
        <p:txBody>
          <a:bodyPr wrap="square" rtlCol="0">
            <a:spAutoFit/>
          </a:bodyPr>
          <a:lstStyle/>
          <a:p>
            <a:pPr algn="just"/>
            <a:r>
              <a:rPr lang="es-PE" sz="2800" dirty="0">
                <a:solidFill>
                  <a:schemeClr val="accent2">
                    <a:lumMod val="75000"/>
                  </a:schemeClr>
                </a:solidFill>
                <a:latin typeface="Gabriola" panose="04040605051002020D02" pitchFamily="82" charset="0"/>
              </a:rPr>
              <a:t>Teacher: Chris Lappin</a:t>
            </a:r>
          </a:p>
          <a:p>
            <a:pPr algn="just"/>
            <a:r>
              <a:rPr lang="es-PE" sz="2800" dirty="0">
                <a:solidFill>
                  <a:schemeClr val="accent2">
                    <a:lumMod val="75000"/>
                  </a:schemeClr>
                </a:solidFill>
                <a:latin typeface="Gabriola" panose="04040605051002020D02" pitchFamily="82" charset="0"/>
              </a:rPr>
              <a:t>Student: Santiago Azalde</a:t>
            </a:r>
          </a:p>
          <a:p>
            <a:pPr algn="just"/>
            <a:r>
              <a:rPr lang="es-PE" sz="2800" dirty="0">
                <a:solidFill>
                  <a:schemeClr val="accent2">
                    <a:lumMod val="75000"/>
                  </a:schemeClr>
                </a:solidFill>
                <a:latin typeface="Gabriola" panose="04040605051002020D02" pitchFamily="82" charset="0"/>
              </a:rPr>
              <a:t>Grade: 2nd of secondary</a:t>
            </a:r>
          </a:p>
          <a:p>
            <a:pPr algn="just"/>
            <a:r>
              <a:rPr lang="es-PE" sz="2800" dirty="0">
                <a:solidFill>
                  <a:schemeClr val="accent2">
                    <a:lumMod val="75000"/>
                  </a:schemeClr>
                </a:solidFill>
                <a:latin typeface="Gabriola" panose="04040605051002020D02" pitchFamily="82" charset="0"/>
              </a:rPr>
              <a:t>Date: Wednesday 2nd November</a:t>
            </a:r>
          </a:p>
        </p:txBody>
      </p:sp>
      <p:pic>
        <p:nvPicPr>
          <p:cNvPr id="3" name="Imagen 2">
            <a:extLst>
              <a:ext uri="{FF2B5EF4-FFF2-40B4-BE49-F238E27FC236}">
                <a16:creationId xmlns:a16="http://schemas.microsoft.com/office/drawing/2014/main" id="{59131F42-6F44-E9FE-76EC-9B7CF802F07C}"/>
              </a:ext>
            </a:extLst>
          </p:cNvPr>
          <p:cNvPicPr>
            <a:picLocks noChangeAspect="1"/>
          </p:cNvPicPr>
          <p:nvPr/>
        </p:nvPicPr>
        <p:blipFill>
          <a:blip r:embed="rId2"/>
          <a:stretch>
            <a:fillRect/>
          </a:stretch>
        </p:blipFill>
        <p:spPr>
          <a:xfrm>
            <a:off x="1766045" y="3036793"/>
            <a:ext cx="3792071" cy="2844053"/>
          </a:xfrm>
          <a:prstGeom prst="rect">
            <a:avLst/>
          </a:prstGeom>
        </p:spPr>
      </p:pic>
    </p:spTree>
    <p:extLst>
      <p:ext uri="{BB962C8B-B14F-4D97-AF65-F5344CB8AC3E}">
        <p14:creationId xmlns:p14="http://schemas.microsoft.com/office/powerpoint/2010/main" val="136581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8C5E8649-55B0-A574-ACDF-DB1E43C54369}"/>
              </a:ext>
            </a:extLst>
          </p:cNvPr>
          <p:cNvSpPr txBox="1"/>
          <p:nvPr/>
        </p:nvSpPr>
        <p:spPr>
          <a:xfrm>
            <a:off x="1954306" y="2211125"/>
            <a:ext cx="7637929" cy="1015663"/>
          </a:xfrm>
          <a:prstGeom prst="rect">
            <a:avLst/>
          </a:prstGeom>
          <a:noFill/>
        </p:spPr>
        <p:txBody>
          <a:bodyPr wrap="square" rtlCol="0">
            <a:spAutoFit/>
          </a:bodyPr>
          <a:lstStyle/>
          <a:p>
            <a:r>
              <a:rPr lang="es-PE" sz="6000" dirty="0"/>
              <a:t>What happened today?</a:t>
            </a:r>
          </a:p>
        </p:txBody>
      </p:sp>
    </p:spTree>
    <p:extLst>
      <p:ext uri="{BB962C8B-B14F-4D97-AF65-F5344CB8AC3E}">
        <p14:creationId xmlns:p14="http://schemas.microsoft.com/office/powerpoint/2010/main" val="31936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32A408-708D-15D2-70A6-8617E3C160ED}"/>
              </a:ext>
            </a:extLst>
          </p:cNvPr>
          <p:cNvSpPr txBox="1"/>
          <p:nvPr/>
        </p:nvSpPr>
        <p:spPr>
          <a:xfrm>
            <a:off x="919595" y="1911927"/>
            <a:ext cx="6398627" cy="406265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chemeClr val="accent5">
                    <a:lumMod val="50000"/>
                  </a:schemeClr>
                </a:solidFill>
                <a:latin typeface="Gabriola" panose="04040605051002020D02" pitchFamily="82" charset="0"/>
              </a:rPr>
              <a:t>It was won by Frank Duryea’s.</a:t>
            </a:r>
          </a:p>
          <a:p>
            <a:pPr marL="285750" indent="-285750" algn="just">
              <a:buFont typeface="Arial" panose="020B0604020202020204" pitchFamily="34" charset="0"/>
              <a:buChar char="•"/>
            </a:pPr>
            <a:r>
              <a:rPr lang="en-US" sz="2400" dirty="0">
                <a:solidFill>
                  <a:schemeClr val="accent5">
                    <a:lumMod val="50000"/>
                  </a:schemeClr>
                </a:solidFill>
                <a:latin typeface="Gabriola" panose="04040605051002020D02" pitchFamily="82" charset="0"/>
              </a:rPr>
              <a:t>The race generated considerable publicity for the motorcycle, which had been introduced to the United States only two years earlier.</a:t>
            </a:r>
          </a:p>
          <a:p>
            <a:pPr marL="285750" indent="-285750" algn="just">
              <a:buFont typeface="Arial" panose="020B0604020202020204" pitchFamily="34" charset="0"/>
              <a:buChar char="•"/>
            </a:pPr>
            <a:r>
              <a:rPr lang="en-US" sz="2400" dirty="0">
                <a:solidFill>
                  <a:schemeClr val="accent5">
                    <a:lumMod val="50000"/>
                  </a:schemeClr>
                </a:solidFill>
                <a:latin typeface="Gabriola" panose="04040605051002020D02" pitchFamily="82" charset="0"/>
              </a:rPr>
              <a:t>On July 10, 1895, the Chicago Times-Herald announced a race to be held in the city, prizes totaling $</a:t>
            </a:r>
            <a:r>
              <a:rPr lang="en-US" sz="2400">
                <a:solidFill>
                  <a:schemeClr val="accent5">
                    <a:lumMod val="50000"/>
                  </a:schemeClr>
                </a:solidFill>
                <a:latin typeface="Gabriola" panose="04040605051002020D02" pitchFamily="82" charset="0"/>
              </a:rPr>
              <a:t>5,000.</a:t>
            </a:r>
            <a:endParaRPr lang="en-US" sz="2400" dirty="0">
              <a:solidFill>
                <a:schemeClr val="accent5">
                  <a:lumMod val="50000"/>
                </a:schemeClr>
              </a:solidFill>
              <a:latin typeface="Gabriola" panose="04040605051002020D02" pitchFamily="82" charset="0"/>
            </a:endParaRPr>
          </a:p>
          <a:p>
            <a:pPr marL="285750" indent="-285750" algn="just">
              <a:buFont typeface="Arial" panose="020B0604020202020204" pitchFamily="34" charset="0"/>
              <a:buChar char="•"/>
            </a:pPr>
            <a:r>
              <a:rPr lang="en-US" sz="2400" dirty="0">
                <a:solidFill>
                  <a:schemeClr val="accent5">
                    <a:lumMod val="50000"/>
                  </a:schemeClr>
                </a:solidFill>
                <a:latin typeface="Gabriola" panose="04040605051002020D02" pitchFamily="82" charset="0"/>
              </a:rPr>
              <a:t>Eighty-three cars were initially entered in the race, but only six made it to the actual competition. Many of the entrants did not finish their cars on time and several were unable to make the trip.</a:t>
            </a:r>
          </a:p>
          <a:p>
            <a:pPr marL="285750" indent="-285750">
              <a:buFont typeface="Arial" panose="020B0604020202020204" pitchFamily="34" charset="0"/>
              <a:buChar char="•"/>
            </a:pPr>
            <a:endParaRPr lang="es-PE" dirty="0"/>
          </a:p>
        </p:txBody>
      </p:sp>
      <p:pic>
        <p:nvPicPr>
          <p:cNvPr id="8" name="Imagen 7">
            <a:extLst>
              <a:ext uri="{FF2B5EF4-FFF2-40B4-BE49-F238E27FC236}">
                <a16:creationId xmlns:a16="http://schemas.microsoft.com/office/drawing/2014/main" id="{6D482C45-11F8-0D62-D441-F2756A0E7DF7}"/>
              </a:ext>
            </a:extLst>
          </p:cNvPr>
          <p:cNvPicPr>
            <a:picLocks noChangeAspect="1"/>
          </p:cNvPicPr>
          <p:nvPr/>
        </p:nvPicPr>
        <p:blipFill>
          <a:blip r:embed="rId2"/>
          <a:stretch>
            <a:fillRect/>
          </a:stretch>
        </p:blipFill>
        <p:spPr>
          <a:xfrm>
            <a:off x="7948468" y="843241"/>
            <a:ext cx="3366077" cy="2585759"/>
          </a:xfrm>
          <a:prstGeom prst="rect">
            <a:avLst/>
          </a:prstGeom>
        </p:spPr>
      </p:pic>
      <p:pic>
        <p:nvPicPr>
          <p:cNvPr id="9" name="Imagen 8">
            <a:extLst>
              <a:ext uri="{FF2B5EF4-FFF2-40B4-BE49-F238E27FC236}">
                <a16:creationId xmlns:a16="http://schemas.microsoft.com/office/drawing/2014/main" id="{700CFF16-DE96-EBF6-3D06-A7FCABC406F0}"/>
              </a:ext>
            </a:extLst>
          </p:cNvPr>
          <p:cNvPicPr>
            <a:picLocks noChangeAspect="1"/>
          </p:cNvPicPr>
          <p:nvPr/>
        </p:nvPicPr>
        <p:blipFill>
          <a:blip r:embed="rId3"/>
          <a:stretch>
            <a:fillRect/>
          </a:stretch>
        </p:blipFill>
        <p:spPr>
          <a:xfrm>
            <a:off x="7833591" y="3649518"/>
            <a:ext cx="3515471" cy="2620624"/>
          </a:xfrm>
          <a:prstGeom prst="rect">
            <a:avLst/>
          </a:prstGeom>
        </p:spPr>
      </p:pic>
      <p:sp>
        <p:nvSpPr>
          <p:cNvPr id="10" name="CuadroTexto 9">
            <a:extLst>
              <a:ext uri="{FF2B5EF4-FFF2-40B4-BE49-F238E27FC236}">
                <a16:creationId xmlns:a16="http://schemas.microsoft.com/office/drawing/2014/main" id="{11F5CA53-D284-25F0-A229-C601266D6688}"/>
              </a:ext>
            </a:extLst>
          </p:cNvPr>
          <p:cNvSpPr txBox="1"/>
          <p:nvPr/>
        </p:nvSpPr>
        <p:spPr>
          <a:xfrm>
            <a:off x="1200727" y="674255"/>
            <a:ext cx="4100946" cy="584775"/>
          </a:xfrm>
          <a:prstGeom prst="rect">
            <a:avLst/>
          </a:prstGeom>
          <a:noFill/>
        </p:spPr>
        <p:txBody>
          <a:bodyPr wrap="square" rtlCol="0">
            <a:spAutoFit/>
          </a:bodyPr>
          <a:lstStyle/>
          <a:p>
            <a:r>
              <a:rPr lang="es-PE" sz="3200" dirty="0">
                <a:latin typeface="Algerian" panose="04020705040A02060702" pitchFamily="82" charset="0"/>
              </a:rPr>
              <a:t>Some information</a:t>
            </a:r>
          </a:p>
        </p:txBody>
      </p:sp>
    </p:spTree>
    <p:extLst>
      <p:ext uri="{BB962C8B-B14F-4D97-AF65-F5344CB8AC3E}">
        <p14:creationId xmlns:p14="http://schemas.microsoft.com/office/powerpoint/2010/main" val="348136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74312B7-20DF-E969-2804-7995A0FC9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871" y="282668"/>
            <a:ext cx="4191000" cy="62388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CFB1BB57-6A5A-D409-67F1-65BF3AFB7267}"/>
              </a:ext>
            </a:extLst>
          </p:cNvPr>
          <p:cNvPicPr>
            <a:picLocks noChangeAspect="1"/>
          </p:cNvPicPr>
          <p:nvPr/>
        </p:nvPicPr>
        <p:blipFill>
          <a:blip r:embed="rId3"/>
          <a:stretch>
            <a:fillRect/>
          </a:stretch>
        </p:blipFill>
        <p:spPr>
          <a:xfrm>
            <a:off x="6196853" y="1697834"/>
            <a:ext cx="5439335" cy="2670219"/>
          </a:xfrm>
          <a:prstGeom prst="rect">
            <a:avLst/>
          </a:prstGeom>
        </p:spPr>
      </p:pic>
    </p:spTree>
    <p:extLst>
      <p:ext uri="{BB962C8B-B14F-4D97-AF65-F5344CB8AC3E}">
        <p14:creationId xmlns:p14="http://schemas.microsoft.com/office/powerpoint/2010/main" val="4017269423"/>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121</TotalTime>
  <Words>119</Words>
  <Application>Microsoft Office PowerPoint</Application>
  <PresentationFormat>Panorámica</PresentationFormat>
  <Paragraphs>11</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Algerian</vt:lpstr>
      <vt:lpstr>Arial</vt:lpstr>
      <vt:lpstr>Franklin Gothic Book</vt:lpstr>
      <vt:lpstr>Gabriola</vt:lpstr>
      <vt:lpstr>Recorte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Azalde Lazo</dc:creator>
  <cp:lastModifiedBy>Santiago Azalde Lazo</cp:lastModifiedBy>
  <cp:revision>3</cp:revision>
  <cp:lastPrinted>2022-11-02T00:36:56Z</cp:lastPrinted>
  <dcterms:created xsi:type="dcterms:W3CDTF">2022-11-01T17:28:00Z</dcterms:created>
  <dcterms:modified xsi:type="dcterms:W3CDTF">2022-11-02T01:21:12Z</dcterms:modified>
</cp:coreProperties>
</file>