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58" r:id="rId6"/>
    <p:sldId id="262" r:id="rId7"/>
    <p:sldId id="263" r:id="rId8"/>
    <p:sldId id="265" r:id="rId9"/>
    <p:sldId id="267" r:id="rId10"/>
    <p:sldId id="264"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545A43"/>
    <a:srgbClr val="F24E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ter Fernandez" userId="4f9c0f6fc8dcd575" providerId="LiveId" clId="{32AB2A04-3A4F-4216-8668-BF93F84EA4CC}"/>
    <pc:docChg chg="modSld">
      <pc:chgData name="Walter Fernandez" userId="4f9c0f6fc8dcd575" providerId="LiveId" clId="{32AB2A04-3A4F-4216-8668-BF93F84EA4CC}" dt="2022-05-02T22:00:25.095" v="18" actId="20577"/>
      <pc:docMkLst>
        <pc:docMk/>
      </pc:docMkLst>
      <pc:sldChg chg="modSp mod">
        <pc:chgData name="Walter Fernandez" userId="4f9c0f6fc8dcd575" providerId="LiveId" clId="{32AB2A04-3A4F-4216-8668-BF93F84EA4CC}" dt="2022-05-02T22:00:25.095" v="18" actId="20577"/>
        <pc:sldMkLst>
          <pc:docMk/>
          <pc:sldMk cId="1347517367" sldId="256"/>
        </pc:sldMkLst>
        <pc:spChg chg="mod">
          <ac:chgData name="Walter Fernandez" userId="4f9c0f6fc8dcd575" providerId="LiveId" clId="{32AB2A04-3A4F-4216-8668-BF93F84EA4CC}" dt="2022-05-02T22:00:25.095" v="18" actId="20577"/>
          <ac:spMkLst>
            <pc:docMk/>
            <pc:sldMk cId="1347517367" sldId="256"/>
            <ac:spMk id="6"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040E6208-4677-48E7-8EF4-7290BC8A4A3D}" type="datetimeFigureOut">
              <a:rPr lang="en-US" smtClean="0"/>
              <a:t>5/2/2022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B45B4ED-EE1D-44DC-ADCE-B782A7EBE713}" type="slidenum">
              <a:rPr lang="en-US" smtClean="0"/>
              <a:t>‹Nº›</a:t>
            </a:fld>
            <a:endParaRPr lang="en-US"/>
          </a:p>
        </p:txBody>
      </p:sp>
    </p:spTree>
    <p:extLst>
      <p:ext uri="{BB962C8B-B14F-4D97-AF65-F5344CB8AC3E}">
        <p14:creationId xmlns:p14="http://schemas.microsoft.com/office/powerpoint/2010/main" val="1809643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040E6208-4677-48E7-8EF4-7290BC8A4A3D}" type="datetimeFigureOut">
              <a:rPr lang="en-US" smtClean="0"/>
              <a:t>5/2/2022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B45B4ED-EE1D-44DC-ADCE-B782A7EBE713}" type="slidenum">
              <a:rPr lang="en-US" smtClean="0"/>
              <a:t>‹Nº›</a:t>
            </a:fld>
            <a:endParaRPr lang="en-US"/>
          </a:p>
        </p:txBody>
      </p:sp>
    </p:spTree>
    <p:extLst>
      <p:ext uri="{BB962C8B-B14F-4D97-AF65-F5344CB8AC3E}">
        <p14:creationId xmlns:p14="http://schemas.microsoft.com/office/powerpoint/2010/main" val="808547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040E6208-4677-48E7-8EF4-7290BC8A4A3D}" type="datetimeFigureOut">
              <a:rPr lang="en-US" smtClean="0"/>
              <a:t>5/2/2022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B45B4ED-EE1D-44DC-ADCE-B782A7EBE713}" type="slidenum">
              <a:rPr lang="en-US" smtClean="0"/>
              <a:t>‹Nº›</a:t>
            </a:fld>
            <a:endParaRPr lang="en-US"/>
          </a:p>
        </p:txBody>
      </p:sp>
    </p:spTree>
    <p:extLst>
      <p:ext uri="{BB962C8B-B14F-4D97-AF65-F5344CB8AC3E}">
        <p14:creationId xmlns:p14="http://schemas.microsoft.com/office/powerpoint/2010/main" val="2361419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040E6208-4677-48E7-8EF4-7290BC8A4A3D}" type="datetimeFigureOut">
              <a:rPr lang="en-US" smtClean="0"/>
              <a:t>5/2/2022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B45B4ED-EE1D-44DC-ADCE-B782A7EBE713}" type="slidenum">
              <a:rPr lang="en-US" smtClean="0"/>
              <a:t>‹Nº›</a:t>
            </a:fld>
            <a:endParaRPr lang="en-US"/>
          </a:p>
        </p:txBody>
      </p:sp>
    </p:spTree>
    <p:extLst>
      <p:ext uri="{BB962C8B-B14F-4D97-AF65-F5344CB8AC3E}">
        <p14:creationId xmlns:p14="http://schemas.microsoft.com/office/powerpoint/2010/main" val="3299575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040E6208-4677-48E7-8EF4-7290BC8A4A3D}" type="datetimeFigureOut">
              <a:rPr lang="en-US" smtClean="0"/>
              <a:t>5/2/2022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B45B4ED-EE1D-44DC-ADCE-B782A7EBE713}" type="slidenum">
              <a:rPr lang="en-US" smtClean="0"/>
              <a:t>‹Nº›</a:t>
            </a:fld>
            <a:endParaRPr lang="en-US"/>
          </a:p>
        </p:txBody>
      </p:sp>
    </p:spTree>
    <p:extLst>
      <p:ext uri="{BB962C8B-B14F-4D97-AF65-F5344CB8AC3E}">
        <p14:creationId xmlns:p14="http://schemas.microsoft.com/office/powerpoint/2010/main" val="3352091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040E6208-4677-48E7-8EF4-7290BC8A4A3D}" type="datetimeFigureOut">
              <a:rPr lang="en-US" smtClean="0"/>
              <a:t>5/2/2022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3B45B4ED-EE1D-44DC-ADCE-B782A7EBE713}" type="slidenum">
              <a:rPr lang="en-US" smtClean="0"/>
              <a:t>‹Nº›</a:t>
            </a:fld>
            <a:endParaRPr lang="en-US"/>
          </a:p>
        </p:txBody>
      </p:sp>
    </p:spTree>
    <p:extLst>
      <p:ext uri="{BB962C8B-B14F-4D97-AF65-F5344CB8AC3E}">
        <p14:creationId xmlns:p14="http://schemas.microsoft.com/office/powerpoint/2010/main" val="1649053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040E6208-4677-48E7-8EF4-7290BC8A4A3D}" type="datetimeFigureOut">
              <a:rPr lang="en-US" smtClean="0"/>
              <a:t>5/2/2022</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3B45B4ED-EE1D-44DC-ADCE-B782A7EBE713}" type="slidenum">
              <a:rPr lang="en-US" smtClean="0"/>
              <a:t>‹Nº›</a:t>
            </a:fld>
            <a:endParaRPr lang="en-US"/>
          </a:p>
        </p:txBody>
      </p:sp>
    </p:spTree>
    <p:extLst>
      <p:ext uri="{BB962C8B-B14F-4D97-AF65-F5344CB8AC3E}">
        <p14:creationId xmlns:p14="http://schemas.microsoft.com/office/powerpoint/2010/main" val="3760136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040E6208-4677-48E7-8EF4-7290BC8A4A3D}" type="datetimeFigureOut">
              <a:rPr lang="en-US" smtClean="0"/>
              <a:t>5/2/2022</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3B45B4ED-EE1D-44DC-ADCE-B782A7EBE713}" type="slidenum">
              <a:rPr lang="en-US" smtClean="0"/>
              <a:t>‹Nº›</a:t>
            </a:fld>
            <a:endParaRPr lang="en-US"/>
          </a:p>
        </p:txBody>
      </p:sp>
    </p:spTree>
    <p:extLst>
      <p:ext uri="{BB962C8B-B14F-4D97-AF65-F5344CB8AC3E}">
        <p14:creationId xmlns:p14="http://schemas.microsoft.com/office/powerpoint/2010/main" val="4052376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40E6208-4677-48E7-8EF4-7290BC8A4A3D}" type="datetimeFigureOut">
              <a:rPr lang="en-US" smtClean="0"/>
              <a:t>5/2/2022</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3B45B4ED-EE1D-44DC-ADCE-B782A7EBE713}" type="slidenum">
              <a:rPr lang="en-US" smtClean="0"/>
              <a:t>‹Nº›</a:t>
            </a:fld>
            <a:endParaRPr lang="en-US"/>
          </a:p>
        </p:txBody>
      </p:sp>
    </p:spTree>
    <p:extLst>
      <p:ext uri="{BB962C8B-B14F-4D97-AF65-F5344CB8AC3E}">
        <p14:creationId xmlns:p14="http://schemas.microsoft.com/office/powerpoint/2010/main" val="1780567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40E6208-4677-48E7-8EF4-7290BC8A4A3D}" type="datetimeFigureOut">
              <a:rPr lang="en-US" smtClean="0"/>
              <a:t>5/2/2022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3B45B4ED-EE1D-44DC-ADCE-B782A7EBE713}" type="slidenum">
              <a:rPr lang="en-US" smtClean="0"/>
              <a:t>‹Nº›</a:t>
            </a:fld>
            <a:endParaRPr lang="en-US"/>
          </a:p>
        </p:txBody>
      </p:sp>
    </p:spTree>
    <p:extLst>
      <p:ext uri="{BB962C8B-B14F-4D97-AF65-F5344CB8AC3E}">
        <p14:creationId xmlns:p14="http://schemas.microsoft.com/office/powerpoint/2010/main" val="2487829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40E6208-4677-48E7-8EF4-7290BC8A4A3D}" type="datetimeFigureOut">
              <a:rPr lang="en-US" smtClean="0"/>
              <a:t>5/2/2022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3B45B4ED-EE1D-44DC-ADCE-B782A7EBE713}" type="slidenum">
              <a:rPr lang="en-US" smtClean="0"/>
              <a:t>‹Nº›</a:t>
            </a:fld>
            <a:endParaRPr lang="en-US"/>
          </a:p>
        </p:txBody>
      </p:sp>
    </p:spTree>
    <p:extLst>
      <p:ext uri="{BB962C8B-B14F-4D97-AF65-F5344CB8AC3E}">
        <p14:creationId xmlns:p14="http://schemas.microsoft.com/office/powerpoint/2010/main" val="3631185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0E6208-4677-48E7-8EF4-7290BC8A4A3D}" type="datetimeFigureOut">
              <a:rPr lang="en-US" smtClean="0"/>
              <a:t>5/2/2022</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45B4ED-EE1D-44DC-ADCE-B782A7EBE713}" type="slidenum">
              <a:rPr lang="en-US" smtClean="0"/>
              <a:t>‹Nº›</a:t>
            </a:fld>
            <a:endParaRPr lang="en-US"/>
          </a:p>
        </p:txBody>
      </p:sp>
    </p:spTree>
    <p:extLst>
      <p:ext uri="{BB962C8B-B14F-4D97-AF65-F5344CB8AC3E}">
        <p14:creationId xmlns:p14="http://schemas.microsoft.com/office/powerpoint/2010/main" val="415258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bibliotecadigital.exactas.uba.ar/download/tesis/tesis_n3040_Botto.pdf" TargetMode="External"/><Relationship Id="rId2" Type="http://schemas.openxmlformats.org/officeDocument/2006/relationships/hyperlink" Target="https://www.pthorticulture.com/es/centro-de-formacion/la-influencia-de-la-luz-en-el-crecimiento-del-cultivo/" TargetMode="External"/><Relationship Id="rId1" Type="http://schemas.openxmlformats.org/officeDocument/2006/relationships/slideLayout" Target="../slideLayouts/slideLayout7.xml"/><Relationship Id="rId4" Type="http://schemas.openxmlformats.org/officeDocument/2006/relationships/hyperlink" Target="https://www.fundacionaquae.org/wiki/fotosintesis-plantas/#:~:text=Este%20proceso%20facilita%20la%20vida,y%20la%20combusti%C3%B3n%20puede%20reemplazars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ángulo 3"/>
          <p:cNvSpPr/>
          <p:nvPr/>
        </p:nvSpPr>
        <p:spPr>
          <a:xfrm>
            <a:off x="7619385" y="2408592"/>
            <a:ext cx="5388692" cy="1938992"/>
          </a:xfrm>
          <a:prstGeom prst="rect">
            <a:avLst/>
          </a:prstGeom>
        </p:spPr>
        <p:txBody>
          <a:bodyPr wrap="square">
            <a:spAutoFit/>
          </a:bodyPr>
          <a:lstStyle/>
          <a:p>
            <a:r>
              <a:rPr lang="es-ES" sz="6000" dirty="0">
                <a:solidFill>
                  <a:schemeClr val="bg1"/>
                </a:solidFill>
                <a:effectLst>
                  <a:outerShdw blurRad="38100" dist="38100" dir="2700000" algn="tl">
                    <a:srgbClr val="000000">
                      <a:alpha val="43137"/>
                    </a:srgbClr>
                  </a:outerShdw>
                </a:effectLst>
                <a:latin typeface="Bernard MT Condensed" panose="02050806060905020404" pitchFamily="18" charset="0"/>
              </a:rPr>
              <a:t>Proyecto de </a:t>
            </a:r>
          </a:p>
          <a:p>
            <a:r>
              <a:rPr lang="es-ES" sz="6000" dirty="0">
                <a:solidFill>
                  <a:schemeClr val="bg1"/>
                </a:solidFill>
                <a:effectLst>
                  <a:outerShdw blurRad="38100" dist="38100" dir="2700000" algn="tl">
                    <a:srgbClr val="000000">
                      <a:alpha val="43137"/>
                    </a:srgbClr>
                  </a:outerShdw>
                </a:effectLst>
                <a:latin typeface="Bernard MT Condensed" panose="02050806060905020404" pitchFamily="18" charset="0"/>
              </a:rPr>
              <a:t>ciencias</a:t>
            </a:r>
            <a:endParaRPr lang="en-US" sz="6000" dirty="0">
              <a:solidFill>
                <a:schemeClr val="bg1"/>
              </a:solidFill>
              <a:effectLst>
                <a:outerShdw blurRad="38100" dist="38100" dir="2700000" algn="tl">
                  <a:srgbClr val="000000">
                    <a:alpha val="43137"/>
                  </a:srgbClr>
                </a:outerShdw>
              </a:effectLst>
              <a:latin typeface="Bernard MT Condensed" panose="02050806060905020404" pitchFamily="18" charset="0"/>
            </a:endParaRPr>
          </a:p>
        </p:txBody>
      </p:sp>
      <p:sp>
        <p:nvSpPr>
          <p:cNvPr id="5" name="Rectángulo 4"/>
          <p:cNvSpPr/>
          <p:nvPr/>
        </p:nvSpPr>
        <p:spPr>
          <a:xfrm>
            <a:off x="6331974" y="4237703"/>
            <a:ext cx="5840359" cy="109881"/>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5"/>
          <p:cNvSpPr/>
          <p:nvPr/>
        </p:nvSpPr>
        <p:spPr>
          <a:xfrm>
            <a:off x="6243485" y="4443022"/>
            <a:ext cx="6096000" cy="1231106"/>
          </a:xfrm>
          <a:prstGeom prst="rect">
            <a:avLst/>
          </a:prstGeom>
        </p:spPr>
        <p:txBody>
          <a:bodyPr>
            <a:spAutoFit/>
          </a:bodyPr>
          <a:lstStyle/>
          <a:p>
            <a:r>
              <a:rPr lang="es-ES" sz="2000" dirty="0">
                <a:solidFill>
                  <a:schemeClr val="bg1"/>
                </a:solidFill>
                <a:latin typeface="ArabBruD" pitchFamily="2" charset="0"/>
              </a:rPr>
              <a:t>Germinación de semillas de poroto</a:t>
            </a:r>
          </a:p>
          <a:p>
            <a:r>
              <a:rPr lang="es-ES" dirty="0">
                <a:solidFill>
                  <a:schemeClr val="bg1"/>
                </a:solidFill>
                <a:latin typeface="ArabBruD" pitchFamily="2" charset="0"/>
              </a:rPr>
              <a:t>Nombre | </a:t>
            </a:r>
            <a:r>
              <a:rPr lang="es-ES">
                <a:solidFill>
                  <a:schemeClr val="bg1"/>
                </a:solidFill>
                <a:latin typeface="ArabBruD" pitchFamily="2" charset="0"/>
              </a:rPr>
              <a:t>Walter Fabrizio </a:t>
            </a:r>
            <a:r>
              <a:rPr lang="es-ES" dirty="0">
                <a:solidFill>
                  <a:schemeClr val="bg1"/>
                </a:solidFill>
                <a:latin typeface="ArabBruD" pitchFamily="2" charset="0"/>
              </a:rPr>
              <a:t>Fernandez Robles                                      | IEP ALGARROBOS</a:t>
            </a:r>
          </a:p>
          <a:p>
            <a:r>
              <a:rPr lang="es-ES" dirty="0">
                <a:solidFill>
                  <a:schemeClr val="bg1"/>
                </a:solidFill>
                <a:latin typeface="ArabBruD" pitchFamily="2" charset="0"/>
              </a:rPr>
              <a:t>Grado | 4° “B”</a:t>
            </a:r>
          </a:p>
        </p:txBody>
      </p:sp>
    </p:spTree>
    <p:extLst>
      <p:ext uri="{BB962C8B-B14F-4D97-AF65-F5344CB8AC3E}">
        <p14:creationId xmlns:p14="http://schemas.microsoft.com/office/powerpoint/2010/main" val="1347517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ángulo redondeado 1"/>
          <p:cNvSpPr/>
          <p:nvPr/>
        </p:nvSpPr>
        <p:spPr>
          <a:xfrm>
            <a:off x="2536723" y="216310"/>
            <a:ext cx="9448800" cy="6440129"/>
          </a:xfrm>
          <a:prstGeom prst="roundRect">
            <a:avLst/>
          </a:prstGeom>
          <a:solidFill>
            <a:schemeClr val="bg2">
              <a:alpha val="71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400" dirty="0">
                <a:solidFill>
                  <a:schemeClr val="tx1"/>
                </a:solidFill>
              </a:rPr>
              <a:t>La luz solar es uno de los factores más importantes para el crecimiento de las plantas y para el proceso de fotosíntesis. Si las plantas no reciben la cantidad necesaria de luz, su crecimiento se ralentiza, ya que es mediante la fotosíntesis que las plantas producen materia vegetal nueva para poder crecer. </a:t>
            </a:r>
          </a:p>
          <a:p>
            <a:pPr algn="just"/>
            <a:r>
              <a:rPr lang="es-MX" sz="2400" dirty="0">
                <a:solidFill>
                  <a:schemeClr val="tx1"/>
                </a:solidFill>
              </a:rPr>
              <a:t>Además, los resultados comprueban la hipótesis pues, a pesar de que sí germinaron algunas semillas en la maceta que no recibió luz solar, su crecimiento fue muy lento y las plantas crecían delgadas, débiles y tomaban un color amarillento a comparación de las que sí recibieron luz solar; y debido a las condiciones que presentaban estas plantas, no tardaban mucho es marchitarse.</a:t>
            </a:r>
          </a:p>
        </p:txBody>
      </p:sp>
      <p:sp>
        <p:nvSpPr>
          <p:cNvPr id="3" name="Rectángulo 2"/>
          <p:cNvSpPr/>
          <p:nvPr/>
        </p:nvSpPr>
        <p:spPr>
          <a:xfrm>
            <a:off x="4353487" y="402812"/>
            <a:ext cx="5815272" cy="584775"/>
          </a:xfrm>
          <a:prstGeom prst="rect">
            <a:avLst/>
          </a:prstGeom>
        </p:spPr>
        <p:txBody>
          <a:bodyPr wrap="square">
            <a:spAutoFit/>
          </a:bodyPr>
          <a:lstStyle/>
          <a:p>
            <a:pPr marL="514350" indent="-514350" algn="ctr">
              <a:buFont typeface="+mj-lt"/>
              <a:buAutoNum type="arabicPeriod" startAt="8"/>
            </a:pPr>
            <a:r>
              <a:rPr lang="es-ES" sz="3200" b="1" dirty="0">
                <a:effectLst>
                  <a:outerShdw blurRad="38100" dist="38100" dir="2700000" algn="tl">
                    <a:srgbClr val="000000">
                      <a:alpha val="43137"/>
                    </a:srgbClr>
                  </a:outerShdw>
                </a:effectLst>
                <a:latin typeface="ArabBruD" pitchFamily="2" charset="0"/>
              </a:rPr>
              <a:t>Conclusiones</a:t>
            </a:r>
            <a:endParaRPr lang="en-US" sz="3200" b="1" dirty="0">
              <a:effectLst>
                <a:outerShdw blurRad="38100" dist="38100" dir="2700000" algn="tl">
                  <a:srgbClr val="000000">
                    <a:alpha val="43137"/>
                  </a:srgbClr>
                </a:outerShdw>
              </a:effectLst>
              <a:latin typeface="ArabBruD" pitchFamily="2" charset="0"/>
            </a:endParaRPr>
          </a:p>
        </p:txBody>
      </p:sp>
      <p:cxnSp>
        <p:nvCxnSpPr>
          <p:cNvPr id="4" name="Conector recto 3"/>
          <p:cNvCxnSpPr/>
          <p:nvPr/>
        </p:nvCxnSpPr>
        <p:spPr>
          <a:xfrm>
            <a:off x="4552335" y="987587"/>
            <a:ext cx="5466736"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21818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88364" y="353651"/>
            <a:ext cx="5815272" cy="584775"/>
          </a:xfrm>
          <a:prstGeom prst="rect">
            <a:avLst/>
          </a:prstGeom>
        </p:spPr>
        <p:txBody>
          <a:bodyPr wrap="square">
            <a:spAutoFit/>
          </a:bodyPr>
          <a:lstStyle/>
          <a:p>
            <a:pPr marL="514350" indent="-514350" algn="ctr">
              <a:buFont typeface="+mj-lt"/>
              <a:buAutoNum type="arabicPeriod" startAt="9"/>
            </a:pPr>
            <a:r>
              <a:rPr lang="es-ES" sz="3200" b="1" dirty="0">
                <a:effectLst>
                  <a:outerShdw blurRad="38100" dist="38100" dir="2700000" algn="tl">
                    <a:srgbClr val="000000">
                      <a:alpha val="43137"/>
                    </a:srgbClr>
                  </a:outerShdw>
                </a:effectLst>
                <a:latin typeface="ArabBruD" pitchFamily="2" charset="0"/>
              </a:rPr>
              <a:t>Referencias Bibliográficas</a:t>
            </a:r>
            <a:endParaRPr lang="en-US" sz="3200" b="1" dirty="0">
              <a:effectLst>
                <a:outerShdw blurRad="38100" dist="38100" dir="2700000" algn="tl">
                  <a:srgbClr val="000000">
                    <a:alpha val="43137"/>
                  </a:srgbClr>
                </a:outerShdw>
              </a:effectLst>
              <a:latin typeface="ArabBruD" pitchFamily="2" charset="0"/>
            </a:endParaRPr>
          </a:p>
        </p:txBody>
      </p:sp>
      <p:cxnSp>
        <p:nvCxnSpPr>
          <p:cNvPr id="3" name="Conector recto 2"/>
          <p:cNvCxnSpPr/>
          <p:nvPr/>
        </p:nvCxnSpPr>
        <p:spPr>
          <a:xfrm>
            <a:off x="3108395" y="997419"/>
            <a:ext cx="5975211" cy="15304"/>
          </a:xfrm>
          <a:prstGeom prst="line">
            <a:avLst/>
          </a:prstGeom>
        </p:spPr>
        <p:style>
          <a:lnRef idx="3">
            <a:schemeClr val="dk1"/>
          </a:lnRef>
          <a:fillRef idx="0">
            <a:schemeClr val="dk1"/>
          </a:fillRef>
          <a:effectRef idx="2">
            <a:schemeClr val="dk1"/>
          </a:effectRef>
          <a:fontRef idx="minor">
            <a:schemeClr val="tx1"/>
          </a:fontRef>
        </p:style>
      </p:cxnSp>
      <p:sp>
        <p:nvSpPr>
          <p:cNvPr id="4" name="Rectángulo 3"/>
          <p:cNvSpPr/>
          <p:nvPr/>
        </p:nvSpPr>
        <p:spPr>
          <a:xfrm>
            <a:off x="2111829" y="1851801"/>
            <a:ext cx="7968342" cy="1754326"/>
          </a:xfrm>
          <a:prstGeom prst="rect">
            <a:avLst/>
          </a:prstGeom>
        </p:spPr>
        <p:txBody>
          <a:bodyPr wrap="square">
            <a:spAutoFit/>
          </a:bodyPr>
          <a:lstStyle/>
          <a:p>
            <a:pPr marL="285750" indent="-285750" algn="just">
              <a:buFont typeface="Wingdings" panose="05000000000000000000" pitchFamily="2" charset="2"/>
              <a:buChar char="ü"/>
            </a:pPr>
            <a:r>
              <a:rPr lang="en-US" dirty="0">
                <a:hlinkClick r:id="rId2"/>
              </a:rPr>
              <a:t>https://www.pthorticulture.com/es/centro-de-formacion/la-influencia-de-la-luz-en-el-crecimiento-del-cultivo/</a:t>
            </a:r>
            <a:endParaRPr lang="en-US" dirty="0"/>
          </a:p>
          <a:p>
            <a:pPr marL="285750" indent="-285750" algn="just">
              <a:buFont typeface="Wingdings" panose="05000000000000000000" pitchFamily="2" charset="2"/>
              <a:buChar char="ü"/>
            </a:pPr>
            <a:r>
              <a:rPr lang="en-US" dirty="0">
                <a:hlinkClick r:id="rId3"/>
              </a:rPr>
              <a:t>https://bibliotecadigital.exactas.uba.ar/download/tesis/tesis_n3040_Botto.pdf</a:t>
            </a:r>
            <a:endParaRPr lang="en-US" dirty="0"/>
          </a:p>
          <a:p>
            <a:pPr marL="285750" indent="-285750" algn="just">
              <a:buFont typeface="Wingdings" panose="05000000000000000000" pitchFamily="2" charset="2"/>
              <a:buChar char="ü"/>
            </a:pPr>
            <a:r>
              <a:rPr lang="en-US" dirty="0">
                <a:hlinkClick r:id="rId4"/>
              </a:rPr>
              <a:t>https://www.fundacionaquae.org/wiki/fotosintesis-plantas/#:~:text=Este%20proceso%20facilita%20la%20vida,y%20la%20combusti%C3%B3n%20puede%20reemplazarse</a:t>
            </a:r>
            <a:r>
              <a:rPr lang="en-US" dirty="0"/>
              <a:t>. </a:t>
            </a:r>
          </a:p>
        </p:txBody>
      </p:sp>
    </p:spTree>
    <p:extLst>
      <p:ext uri="{BB962C8B-B14F-4D97-AF65-F5344CB8AC3E}">
        <p14:creationId xmlns:p14="http://schemas.microsoft.com/office/powerpoint/2010/main" val="2019152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410803" y="288052"/>
            <a:ext cx="1919443" cy="2561901"/>
          </a:xfrm>
          <a:prstGeom prst="ellipse">
            <a:avLst/>
          </a:prstGeom>
          <a:ln w="63500" cap="rnd">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Rectángulo redondeado 2"/>
          <p:cNvSpPr/>
          <p:nvPr/>
        </p:nvSpPr>
        <p:spPr>
          <a:xfrm>
            <a:off x="2536723" y="216310"/>
            <a:ext cx="9448800" cy="6440129"/>
          </a:xfrm>
          <a:prstGeom prst="roundRect">
            <a:avLst/>
          </a:prstGeom>
          <a:solidFill>
            <a:schemeClr val="bg2">
              <a:alpha val="48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000" dirty="0">
                <a:solidFill>
                  <a:schemeClr val="tx1"/>
                </a:solidFill>
              </a:rPr>
              <a:t>Una semilla sometida a un ambiente donde no hay luz solar, ¿podrá germinar al igual que una semilla que sí recibe luz solar?</a:t>
            </a:r>
            <a:endParaRPr lang="es-ES" sz="3600" dirty="0">
              <a:solidFill>
                <a:schemeClr val="tx1"/>
              </a:solidFill>
              <a:latin typeface="Arial Narrow" panose="020B0606020202030204" pitchFamily="34" charset="0"/>
            </a:endParaRPr>
          </a:p>
        </p:txBody>
      </p:sp>
      <p:sp>
        <p:nvSpPr>
          <p:cNvPr id="4" name="Rectángulo 3"/>
          <p:cNvSpPr/>
          <p:nvPr/>
        </p:nvSpPr>
        <p:spPr>
          <a:xfrm>
            <a:off x="4353487" y="402812"/>
            <a:ext cx="5815272" cy="584775"/>
          </a:xfrm>
          <a:prstGeom prst="rect">
            <a:avLst/>
          </a:prstGeom>
        </p:spPr>
        <p:txBody>
          <a:bodyPr wrap="square">
            <a:spAutoFit/>
          </a:bodyPr>
          <a:lstStyle/>
          <a:p>
            <a:pPr marL="514350" indent="-514350" algn="ctr">
              <a:buFont typeface="+mj-lt"/>
              <a:buAutoNum type="arabicPeriod"/>
            </a:pPr>
            <a:r>
              <a:rPr lang="es-ES" sz="3200" b="1" dirty="0">
                <a:solidFill>
                  <a:srgbClr val="002060"/>
                </a:solidFill>
                <a:effectLst>
                  <a:outerShdw blurRad="38100" dist="38100" dir="2700000" algn="tl">
                    <a:srgbClr val="000000">
                      <a:alpha val="43137"/>
                    </a:srgbClr>
                  </a:outerShdw>
                </a:effectLst>
                <a:latin typeface="ArabBruD" pitchFamily="2" charset="0"/>
              </a:rPr>
              <a:t>Planteamiento del problema</a:t>
            </a:r>
            <a:endParaRPr lang="en-US" sz="3200" b="1" dirty="0">
              <a:solidFill>
                <a:srgbClr val="002060"/>
              </a:solidFill>
              <a:effectLst>
                <a:outerShdw blurRad="38100" dist="38100" dir="2700000" algn="tl">
                  <a:srgbClr val="000000">
                    <a:alpha val="43137"/>
                  </a:srgbClr>
                </a:outerShdw>
              </a:effectLst>
              <a:latin typeface="ArabBruD" pitchFamily="2" charset="0"/>
            </a:endParaRPr>
          </a:p>
        </p:txBody>
      </p:sp>
      <p:cxnSp>
        <p:nvCxnSpPr>
          <p:cNvPr id="6" name="Conector recto 5"/>
          <p:cNvCxnSpPr/>
          <p:nvPr/>
        </p:nvCxnSpPr>
        <p:spPr>
          <a:xfrm>
            <a:off x="4916129" y="987587"/>
            <a:ext cx="4719484"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39141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ángulo redondeado 1"/>
          <p:cNvSpPr/>
          <p:nvPr/>
        </p:nvSpPr>
        <p:spPr>
          <a:xfrm>
            <a:off x="2536723" y="216310"/>
            <a:ext cx="9448800" cy="6440129"/>
          </a:xfrm>
          <a:prstGeom prst="roundRect">
            <a:avLst/>
          </a:prstGeom>
          <a:solidFill>
            <a:schemeClr val="bg2">
              <a:alpha val="48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dirty="0">
                <a:solidFill>
                  <a:schemeClr val="tx1"/>
                </a:solidFill>
                <a:latin typeface="Arial Narrow" panose="020B0606020202030204" pitchFamily="34" charset="0"/>
              </a:rPr>
              <a:t>En este experimento realizaremos la germinación de semillas de poroto, donde colocaremos dos grupos de semillas en dos macetas distintas y solo a una de las macetas la expondremos a la luz y la otra permanecerá en un ambiente oscuro.</a:t>
            </a:r>
          </a:p>
        </p:txBody>
      </p:sp>
      <p:pic>
        <p:nvPicPr>
          <p:cNvPr id="3" name="Imagen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318857" y="768683"/>
            <a:ext cx="1962227" cy="19622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ángulo 3"/>
          <p:cNvSpPr/>
          <p:nvPr/>
        </p:nvSpPr>
        <p:spPr>
          <a:xfrm>
            <a:off x="3547872" y="402812"/>
            <a:ext cx="6620887" cy="584775"/>
          </a:xfrm>
          <a:prstGeom prst="rect">
            <a:avLst/>
          </a:prstGeom>
        </p:spPr>
        <p:txBody>
          <a:bodyPr wrap="square">
            <a:spAutoFit/>
          </a:bodyPr>
          <a:lstStyle/>
          <a:p>
            <a:pPr marL="514350" indent="-514350" algn="ctr">
              <a:buFont typeface="+mj-lt"/>
              <a:buAutoNum type="arabicPeriod" startAt="2"/>
            </a:pPr>
            <a:r>
              <a:rPr lang="es-ES" sz="3200" b="1" dirty="0">
                <a:solidFill>
                  <a:srgbClr val="545A43"/>
                </a:solidFill>
                <a:effectLst>
                  <a:outerShdw blurRad="38100" dist="38100" dir="2700000" algn="tl">
                    <a:srgbClr val="000000">
                      <a:alpha val="43137"/>
                    </a:srgbClr>
                  </a:outerShdw>
                </a:effectLst>
                <a:latin typeface="ArabBruD" pitchFamily="2" charset="0"/>
              </a:rPr>
              <a:t>Información general del proyecto</a:t>
            </a:r>
            <a:endParaRPr lang="en-US" sz="3200" b="1" dirty="0">
              <a:solidFill>
                <a:srgbClr val="545A43"/>
              </a:solidFill>
              <a:effectLst>
                <a:outerShdw blurRad="38100" dist="38100" dir="2700000" algn="tl">
                  <a:srgbClr val="000000">
                    <a:alpha val="43137"/>
                  </a:srgbClr>
                </a:outerShdw>
              </a:effectLst>
              <a:latin typeface="ArabBruD" pitchFamily="2" charset="0"/>
            </a:endParaRPr>
          </a:p>
        </p:txBody>
      </p:sp>
      <p:cxnSp>
        <p:nvCxnSpPr>
          <p:cNvPr id="5" name="Conector recto 4"/>
          <p:cNvCxnSpPr/>
          <p:nvPr/>
        </p:nvCxnSpPr>
        <p:spPr>
          <a:xfrm>
            <a:off x="3831336" y="987587"/>
            <a:ext cx="6187735"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65012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898" y="518955"/>
            <a:ext cx="1916985" cy="1916985"/>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Rectángulo redondeado 2"/>
          <p:cNvSpPr/>
          <p:nvPr/>
        </p:nvSpPr>
        <p:spPr>
          <a:xfrm>
            <a:off x="2536723" y="177121"/>
            <a:ext cx="9448800" cy="6440129"/>
          </a:xfrm>
          <a:prstGeom prst="roundRect">
            <a:avLst/>
          </a:prstGeom>
          <a:solidFill>
            <a:schemeClr val="bg2">
              <a:alpha val="48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2400" dirty="0">
              <a:solidFill>
                <a:schemeClr val="tx1"/>
              </a:solidFill>
              <a:latin typeface="Arial Narrow" panose="020B0606020202030204" pitchFamily="34" charset="0"/>
            </a:endParaRPr>
          </a:p>
        </p:txBody>
      </p:sp>
      <p:sp>
        <p:nvSpPr>
          <p:cNvPr id="4" name="Rectángulo 3"/>
          <p:cNvSpPr/>
          <p:nvPr/>
        </p:nvSpPr>
        <p:spPr>
          <a:xfrm>
            <a:off x="4353487" y="402812"/>
            <a:ext cx="5815272" cy="584775"/>
          </a:xfrm>
          <a:prstGeom prst="rect">
            <a:avLst/>
          </a:prstGeom>
        </p:spPr>
        <p:txBody>
          <a:bodyPr wrap="square">
            <a:spAutoFit/>
          </a:bodyPr>
          <a:lstStyle/>
          <a:p>
            <a:pPr marL="514350" indent="-514350" algn="ctr">
              <a:buFont typeface="+mj-lt"/>
              <a:buAutoNum type="arabicPeriod" startAt="3"/>
            </a:pPr>
            <a:r>
              <a:rPr lang="es-ES" sz="3200" b="1" dirty="0">
                <a:solidFill>
                  <a:srgbClr val="002060"/>
                </a:solidFill>
                <a:effectLst>
                  <a:outerShdw blurRad="38100" dist="38100" dir="2700000" algn="tl">
                    <a:srgbClr val="000000">
                      <a:alpha val="43137"/>
                    </a:srgbClr>
                  </a:outerShdw>
                </a:effectLst>
                <a:latin typeface="ArabBruD" pitchFamily="2" charset="0"/>
              </a:rPr>
              <a:t>Variables</a:t>
            </a:r>
            <a:endParaRPr lang="en-US" sz="3200" b="1" dirty="0">
              <a:solidFill>
                <a:srgbClr val="002060"/>
              </a:solidFill>
              <a:effectLst>
                <a:outerShdw blurRad="38100" dist="38100" dir="2700000" algn="tl">
                  <a:srgbClr val="000000">
                    <a:alpha val="43137"/>
                  </a:srgbClr>
                </a:outerShdw>
              </a:effectLst>
              <a:latin typeface="ArabBruD" pitchFamily="2" charset="0"/>
            </a:endParaRPr>
          </a:p>
        </p:txBody>
      </p:sp>
      <p:cxnSp>
        <p:nvCxnSpPr>
          <p:cNvPr id="5" name="Conector recto 4"/>
          <p:cNvCxnSpPr/>
          <p:nvPr/>
        </p:nvCxnSpPr>
        <p:spPr>
          <a:xfrm>
            <a:off x="4552335" y="987587"/>
            <a:ext cx="5466736" cy="0"/>
          </a:xfrm>
          <a:prstGeom prst="line">
            <a:avLst/>
          </a:prstGeom>
        </p:spPr>
        <p:style>
          <a:lnRef idx="3">
            <a:schemeClr val="dk1"/>
          </a:lnRef>
          <a:fillRef idx="0">
            <a:schemeClr val="dk1"/>
          </a:fillRef>
          <a:effectRef idx="2">
            <a:schemeClr val="dk1"/>
          </a:effectRef>
          <a:fontRef idx="minor">
            <a:schemeClr val="tx1"/>
          </a:fontRef>
        </p:style>
      </p:cxnSp>
      <p:graphicFrame>
        <p:nvGraphicFramePr>
          <p:cNvPr id="6" name="Tabla 5"/>
          <p:cNvGraphicFramePr>
            <a:graphicFrameLocks noGrp="1"/>
          </p:cNvGraphicFramePr>
          <p:nvPr>
            <p:extLst>
              <p:ext uri="{D42A27DB-BD31-4B8C-83A1-F6EECF244321}">
                <p14:modId xmlns:p14="http://schemas.microsoft.com/office/powerpoint/2010/main" val="1993928874"/>
              </p:ext>
            </p:extLst>
          </p:nvPr>
        </p:nvGraphicFramePr>
        <p:xfrm>
          <a:off x="3197123" y="2548466"/>
          <a:ext cx="8128000" cy="12852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419127671"/>
                    </a:ext>
                  </a:extLst>
                </a:gridCol>
                <a:gridCol w="4064000">
                  <a:extLst>
                    <a:ext uri="{9D8B030D-6E8A-4147-A177-3AD203B41FA5}">
                      <a16:colId xmlns:a16="http://schemas.microsoft.com/office/drawing/2014/main" val="2990401803"/>
                    </a:ext>
                  </a:extLst>
                </a:gridCol>
              </a:tblGrid>
              <a:tr h="370840">
                <a:tc>
                  <a:txBody>
                    <a:bodyPr/>
                    <a:lstStyle/>
                    <a:p>
                      <a:pPr algn="ctr"/>
                      <a:r>
                        <a:rPr lang="es-MX" dirty="0">
                          <a:solidFill>
                            <a:schemeClr val="tx1"/>
                          </a:solidFill>
                        </a:rPr>
                        <a:t>Variables</a:t>
                      </a:r>
                      <a:r>
                        <a:rPr lang="es-MX" baseline="0" dirty="0">
                          <a:solidFill>
                            <a:schemeClr val="tx1"/>
                          </a:solidFill>
                        </a:rPr>
                        <a:t> independientes</a:t>
                      </a:r>
                      <a:endParaRPr lang="en-US" dirty="0">
                        <a:solidFill>
                          <a:schemeClr val="tx1"/>
                        </a:solidFill>
                      </a:endParaRPr>
                    </a:p>
                  </a:txBody>
                  <a:tcPr/>
                </a:tc>
                <a:tc>
                  <a:txBody>
                    <a:bodyPr/>
                    <a:lstStyle/>
                    <a:p>
                      <a:pPr algn="ctr"/>
                      <a:r>
                        <a:rPr lang="es-MX" dirty="0">
                          <a:solidFill>
                            <a:schemeClr val="tx1"/>
                          </a:solidFill>
                        </a:rPr>
                        <a:t>Variables</a:t>
                      </a:r>
                      <a:r>
                        <a:rPr lang="es-MX" baseline="0" dirty="0">
                          <a:solidFill>
                            <a:schemeClr val="tx1"/>
                          </a:solidFill>
                        </a:rPr>
                        <a:t> dependientes</a:t>
                      </a:r>
                      <a:endParaRPr lang="en-US" dirty="0">
                        <a:solidFill>
                          <a:schemeClr val="tx1"/>
                        </a:solidFill>
                      </a:endParaRPr>
                    </a:p>
                  </a:txBody>
                  <a:tcPr/>
                </a:tc>
                <a:extLst>
                  <a:ext uri="{0D108BD9-81ED-4DB2-BD59-A6C34878D82A}">
                    <a16:rowId xmlns:a16="http://schemas.microsoft.com/office/drawing/2014/main" val="2041920785"/>
                  </a:ext>
                </a:extLst>
              </a:tr>
              <a:tr h="370840">
                <a:tc>
                  <a:txBody>
                    <a:bodyPr/>
                    <a:lstStyle/>
                    <a:p>
                      <a:pPr marL="285750" indent="-285750" algn="just">
                        <a:buFont typeface="Wingdings" panose="05000000000000000000" pitchFamily="2" charset="2"/>
                        <a:buChar char="ü"/>
                      </a:pPr>
                      <a:r>
                        <a:rPr lang="es-MX" dirty="0">
                          <a:solidFill>
                            <a:schemeClr val="tx1"/>
                          </a:solidFill>
                        </a:rPr>
                        <a:t>La presencia de luz.</a:t>
                      </a:r>
                    </a:p>
                    <a:p>
                      <a:pPr marL="285750" indent="-285750" algn="just">
                        <a:buFont typeface="Wingdings" panose="05000000000000000000" pitchFamily="2" charset="2"/>
                        <a:buChar char="ü"/>
                      </a:pPr>
                      <a:r>
                        <a:rPr lang="es-MX" dirty="0">
                          <a:solidFill>
                            <a:schemeClr val="tx1"/>
                          </a:solidFill>
                        </a:rPr>
                        <a:t>La cantidad de agua.</a:t>
                      </a:r>
                    </a:p>
                    <a:p>
                      <a:pPr marL="285750" indent="-285750" algn="just">
                        <a:buFont typeface="Wingdings" panose="05000000000000000000" pitchFamily="2" charset="2"/>
                        <a:buChar char="ü"/>
                      </a:pPr>
                      <a:r>
                        <a:rPr lang="es-MX" dirty="0">
                          <a:solidFill>
                            <a:schemeClr val="tx1"/>
                          </a:solidFill>
                        </a:rPr>
                        <a:t>Temperatura.</a:t>
                      </a:r>
                      <a:endParaRPr lang="en-US" dirty="0">
                        <a:solidFill>
                          <a:schemeClr val="tx1"/>
                        </a:solidFill>
                      </a:endParaRPr>
                    </a:p>
                  </a:txBody>
                  <a:tcPr/>
                </a:tc>
                <a:tc>
                  <a:txBody>
                    <a:bodyPr/>
                    <a:lstStyle/>
                    <a:p>
                      <a:pPr marL="285750" indent="-285750" algn="just">
                        <a:buFont typeface="Wingdings" panose="05000000000000000000" pitchFamily="2" charset="2"/>
                        <a:buChar char="ü"/>
                      </a:pPr>
                      <a:r>
                        <a:rPr lang="es-MX" dirty="0">
                          <a:solidFill>
                            <a:schemeClr val="tx1"/>
                          </a:solidFill>
                        </a:rPr>
                        <a:t>La cantidad de semillas germinadas.</a:t>
                      </a:r>
                    </a:p>
                    <a:p>
                      <a:pPr marL="285750" indent="-285750" algn="just">
                        <a:buFont typeface="Wingdings" panose="05000000000000000000" pitchFamily="2" charset="2"/>
                        <a:buChar char="ü"/>
                      </a:pPr>
                      <a:r>
                        <a:rPr lang="es-MX" dirty="0">
                          <a:solidFill>
                            <a:schemeClr val="tx1"/>
                          </a:solidFill>
                        </a:rPr>
                        <a:t>El crecimiento de</a:t>
                      </a:r>
                      <a:r>
                        <a:rPr lang="es-MX" baseline="0" dirty="0">
                          <a:solidFill>
                            <a:schemeClr val="tx1"/>
                          </a:solidFill>
                        </a:rPr>
                        <a:t> las plantas.</a:t>
                      </a:r>
                      <a:endParaRPr lang="en-US" dirty="0">
                        <a:solidFill>
                          <a:schemeClr val="tx1"/>
                        </a:solidFill>
                      </a:endParaRPr>
                    </a:p>
                  </a:txBody>
                  <a:tcPr/>
                </a:tc>
                <a:extLst>
                  <a:ext uri="{0D108BD9-81ED-4DB2-BD59-A6C34878D82A}">
                    <a16:rowId xmlns:a16="http://schemas.microsoft.com/office/drawing/2014/main" val="2692033138"/>
                  </a:ext>
                </a:extLst>
              </a:tr>
            </a:tbl>
          </a:graphicData>
        </a:graphic>
      </p:graphicFrame>
    </p:spTree>
    <p:extLst>
      <p:ext uri="{BB962C8B-B14F-4D97-AF65-F5344CB8AC3E}">
        <p14:creationId xmlns:p14="http://schemas.microsoft.com/office/powerpoint/2010/main" val="262634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489154" y="437535"/>
            <a:ext cx="1644445" cy="1644445"/>
          </a:xfrm>
          <a:prstGeom prst="ellipse">
            <a:avLst/>
          </a:prstGeom>
          <a:ln w="63500" cap="rnd">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Rectángulo redondeado 2"/>
          <p:cNvSpPr/>
          <p:nvPr/>
        </p:nvSpPr>
        <p:spPr>
          <a:xfrm>
            <a:off x="2536723" y="177121"/>
            <a:ext cx="9448800" cy="6440129"/>
          </a:xfrm>
          <a:prstGeom prst="roundRect">
            <a:avLst/>
          </a:prstGeom>
          <a:solidFill>
            <a:schemeClr val="bg2">
              <a:alpha val="48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dirty="0">
                <a:solidFill>
                  <a:schemeClr val="tx1"/>
                </a:solidFill>
                <a:latin typeface="Arial Narrow" panose="020B0606020202030204" pitchFamily="34" charset="0"/>
              </a:rPr>
              <a:t>Las semillas que son expuestas a la luz solar germinarán normalmente mientras que las que no reciben luz, </a:t>
            </a:r>
            <a:r>
              <a:rPr lang="es-ES" sz="2400">
                <a:solidFill>
                  <a:schemeClr val="tx1"/>
                </a:solidFill>
                <a:latin typeface="Arial Narrow" panose="020B0606020202030204" pitchFamily="34" charset="0"/>
              </a:rPr>
              <a:t>se marchitarán.</a:t>
            </a:r>
            <a:endParaRPr lang="es-ES" sz="2400" dirty="0">
              <a:solidFill>
                <a:schemeClr val="tx1"/>
              </a:solidFill>
              <a:latin typeface="Arial Narrow" panose="020B0606020202030204" pitchFamily="34" charset="0"/>
            </a:endParaRPr>
          </a:p>
        </p:txBody>
      </p:sp>
      <p:sp>
        <p:nvSpPr>
          <p:cNvPr id="4" name="Rectángulo 3"/>
          <p:cNvSpPr/>
          <p:nvPr/>
        </p:nvSpPr>
        <p:spPr>
          <a:xfrm>
            <a:off x="4353487" y="402812"/>
            <a:ext cx="5815272" cy="584775"/>
          </a:xfrm>
          <a:prstGeom prst="rect">
            <a:avLst/>
          </a:prstGeom>
        </p:spPr>
        <p:txBody>
          <a:bodyPr wrap="square">
            <a:spAutoFit/>
          </a:bodyPr>
          <a:lstStyle/>
          <a:p>
            <a:pPr marL="514350" indent="-514350" algn="ctr">
              <a:buFont typeface="+mj-lt"/>
              <a:buAutoNum type="arabicPeriod" startAt="4"/>
            </a:pPr>
            <a:r>
              <a:rPr lang="es-ES" sz="3200" b="1" dirty="0">
                <a:effectLst>
                  <a:outerShdw blurRad="38100" dist="38100" dir="2700000" algn="tl">
                    <a:srgbClr val="000000">
                      <a:alpha val="43137"/>
                    </a:srgbClr>
                  </a:outerShdw>
                </a:effectLst>
                <a:latin typeface="ArabBruD" pitchFamily="2" charset="0"/>
              </a:rPr>
              <a:t>Hipótesis</a:t>
            </a:r>
            <a:endParaRPr lang="en-US" sz="3200" b="1" dirty="0">
              <a:effectLst>
                <a:outerShdw blurRad="38100" dist="38100" dir="2700000" algn="tl">
                  <a:srgbClr val="000000">
                    <a:alpha val="43137"/>
                  </a:srgbClr>
                </a:outerShdw>
              </a:effectLst>
              <a:latin typeface="ArabBruD" pitchFamily="2" charset="0"/>
            </a:endParaRPr>
          </a:p>
        </p:txBody>
      </p:sp>
      <p:cxnSp>
        <p:nvCxnSpPr>
          <p:cNvPr id="5" name="Conector recto 4"/>
          <p:cNvCxnSpPr/>
          <p:nvPr/>
        </p:nvCxnSpPr>
        <p:spPr>
          <a:xfrm>
            <a:off x="4552335" y="987587"/>
            <a:ext cx="5466736"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6707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ángulo redondeado 3"/>
          <p:cNvSpPr/>
          <p:nvPr/>
        </p:nvSpPr>
        <p:spPr>
          <a:xfrm>
            <a:off x="2536723" y="216310"/>
            <a:ext cx="9448800" cy="6440129"/>
          </a:xfrm>
          <a:prstGeom prst="roundRect">
            <a:avLst/>
          </a:prstGeom>
          <a:solidFill>
            <a:srgbClr val="FFFF99">
              <a:alpha val="51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ü"/>
            </a:pPr>
            <a:r>
              <a:rPr lang="es-ES" sz="2400" dirty="0">
                <a:solidFill>
                  <a:schemeClr val="tx1"/>
                </a:solidFill>
                <a:latin typeface="Arial Narrow" panose="020B0606020202030204" pitchFamily="34" charset="0"/>
              </a:rPr>
              <a:t>Semillas de poroto.</a:t>
            </a:r>
          </a:p>
          <a:p>
            <a:pPr marL="342900" indent="-342900">
              <a:buFont typeface="Wingdings" panose="05000000000000000000" pitchFamily="2" charset="2"/>
              <a:buChar char="ü"/>
            </a:pPr>
            <a:r>
              <a:rPr lang="es-ES" sz="2400" dirty="0">
                <a:solidFill>
                  <a:schemeClr val="tx1"/>
                </a:solidFill>
                <a:latin typeface="Arial Narrow" panose="020B0606020202030204" pitchFamily="34" charset="0"/>
              </a:rPr>
              <a:t>Dos bandejas rectangulares.</a:t>
            </a:r>
          </a:p>
          <a:p>
            <a:pPr marL="342900" indent="-342900">
              <a:buFont typeface="Wingdings" panose="05000000000000000000" pitchFamily="2" charset="2"/>
              <a:buChar char="ü"/>
            </a:pPr>
            <a:r>
              <a:rPr lang="es-ES" sz="2400" dirty="0">
                <a:solidFill>
                  <a:schemeClr val="tx1"/>
                </a:solidFill>
                <a:latin typeface="Arial Narrow" panose="020B0606020202030204" pitchFamily="34" charset="0"/>
              </a:rPr>
              <a:t>Tierra de hoja.</a:t>
            </a:r>
          </a:p>
          <a:p>
            <a:pPr marL="342900" indent="-342900">
              <a:buFont typeface="Wingdings" panose="05000000000000000000" pitchFamily="2" charset="2"/>
              <a:buChar char="ü"/>
            </a:pPr>
            <a:r>
              <a:rPr lang="es-ES" sz="2400" dirty="0">
                <a:solidFill>
                  <a:schemeClr val="tx1"/>
                </a:solidFill>
                <a:latin typeface="Arial Narrow" panose="020B0606020202030204" pitchFamily="34" charset="0"/>
              </a:rPr>
              <a:t>Vaso de precipitado de 500 ml.</a:t>
            </a:r>
          </a:p>
        </p:txBody>
      </p:sp>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t="12231" b="13970"/>
          <a:stretch/>
        </p:blipFill>
        <p:spPr>
          <a:xfrm>
            <a:off x="495296" y="363795"/>
            <a:ext cx="1572105" cy="116020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cxnSp>
        <p:nvCxnSpPr>
          <p:cNvPr id="3" name="Conector recto 2"/>
          <p:cNvCxnSpPr/>
          <p:nvPr/>
        </p:nvCxnSpPr>
        <p:spPr>
          <a:xfrm>
            <a:off x="4552335" y="987587"/>
            <a:ext cx="5466736" cy="0"/>
          </a:xfrm>
          <a:prstGeom prst="line">
            <a:avLst/>
          </a:prstGeom>
        </p:spPr>
        <p:style>
          <a:lnRef idx="3">
            <a:schemeClr val="dk1"/>
          </a:lnRef>
          <a:fillRef idx="0">
            <a:schemeClr val="dk1"/>
          </a:fillRef>
          <a:effectRef idx="2">
            <a:schemeClr val="dk1"/>
          </a:effectRef>
          <a:fontRef idx="minor">
            <a:schemeClr val="tx1"/>
          </a:fontRef>
        </p:style>
      </p:cxnSp>
      <p:sp>
        <p:nvSpPr>
          <p:cNvPr id="5" name="Rectángulo 4"/>
          <p:cNvSpPr/>
          <p:nvPr/>
        </p:nvSpPr>
        <p:spPr>
          <a:xfrm>
            <a:off x="4353487" y="402812"/>
            <a:ext cx="5815272" cy="584775"/>
          </a:xfrm>
          <a:prstGeom prst="rect">
            <a:avLst/>
          </a:prstGeom>
        </p:spPr>
        <p:txBody>
          <a:bodyPr wrap="square">
            <a:spAutoFit/>
          </a:bodyPr>
          <a:lstStyle/>
          <a:p>
            <a:pPr marL="514350" indent="-514350" algn="ctr">
              <a:buFont typeface="+mj-lt"/>
              <a:buAutoNum type="arabicPeriod" startAt="5"/>
            </a:pPr>
            <a:r>
              <a:rPr lang="es-ES" sz="3200" b="1" dirty="0">
                <a:effectLst>
                  <a:outerShdw blurRad="38100" dist="38100" dir="2700000" algn="tl">
                    <a:srgbClr val="000000">
                      <a:alpha val="43137"/>
                    </a:srgbClr>
                  </a:outerShdw>
                </a:effectLst>
                <a:latin typeface="ArabBruD" pitchFamily="2" charset="0"/>
              </a:rPr>
              <a:t>Materiales</a:t>
            </a:r>
            <a:endParaRPr lang="en-US" sz="3200" b="1" dirty="0">
              <a:effectLst>
                <a:outerShdw blurRad="38100" dist="38100" dir="2700000" algn="tl">
                  <a:srgbClr val="000000">
                    <a:alpha val="43137"/>
                  </a:srgbClr>
                </a:outerShdw>
              </a:effectLst>
              <a:latin typeface="ArabBruD" pitchFamily="2" charset="0"/>
            </a:endParaRPr>
          </a:p>
        </p:txBody>
      </p:sp>
    </p:spTree>
    <p:extLst>
      <p:ext uri="{BB962C8B-B14F-4D97-AF65-F5344CB8AC3E}">
        <p14:creationId xmlns:p14="http://schemas.microsoft.com/office/powerpoint/2010/main" val="2970423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ángulo redondeado 1"/>
          <p:cNvSpPr/>
          <p:nvPr/>
        </p:nvSpPr>
        <p:spPr>
          <a:xfrm>
            <a:off x="2536723" y="216310"/>
            <a:ext cx="9448800" cy="6440129"/>
          </a:xfrm>
          <a:prstGeom prst="roundRect">
            <a:avLst/>
          </a:prstGeom>
          <a:solidFill>
            <a:srgbClr val="FFFF99">
              <a:alpha val="51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mj-lt"/>
              <a:buAutoNum type="alphaUcPeriod"/>
            </a:pPr>
            <a:endParaRPr lang="es-ES" dirty="0">
              <a:solidFill>
                <a:schemeClr val="tx1"/>
              </a:solidFill>
              <a:latin typeface="Arial Narrow" panose="020B0606020202030204" pitchFamily="34" charset="0"/>
            </a:endParaRPr>
          </a:p>
          <a:p>
            <a:pPr marL="457200" indent="-457200" algn="just">
              <a:buFont typeface="+mj-lt"/>
              <a:buAutoNum type="alphaUcPeriod"/>
            </a:pPr>
            <a:endParaRPr lang="es-ES" dirty="0">
              <a:solidFill>
                <a:schemeClr val="tx1"/>
              </a:solidFill>
              <a:latin typeface="Arial Narrow" panose="020B0606020202030204" pitchFamily="34" charset="0"/>
            </a:endParaRPr>
          </a:p>
          <a:p>
            <a:pPr marL="457200" indent="-457200" algn="just">
              <a:buFont typeface="+mj-lt"/>
              <a:buAutoNum type="alphaUcPeriod"/>
            </a:pPr>
            <a:r>
              <a:rPr lang="es-ES" dirty="0">
                <a:solidFill>
                  <a:schemeClr val="tx1"/>
                </a:solidFill>
                <a:latin typeface="Arial Narrow" panose="020B0606020202030204" pitchFamily="34" charset="0"/>
              </a:rPr>
              <a:t>Llenar las bandejas con tierra de hoja o tierra preparada.</a:t>
            </a:r>
          </a:p>
          <a:p>
            <a:pPr marL="457200" indent="-457200" algn="just">
              <a:buFont typeface="+mj-lt"/>
              <a:buAutoNum type="alphaUcPeriod"/>
            </a:pPr>
            <a:r>
              <a:rPr lang="es-ES" dirty="0">
                <a:solidFill>
                  <a:schemeClr val="tx1"/>
                </a:solidFill>
                <a:latin typeface="Arial Narrow" panose="020B0606020202030204" pitchFamily="34" charset="0"/>
              </a:rPr>
              <a:t>Hacer pequeñas hendiduras en la tierra, y en cada una depositar una semilla (30 semillas por bandeja).</a:t>
            </a:r>
          </a:p>
          <a:p>
            <a:pPr marL="457200" indent="-457200" algn="just">
              <a:buFont typeface="+mj-lt"/>
              <a:buAutoNum type="alphaUcPeriod"/>
            </a:pPr>
            <a:r>
              <a:rPr lang="es-ES" dirty="0">
                <a:solidFill>
                  <a:schemeClr val="tx1"/>
                </a:solidFill>
                <a:latin typeface="Arial Narrow" panose="020B0606020202030204" pitchFamily="34" charset="0"/>
              </a:rPr>
              <a:t>Cubrir las semillas con tierra de hoja, cuidando que no queden a más de 2 cm de profundidad.</a:t>
            </a:r>
          </a:p>
          <a:p>
            <a:pPr marL="457200" indent="-457200" algn="just">
              <a:buFont typeface="+mj-lt"/>
              <a:buAutoNum type="alphaUcPeriod"/>
            </a:pPr>
            <a:r>
              <a:rPr lang="es-ES" dirty="0">
                <a:solidFill>
                  <a:schemeClr val="tx1"/>
                </a:solidFill>
                <a:latin typeface="Arial Narrow" panose="020B0606020202030204" pitchFamily="34" charset="0"/>
              </a:rPr>
              <a:t>Para ambas bandejas, regar las semillas sembradas con 300 ml de agua, desde el día cero, día de siembra, hasta el día 10.</a:t>
            </a:r>
          </a:p>
          <a:p>
            <a:pPr marL="457200" indent="-457200" algn="just">
              <a:buFont typeface="+mj-lt"/>
              <a:buAutoNum type="alphaUcPeriod"/>
            </a:pPr>
            <a:r>
              <a:rPr lang="es-ES" dirty="0">
                <a:solidFill>
                  <a:schemeClr val="tx1"/>
                </a:solidFill>
                <a:latin typeface="Arial Narrow" panose="020B0606020202030204" pitchFamily="34" charset="0"/>
              </a:rPr>
              <a:t>Cada bandeja será sometida a uno de los siguientes tratamientos:        Tratamiento 1. Bandeja bajo condiciones normales de luz.                 Tratamiento 2. Bandeja bajo oscuridad las 24 horas del día.</a:t>
            </a:r>
          </a:p>
          <a:p>
            <a:pPr marL="457200" indent="-457200" algn="just">
              <a:buFont typeface="+mj-lt"/>
              <a:buAutoNum type="alphaUcPeriod"/>
            </a:pPr>
            <a:r>
              <a:rPr lang="es-ES" dirty="0">
                <a:solidFill>
                  <a:schemeClr val="tx1"/>
                </a:solidFill>
                <a:latin typeface="Arial Narrow" panose="020B0606020202030204" pitchFamily="34" charset="0"/>
              </a:rPr>
              <a:t>Etiquetar las bandejas según corresponda, tratamiento 1 o tratamiento 2.</a:t>
            </a:r>
          </a:p>
          <a:p>
            <a:pPr marL="457200" indent="-457200" algn="just">
              <a:buFont typeface="+mj-lt"/>
              <a:buAutoNum type="alphaUcPeriod"/>
            </a:pPr>
            <a:r>
              <a:rPr lang="es-ES" dirty="0">
                <a:solidFill>
                  <a:schemeClr val="tx1"/>
                </a:solidFill>
                <a:latin typeface="Arial Narrow" panose="020B0606020202030204" pitchFamily="34" charset="0"/>
              </a:rPr>
              <a:t>La bandeja del tratamiento 2 se mantiene al interior de una cámara oscura durante los 10 días que dura el experimento.</a:t>
            </a:r>
          </a:p>
          <a:p>
            <a:pPr marL="457200" indent="-457200" algn="just">
              <a:buFont typeface="+mj-lt"/>
              <a:buAutoNum type="alphaUcPeriod"/>
            </a:pPr>
            <a:r>
              <a:rPr lang="es-ES" dirty="0">
                <a:solidFill>
                  <a:schemeClr val="tx1"/>
                </a:solidFill>
                <a:latin typeface="Arial Narrow" panose="020B0606020202030204" pitchFamily="34" charset="0"/>
              </a:rPr>
              <a:t>Las dos bandejas se mantienen al interior de una misma habitación bajo iguales condiciones de temperatura y humedad.</a:t>
            </a:r>
          </a:p>
          <a:p>
            <a:pPr marL="457200" indent="-457200" algn="just">
              <a:buFont typeface="+mj-lt"/>
              <a:buAutoNum type="alphaUcPeriod"/>
            </a:pPr>
            <a:r>
              <a:rPr lang="es-ES" dirty="0">
                <a:solidFill>
                  <a:schemeClr val="tx1"/>
                </a:solidFill>
                <a:latin typeface="Arial Narrow" panose="020B0606020202030204" pitchFamily="34" charset="0"/>
              </a:rPr>
              <a:t>Se registran las observaciones desde el día 0, correspondiente al día de la siembra, hasta el día 10.</a:t>
            </a:r>
          </a:p>
          <a:p>
            <a:pPr marL="457200" indent="-457200" algn="just">
              <a:buFont typeface="+mj-lt"/>
              <a:buAutoNum type="alphaUcPeriod"/>
            </a:pPr>
            <a:endParaRPr lang="es-ES" dirty="0">
              <a:solidFill>
                <a:schemeClr val="tx1"/>
              </a:solidFill>
              <a:latin typeface="Arial Narrow" panose="020B0606020202030204" pitchFamily="34" charset="0"/>
            </a:endParaRP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593" y="508820"/>
            <a:ext cx="1939413" cy="1939413"/>
          </a:xfrm>
          <a:prstGeom prst="rect">
            <a:avLst/>
          </a:prstGeom>
          <a:ln>
            <a:noFill/>
          </a:ln>
          <a:effectLst>
            <a:outerShdw blurRad="292100" dist="139700" dir="2700000" algn="tl" rotWithShape="0">
              <a:srgbClr val="333333">
                <a:alpha val="65000"/>
              </a:srgbClr>
            </a:outerShdw>
          </a:effectLst>
        </p:spPr>
      </p:pic>
      <p:sp>
        <p:nvSpPr>
          <p:cNvPr id="4" name="Rectángulo 3"/>
          <p:cNvSpPr/>
          <p:nvPr/>
        </p:nvSpPr>
        <p:spPr>
          <a:xfrm>
            <a:off x="4353487" y="402812"/>
            <a:ext cx="5815272" cy="584775"/>
          </a:xfrm>
          <a:prstGeom prst="rect">
            <a:avLst/>
          </a:prstGeom>
        </p:spPr>
        <p:txBody>
          <a:bodyPr wrap="square">
            <a:spAutoFit/>
          </a:bodyPr>
          <a:lstStyle/>
          <a:p>
            <a:pPr marL="514350" indent="-514350" algn="ctr">
              <a:buFont typeface="+mj-lt"/>
              <a:buAutoNum type="arabicPeriod" startAt="6"/>
            </a:pPr>
            <a:r>
              <a:rPr lang="es-ES" sz="3200" b="1" dirty="0">
                <a:effectLst>
                  <a:outerShdw blurRad="38100" dist="38100" dir="2700000" algn="tl">
                    <a:srgbClr val="000000">
                      <a:alpha val="43137"/>
                    </a:srgbClr>
                  </a:outerShdw>
                </a:effectLst>
                <a:latin typeface="ArabBruD" pitchFamily="2" charset="0"/>
              </a:rPr>
              <a:t>Procedimiento</a:t>
            </a:r>
            <a:endParaRPr lang="en-US" sz="3200" b="1" dirty="0">
              <a:effectLst>
                <a:outerShdw blurRad="38100" dist="38100" dir="2700000" algn="tl">
                  <a:srgbClr val="000000">
                    <a:alpha val="43137"/>
                  </a:srgbClr>
                </a:outerShdw>
              </a:effectLst>
              <a:latin typeface="ArabBruD" pitchFamily="2" charset="0"/>
            </a:endParaRPr>
          </a:p>
        </p:txBody>
      </p:sp>
      <p:cxnSp>
        <p:nvCxnSpPr>
          <p:cNvPr id="5" name="Conector recto 4"/>
          <p:cNvCxnSpPr/>
          <p:nvPr/>
        </p:nvCxnSpPr>
        <p:spPr>
          <a:xfrm>
            <a:off x="4552335" y="987587"/>
            <a:ext cx="5466736"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66267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67108" y="324154"/>
            <a:ext cx="6657785" cy="584775"/>
          </a:xfrm>
          <a:prstGeom prst="rect">
            <a:avLst/>
          </a:prstGeom>
        </p:spPr>
        <p:txBody>
          <a:bodyPr wrap="none">
            <a:spAutoFit/>
          </a:bodyPr>
          <a:lstStyle/>
          <a:p>
            <a:pPr marL="514350" indent="-514350">
              <a:buFont typeface="+mj-lt"/>
              <a:buAutoNum type="arabicPeriod" startAt="7"/>
            </a:pPr>
            <a:r>
              <a:rPr lang="es-ES" sz="3200" b="1" dirty="0">
                <a:effectLst>
                  <a:outerShdw blurRad="38100" dist="38100" dir="2700000" algn="tl">
                    <a:srgbClr val="000000">
                      <a:alpha val="43137"/>
                    </a:srgbClr>
                  </a:outerShdw>
                </a:effectLst>
                <a:latin typeface="ArabBruD" pitchFamily="2" charset="0"/>
              </a:rPr>
              <a:t>Datos/observaciones/RESULTADOS</a:t>
            </a:r>
            <a:endParaRPr lang="en-US" sz="3200" b="1" dirty="0">
              <a:effectLst>
                <a:outerShdw blurRad="38100" dist="38100" dir="2700000" algn="tl">
                  <a:srgbClr val="000000">
                    <a:alpha val="43137"/>
                  </a:srgbClr>
                </a:outerShdw>
              </a:effectLst>
              <a:latin typeface="ArabBruD" pitchFamily="2" charset="0"/>
            </a:endParaRPr>
          </a:p>
        </p:txBody>
      </p:sp>
      <p:cxnSp>
        <p:nvCxnSpPr>
          <p:cNvPr id="3" name="Conector recto 2"/>
          <p:cNvCxnSpPr/>
          <p:nvPr/>
        </p:nvCxnSpPr>
        <p:spPr>
          <a:xfrm>
            <a:off x="2767108" y="997419"/>
            <a:ext cx="6657785" cy="8421"/>
          </a:xfrm>
          <a:prstGeom prst="line">
            <a:avLst/>
          </a:prstGeom>
        </p:spPr>
        <p:style>
          <a:lnRef idx="3">
            <a:schemeClr val="dk1"/>
          </a:lnRef>
          <a:fillRef idx="0">
            <a:schemeClr val="dk1"/>
          </a:fillRef>
          <a:effectRef idx="2">
            <a:schemeClr val="dk1"/>
          </a:effectRef>
          <a:fontRef idx="minor">
            <a:schemeClr val="tx1"/>
          </a:fontRef>
        </p:style>
      </p:cxnSp>
      <p:pic>
        <p:nvPicPr>
          <p:cNvPr id="6" name="Imagen 5"/>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639096" y="343574"/>
            <a:ext cx="1130710" cy="11307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aphicFrame>
        <p:nvGraphicFramePr>
          <p:cNvPr id="4" name="Tabla 3"/>
          <p:cNvGraphicFramePr>
            <a:graphicFrameLocks noGrp="1"/>
          </p:cNvGraphicFramePr>
          <p:nvPr>
            <p:extLst>
              <p:ext uri="{D42A27DB-BD31-4B8C-83A1-F6EECF244321}">
                <p14:modId xmlns:p14="http://schemas.microsoft.com/office/powerpoint/2010/main" val="4226379700"/>
              </p:ext>
            </p:extLst>
          </p:nvPr>
        </p:nvGraphicFramePr>
        <p:xfrm>
          <a:off x="156754" y="1091889"/>
          <a:ext cx="10043372" cy="5610573"/>
        </p:xfrm>
        <a:graphic>
          <a:graphicData uri="http://schemas.openxmlformats.org/drawingml/2006/table">
            <a:tbl>
              <a:tblPr firstRow="1" bandRow="1">
                <a:tableStyleId>{5C22544A-7EE6-4342-B048-85BDC9FD1C3A}</a:tableStyleId>
              </a:tblPr>
              <a:tblGrid>
                <a:gridCol w="604396">
                  <a:extLst>
                    <a:ext uri="{9D8B030D-6E8A-4147-A177-3AD203B41FA5}">
                      <a16:colId xmlns:a16="http://schemas.microsoft.com/office/drawing/2014/main" val="2541196174"/>
                    </a:ext>
                  </a:extLst>
                </a:gridCol>
                <a:gridCol w="1033034">
                  <a:extLst>
                    <a:ext uri="{9D8B030D-6E8A-4147-A177-3AD203B41FA5}">
                      <a16:colId xmlns:a16="http://schemas.microsoft.com/office/drawing/2014/main" val="675531933"/>
                    </a:ext>
                  </a:extLst>
                </a:gridCol>
                <a:gridCol w="3384257">
                  <a:extLst>
                    <a:ext uri="{9D8B030D-6E8A-4147-A177-3AD203B41FA5}">
                      <a16:colId xmlns:a16="http://schemas.microsoft.com/office/drawing/2014/main" val="1607317512"/>
                    </a:ext>
                  </a:extLst>
                </a:gridCol>
                <a:gridCol w="618742">
                  <a:extLst>
                    <a:ext uri="{9D8B030D-6E8A-4147-A177-3AD203B41FA5}">
                      <a16:colId xmlns:a16="http://schemas.microsoft.com/office/drawing/2014/main" val="2883848255"/>
                    </a:ext>
                  </a:extLst>
                </a:gridCol>
                <a:gridCol w="1049173">
                  <a:extLst>
                    <a:ext uri="{9D8B030D-6E8A-4147-A177-3AD203B41FA5}">
                      <a16:colId xmlns:a16="http://schemas.microsoft.com/office/drawing/2014/main" val="350106475"/>
                    </a:ext>
                  </a:extLst>
                </a:gridCol>
                <a:gridCol w="3353770">
                  <a:extLst>
                    <a:ext uri="{9D8B030D-6E8A-4147-A177-3AD203B41FA5}">
                      <a16:colId xmlns:a16="http://schemas.microsoft.com/office/drawing/2014/main" val="2174323690"/>
                    </a:ext>
                  </a:extLst>
                </a:gridCol>
              </a:tblGrid>
              <a:tr h="435843">
                <a:tc gridSpan="6">
                  <a:txBody>
                    <a:bodyPr/>
                    <a:lstStyle/>
                    <a:p>
                      <a:r>
                        <a:rPr lang="es-MX" dirty="0"/>
                        <a:t>Tabla de datos:</a:t>
                      </a:r>
                      <a:r>
                        <a:rPr lang="es-MX" baseline="0" dirty="0"/>
                        <a:t> cantidad de semillas germinadas para los distintos tratamientos aplicados.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28902034"/>
                  </a:ext>
                </a:extLst>
              </a:tr>
              <a:tr h="395095">
                <a:tc rowSpan="11">
                  <a:txBody>
                    <a:bodyPr/>
                    <a:lstStyle/>
                    <a:p>
                      <a:pPr algn="ctr"/>
                      <a:r>
                        <a:rPr lang="es-MX" b="1" dirty="0"/>
                        <a:t>TRATAMIENTO 1</a:t>
                      </a:r>
                    </a:p>
                    <a:p>
                      <a:pPr algn="ctr"/>
                      <a:endParaRPr lang="en-US" b="1" dirty="0"/>
                    </a:p>
                  </a:txBody>
                  <a:tcPr vert="wordArtVert"/>
                </a:tc>
                <a:tc>
                  <a:txBody>
                    <a:bodyPr/>
                    <a:lstStyle/>
                    <a:p>
                      <a:pPr algn="ctr"/>
                      <a:r>
                        <a:rPr lang="es-MX" dirty="0"/>
                        <a:t>Día 0</a:t>
                      </a:r>
                      <a:endParaRPr lang="en-US" dirty="0"/>
                    </a:p>
                  </a:txBody>
                  <a:tcPr/>
                </a:tc>
                <a:tc>
                  <a:txBody>
                    <a:bodyPr/>
                    <a:lstStyle/>
                    <a:p>
                      <a:r>
                        <a:rPr lang="es-MX" sz="1400" kern="1200" baseline="0" dirty="0">
                          <a:solidFill>
                            <a:schemeClr val="dk1"/>
                          </a:solidFill>
                          <a:latin typeface="+mn-lt"/>
                          <a:ea typeface="+mn-ea"/>
                          <a:cs typeface="+mn-cs"/>
                        </a:rPr>
                        <a:t>Se mantiene a las semillas en su lugar.</a:t>
                      </a:r>
                      <a:endParaRPr lang="en-US" sz="1400" kern="1200" baseline="0" dirty="0">
                        <a:solidFill>
                          <a:schemeClr val="dk1"/>
                        </a:solidFill>
                        <a:latin typeface="+mn-lt"/>
                        <a:ea typeface="+mn-ea"/>
                        <a:cs typeface="+mn-cs"/>
                      </a:endParaRPr>
                    </a:p>
                  </a:txBody>
                  <a:tcPr/>
                </a:tc>
                <a:tc rowSpan="11">
                  <a:txBody>
                    <a:bodyPr/>
                    <a:lstStyle/>
                    <a:p>
                      <a:pPr algn="ctr"/>
                      <a:r>
                        <a:rPr lang="es-MX" b="1" dirty="0"/>
                        <a:t>TRATAMIENTO</a:t>
                      </a:r>
                      <a:r>
                        <a:rPr lang="es-MX" b="1" baseline="0" dirty="0"/>
                        <a:t> 2</a:t>
                      </a:r>
                      <a:endParaRPr lang="en-US" b="1" dirty="0"/>
                    </a:p>
                  </a:txBody>
                  <a:tcPr vert="wordArtVert"/>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dirty="0"/>
                        <a:t>Día 0</a:t>
                      </a:r>
                      <a:endParaRPr lang="en-US" dirty="0"/>
                    </a:p>
                  </a:txBody>
                  <a:tcPr/>
                </a:tc>
                <a:tc>
                  <a:txBody>
                    <a:bodyPr/>
                    <a:lstStyle/>
                    <a:p>
                      <a:r>
                        <a:rPr lang="es-MX" sz="1400" kern="1200" baseline="0" dirty="0">
                          <a:solidFill>
                            <a:schemeClr val="dk1"/>
                          </a:solidFill>
                          <a:latin typeface="+mn-lt"/>
                          <a:ea typeface="+mn-ea"/>
                          <a:cs typeface="+mn-cs"/>
                        </a:rPr>
                        <a:t>Se mantiene a las semillas en su lugar.</a:t>
                      </a:r>
                      <a:endParaRPr lang="en-US" sz="1400" kern="1200" baseline="0" dirty="0">
                        <a:solidFill>
                          <a:schemeClr val="dk1"/>
                        </a:solidFill>
                        <a:latin typeface="+mn-lt"/>
                        <a:ea typeface="+mn-ea"/>
                        <a:cs typeface="+mn-cs"/>
                      </a:endParaRPr>
                    </a:p>
                  </a:txBody>
                  <a:tcPr/>
                </a:tc>
                <a:extLst>
                  <a:ext uri="{0D108BD9-81ED-4DB2-BD59-A6C34878D82A}">
                    <a16:rowId xmlns:a16="http://schemas.microsoft.com/office/drawing/2014/main" val="1285238468"/>
                  </a:ext>
                </a:extLst>
              </a:tr>
              <a:tr h="395095">
                <a:tc vMerge="1">
                  <a:txBody>
                    <a:bodyPr/>
                    <a:lstStyle/>
                    <a:p>
                      <a:endParaRPr lang="en-US"/>
                    </a:p>
                  </a:txBody>
                  <a:tcPr/>
                </a:tc>
                <a:tc>
                  <a:txBody>
                    <a:bodyPr/>
                    <a:lstStyle/>
                    <a:p>
                      <a:pPr algn="ctr"/>
                      <a:r>
                        <a:rPr lang="es-MX" dirty="0"/>
                        <a:t>Día1</a:t>
                      </a:r>
                      <a:endParaRPr lang="en-US"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kern="1200" baseline="0" dirty="0">
                          <a:solidFill>
                            <a:schemeClr val="dk1"/>
                          </a:solidFill>
                          <a:latin typeface="+mn-lt"/>
                          <a:ea typeface="+mn-ea"/>
                          <a:cs typeface="+mn-cs"/>
                        </a:rPr>
                        <a:t>Aún no aparecen brotes.</a:t>
                      </a:r>
                      <a:endParaRPr lang="en-US" sz="1400" kern="1200" baseline="0" dirty="0">
                        <a:solidFill>
                          <a:schemeClr val="dk1"/>
                        </a:solidFill>
                        <a:latin typeface="+mn-lt"/>
                        <a:ea typeface="+mn-ea"/>
                        <a:cs typeface="+mn-cs"/>
                      </a:endParaRPr>
                    </a:p>
                  </a:txBody>
                  <a:tcPr/>
                </a:tc>
                <a:tc vMerge="1">
                  <a:txBody>
                    <a:bodyPr/>
                    <a:lstStyle/>
                    <a:p>
                      <a:endParaRPr lang="en-US" dirty="0"/>
                    </a:p>
                  </a:txBody>
                  <a:tcPr/>
                </a:tc>
                <a:tc>
                  <a:txBody>
                    <a:bodyPr/>
                    <a:lstStyle/>
                    <a:p>
                      <a:pPr algn="ctr"/>
                      <a:r>
                        <a:rPr lang="es-MX" dirty="0"/>
                        <a:t>Día 1</a:t>
                      </a:r>
                      <a:endParaRPr lang="en-US" dirty="0"/>
                    </a:p>
                  </a:txBody>
                  <a:tcPr/>
                </a:tc>
                <a:tc>
                  <a:txBody>
                    <a:bodyPr/>
                    <a:lstStyle/>
                    <a:p>
                      <a:r>
                        <a:rPr lang="es-MX" sz="1400" kern="1200" baseline="0" dirty="0">
                          <a:solidFill>
                            <a:schemeClr val="dk1"/>
                          </a:solidFill>
                          <a:latin typeface="+mn-lt"/>
                          <a:ea typeface="+mn-ea"/>
                          <a:cs typeface="+mn-cs"/>
                        </a:rPr>
                        <a:t>Se van desarrollando según las indicaciones.</a:t>
                      </a:r>
                      <a:endParaRPr lang="en-US" sz="1400" kern="1200" baseline="0" dirty="0">
                        <a:solidFill>
                          <a:schemeClr val="dk1"/>
                        </a:solidFill>
                        <a:latin typeface="+mn-lt"/>
                        <a:ea typeface="+mn-ea"/>
                        <a:cs typeface="+mn-cs"/>
                      </a:endParaRPr>
                    </a:p>
                  </a:txBody>
                  <a:tcPr/>
                </a:tc>
                <a:extLst>
                  <a:ext uri="{0D108BD9-81ED-4DB2-BD59-A6C34878D82A}">
                    <a16:rowId xmlns:a16="http://schemas.microsoft.com/office/drawing/2014/main" val="341061690"/>
                  </a:ext>
                </a:extLst>
              </a:tr>
              <a:tr h="395095">
                <a:tc vMerge="1">
                  <a:txBody>
                    <a:bodyPr/>
                    <a:lstStyle/>
                    <a:p>
                      <a:endParaRPr lang="en-US" dirty="0"/>
                    </a:p>
                  </a:txBody>
                  <a:tcPr/>
                </a:tc>
                <a:tc>
                  <a:txBody>
                    <a:bodyPr/>
                    <a:lstStyle/>
                    <a:p>
                      <a:pPr algn="ctr"/>
                      <a:r>
                        <a:rPr lang="es-MX" dirty="0"/>
                        <a:t>Día</a:t>
                      </a:r>
                      <a:r>
                        <a:rPr lang="es-MX" baseline="0" dirty="0"/>
                        <a:t> 2</a:t>
                      </a:r>
                      <a:endParaRPr lang="en-US"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kern="1200" baseline="0" dirty="0">
                          <a:solidFill>
                            <a:schemeClr val="dk1"/>
                          </a:solidFill>
                          <a:latin typeface="+mn-lt"/>
                          <a:ea typeface="+mn-ea"/>
                          <a:cs typeface="+mn-cs"/>
                        </a:rPr>
                        <a:t>Se siguen las indicaciones pero aún no hay brotes.</a:t>
                      </a:r>
                      <a:endParaRPr lang="en-US" sz="1400" kern="1200" baseline="0" dirty="0">
                        <a:solidFill>
                          <a:schemeClr val="dk1"/>
                        </a:solidFill>
                        <a:latin typeface="+mn-lt"/>
                        <a:ea typeface="+mn-ea"/>
                        <a:cs typeface="+mn-cs"/>
                      </a:endParaRPr>
                    </a:p>
                  </a:txBody>
                  <a:tcPr/>
                </a:tc>
                <a:tc vMerge="1">
                  <a:txBody>
                    <a:bodyPr/>
                    <a:lstStyle/>
                    <a:p>
                      <a:endParaRPr lang="en-US" dirty="0"/>
                    </a:p>
                  </a:txBody>
                  <a:tcPr/>
                </a:tc>
                <a:tc>
                  <a:txBody>
                    <a:bodyPr/>
                    <a:lstStyle/>
                    <a:p>
                      <a:pPr algn="ctr"/>
                      <a:r>
                        <a:rPr lang="es-MX" dirty="0"/>
                        <a:t>Día 2</a:t>
                      </a:r>
                      <a:endParaRPr lang="en-US" dirty="0"/>
                    </a:p>
                  </a:txBody>
                  <a:tcPr/>
                </a:tc>
                <a:tc>
                  <a:txBody>
                    <a:bodyPr/>
                    <a:lstStyle/>
                    <a:p>
                      <a:r>
                        <a:rPr lang="es-MX" sz="1400" kern="1200" baseline="0" dirty="0">
                          <a:solidFill>
                            <a:schemeClr val="dk1"/>
                          </a:solidFill>
                          <a:latin typeface="+mn-lt"/>
                          <a:ea typeface="+mn-ea"/>
                          <a:cs typeface="+mn-cs"/>
                        </a:rPr>
                        <a:t>Intervienen cambios notorios mientras crecen.</a:t>
                      </a:r>
                      <a:endParaRPr lang="en-US" sz="1400" kern="1200" baseline="0" dirty="0">
                        <a:solidFill>
                          <a:schemeClr val="dk1"/>
                        </a:solidFill>
                        <a:latin typeface="+mn-lt"/>
                        <a:ea typeface="+mn-ea"/>
                        <a:cs typeface="+mn-cs"/>
                      </a:endParaRPr>
                    </a:p>
                  </a:txBody>
                  <a:tcPr/>
                </a:tc>
                <a:extLst>
                  <a:ext uri="{0D108BD9-81ED-4DB2-BD59-A6C34878D82A}">
                    <a16:rowId xmlns:a16="http://schemas.microsoft.com/office/drawing/2014/main" val="3149217022"/>
                  </a:ext>
                </a:extLst>
              </a:tr>
              <a:tr h="395095">
                <a:tc vMerge="1">
                  <a:txBody>
                    <a:bodyPr/>
                    <a:lstStyle/>
                    <a:p>
                      <a:endParaRPr lang="en-US" dirty="0"/>
                    </a:p>
                  </a:txBody>
                  <a:tcPr/>
                </a:tc>
                <a:tc>
                  <a:txBody>
                    <a:bodyPr/>
                    <a:lstStyle/>
                    <a:p>
                      <a:pPr algn="ctr"/>
                      <a:r>
                        <a:rPr lang="es-MX" dirty="0"/>
                        <a:t>Día 3 </a:t>
                      </a:r>
                      <a:endParaRPr lang="en-US" dirty="0"/>
                    </a:p>
                  </a:txBody>
                  <a:tcPr/>
                </a:tc>
                <a:tc>
                  <a:txBody>
                    <a:bodyPr/>
                    <a:lstStyle/>
                    <a:p>
                      <a:r>
                        <a:rPr lang="es-MX" sz="1400" kern="1200" baseline="0" dirty="0">
                          <a:solidFill>
                            <a:schemeClr val="dk1"/>
                          </a:solidFill>
                          <a:latin typeface="+mn-lt"/>
                          <a:ea typeface="+mn-ea"/>
                          <a:cs typeface="+mn-cs"/>
                        </a:rPr>
                        <a:t>Se observan pequeños brotes.</a:t>
                      </a:r>
                      <a:endParaRPr lang="en-US" sz="1400" kern="1200" baseline="0" dirty="0">
                        <a:solidFill>
                          <a:schemeClr val="dk1"/>
                        </a:solidFill>
                        <a:latin typeface="+mn-lt"/>
                        <a:ea typeface="+mn-ea"/>
                        <a:cs typeface="+mn-cs"/>
                      </a:endParaRPr>
                    </a:p>
                  </a:txBody>
                  <a:tcPr/>
                </a:tc>
                <a:tc vMerge="1">
                  <a:txBody>
                    <a:bodyPr/>
                    <a:lstStyle/>
                    <a:p>
                      <a:endParaRPr lang="en-US" dirty="0"/>
                    </a:p>
                  </a:txBody>
                  <a:tcPr/>
                </a:tc>
                <a:tc>
                  <a:txBody>
                    <a:bodyPr/>
                    <a:lstStyle/>
                    <a:p>
                      <a:pPr algn="ctr"/>
                      <a:r>
                        <a:rPr lang="es-MX" dirty="0"/>
                        <a:t>Día 3</a:t>
                      </a:r>
                      <a:endParaRPr lang="en-US" dirty="0"/>
                    </a:p>
                  </a:txBody>
                  <a:tcPr/>
                </a:tc>
                <a:tc>
                  <a:txBody>
                    <a:bodyPr/>
                    <a:lstStyle/>
                    <a:p>
                      <a:r>
                        <a:rPr lang="es-MX" sz="1400" kern="1200" baseline="0" dirty="0">
                          <a:solidFill>
                            <a:schemeClr val="dk1"/>
                          </a:solidFill>
                          <a:latin typeface="+mn-lt"/>
                          <a:ea typeface="+mn-ea"/>
                          <a:cs typeface="+mn-cs"/>
                        </a:rPr>
                        <a:t>Empiezan el proceso de crecimiento.</a:t>
                      </a:r>
                      <a:endParaRPr lang="en-US" sz="1400" kern="1200" baseline="0" dirty="0">
                        <a:solidFill>
                          <a:schemeClr val="dk1"/>
                        </a:solidFill>
                        <a:latin typeface="+mn-lt"/>
                        <a:ea typeface="+mn-ea"/>
                        <a:cs typeface="+mn-cs"/>
                      </a:endParaRPr>
                    </a:p>
                  </a:txBody>
                  <a:tcPr/>
                </a:tc>
                <a:extLst>
                  <a:ext uri="{0D108BD9-81ED-4DB2-BD59-A6C34878D82A}">
                    <a16:rowId xmlns:a16="http://schemas.microsoft.com/office/drawing/2014/main" val="2310183299"/>
                  </a:ext>
                </a:extLst>
              </a:tr>
              <a:tr h="395095">
                <a:tc vMerge="1">
                  <a:txBody>
                    <a:bodyPr/>
                    <a:lstStyle/>
                    <a:p>
                      <a:endParaRPr lang="en-US" dirty="0"/>
                    </a:p>
                  </a:txBody>
                  <a:tcPr/>
                </a:tc>
                <a:tc>
                  <a:txBody>
                    <a:bodyPr/>
                    <a:lstStyle/>
                    <a:p>
                      <a:pPr algn="ctr"/>
                      <a:r>
                        <a:rPr lang="es-MX" dirty="0"/>
                        <a:t>Día 4</a:t>
                      </a:r>
                      <a:endParaRPr lang="en-US"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kern="1200" baseline="0" dirty="0">
                          <a:solidFill>
                            <a:schemeClr val="dk1"/>
                          </a:solidFill>
                          <a:latin typeface="+mn-lt"/>
                          <a:ea typeface="+mn-ea"/>
                          <a:cs typeface="+mn-cs"/>
                        </a:rPr>
                        <a:t>Siguen el proceso de desarrollo según el tratamiento.</a:t>
                      </a:r>
                      <a:endParaRPr lang="en-US" sz="1400" kern="1200" baseline="0" dirty="0">
                        <a:solidFill>
                          <a:schemeClr val="dk1"/>
                        </a:solidFill>
                        <a:latin typeface="+mn-lt"/>
                        <a:ea typeface="+mn-ea"/>
                        <a:cs typeface="+mn-cs"/>
                      </a:endParaRPr>
                    </a:p>
                  </a:txBody>
                  <a:tcPr/>
                </a:tc>
                <a:tc vMerge="1">
                  <a:txBody>
                    <a:bodyPr/>
                    <a:lstStyle/>
                    <a:p>
                      <a:endParaRPr lang="en-US" dirty="0"/>
                    </a:p>
                  </a:txBody>
                  <a:tcPr/>
                </a:tc>
                <a:tc>
                  <a:txBody>
                    <a:bodyPr/>
                    <a:lstStyle/>
                    <a:p>
                      <a:pPr algn="ctr"/>
                      <a:r>
                        <a:rPr lang="es-MX" dirty="0"/>
                        <a:t>Día 4</a:t>
                      </a:r>
                      <a:endParaRPr lang="en-US" dirty="0"/>
                    </a:p>
                  </a:txBody>
                  <a:tcPr/>
                </a:tc>
                <a:tc>
                  <a:txBody>
                    <a:bodyPr/>
                    <a:lstStyle/>
                    <a:p>
                      <a:r>
                        <a:rPr lang="es-MX" sz="1400" kern="1200" baseline="0" dirty="0">
                          <a:solidFill>
                            <a:schemeClr val="dk1"/>
                          </a:solidFill>
                          <a:latin typeface="+mn-lt"/>
                          <a:ea typeface="+mn-ea"/>
                          <a:cs typeface="+mn-cs"/>
                        </a:rPr>
                        <a:t>Siguen el proceso de desarrollo según el tratamiento.</a:t>
                      </a:r>
                      <a:endParaRPr lang="en-US" sz="1400" kern="1200" baseline="0" dirty="0">
                        <a:solidFill>
                          <a:schemeClr val="dk1"/>
                        </a:solidFill>
                        <a:latin typeface="+mn-lt"/>
                        <a:ea typeface="+mn-ea"/>
                        <a:cs typeface="+mn-cs"/>
                      </a:endParaRPr>
                    </a:p>
                  </a:txBody>
                  <a:tcPr/>
                </a:tc>
                <a:extLst>
                  <a:ext uri="{0D108BD9-81ED-4DB2-BD59-A6C34878D82A}">
                    <a16:rowId xmlns:a16="http://schemas.microsoft.com/office/drawing/2014/main" val="2746222119"/>
                  </a:ext>
                </a:extLst>
              </a:tr>
              <a:tr h="395095">
                <a:tc vMerge="1">
                  <a:txBody>
                    <a:bodyPr/>
                    <a:lstStyle/>
                    <a:p>
                      <a:endParaRPr lang="en-US" dirty="0"/>
                    </a:p>
                  </a:txBody>
                  <a:tcPr/>
                </a:tc>
                <a:tc>
                  <a:txBody>
                    <a:bodyPr/>
                    <a:lstStyle/>
                    <a:p>
                      <a:pPr algn="ctr"/>
                      <a:r>
                        <a:rPr lang="es-MX" dirty="0"/>
                        <a:t>Día 5</a:t>
                      </a:r>
                      <a:endParaRPr lang="en-US"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kern="1200" baseline="0" dirty="0">
                          <a:solidFill>
                            <a:schemeClr val="dk1"/>
                          </a:solidFill>
                          <a:latin typeface="+mn-lt"/>
                          <a:ea typeface="+mn-ea"/>
                          <a:cs typeface="+mn-cs"/>
                        </a:rPr>
                        <a:t>Crecen lentamente.</a:t>
                      </a:r>
                      <a:endParaRPr lang="en-US" sz="1400" kern="1200" baseline="0" dirty="0">
                        <a:solidFill>
                          <a:schemeClr val="dk1"/>
                        </a:solidFill>
                        <a:latin typeface="+mn-lt"/>
                        <a:ea typeface="+mn-ea"/>
                        <a:cs typeface="+mn-cs"/>
                      </a:endParaRPr>
                    </a:p>
                  </a:txBody>
                  <a:tcPr/>
                </a:tc>
                <a:tc vMerge="1">
                  <a:txBody>
                    <a:bodyPr/>
                    <a:lstStyle/>
                    <a:p>
                      <a:endParaRPr lang="en-US" dirty="0"/>
                    </a:p>
                  </a:txBody>
                  <a:tcPr/>
                </a:tc>
                <a:tc>
                  <a:txBody>
                    <a:bodyPr/>
                    <a:lstStyle/>
                    <a:p>
                      <a:pPr algn="ctr"/>
                      <a:r>
                        <a:rPr lang="es-MX" dirty="0"/>
                        <a:t>Día 5</a:t>
                      </a:r>
                    </a:p>
                  </a:txBody>
                  <a:tcPr/>
                </a:tc>
                <a:tc>
                  <a:txBody>
                    <a:bodyPr/>
                    <a:lstStyle/>
                    <a:p>
                      <a:r>
                        <a:rPr lang="es-MX" sz="1400" kern="1200" baseline="0" dirty="0">
                          <a:solidFill>
                            <a:schemeClr val="dk1"/>
                          </a:solidFill>
                          <a:latin typeface="+mn-lt"/>
                          <a:ea typeface="+mn-ea"/>
                          <a:cs typeface="+mn-cs"/>
                        </a:rPr>
                        <a:t>Siguen en proceso de formación.</a:t>
                      </a:r>
                      <a:endParaRPr lang="en-US" sz="1400" kern="1200" baseline="0" dirty="0">
                        <a:solidFill>
                          <a:schemeClr val="dk1"/>
                        </a:solidFill>
                        <a:latin typeface="+mn-lt"/>
                        <a:ea typeface="+mn-ea"/>
                        <a:cs typeface="+mn-cs"/>
                      </a:endParaRPr>
                    </a:p>
                  </a:txBody>
                  <a:tcPr/>
                </a:tc>
                <a:extLst>
                  <a:ext uri="{0D108BD9-81ED-4DB2-BD59-A6C34878D82A}">
                    <a16:rowId xmlns:a16="http://schemas.microsoft.com/office/drawing/2014/main" val="553761329"/>
                  </a:ext>
                </a:extLst>
              </a:tr>
              <a:tr h="395095">
                <a:tc vMerge="1">
                  <a:txBody>
                    <a:bodyPr/>
                    <a:lstStyle/>
                    <a:p>
                      <a:endParaRPr lang="en-US" dirty="0"/>
                    </a:p>
                  </a:txBody>
                  <a:tcPr/>
                </a:tc>
                <a:tc>
                  <a:txBody>
                    <a:bodyPr/>
                    <a:lstStyle/>
                    <a:p>
                      <a:pPr algn="ctr"/>
                      <a:r>
                        <a:rPr lang="es-MX" dirty="0"/>
                        <a:t>Día</a:t>
                      </a:r>
                      <a:r>
                        <a:rPr lang="es-MX" baseline="0" dirty="0"/>
                        <a:t> 6</a:t>
                      </a:r>
                      <a:endParaRPr lang="en-US"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kern="1200" baseline="0" dirty="0">
                          <a:solidFill>
                            <a:schemeClr val="dk1"/>
                          </a:solidFill>
                          <a:latin typeface="+mn-lt"/>
                          <a:ea typeface="+mn-ea"/>
                          <a:cs typeface="+mn-cs"/>
                        </a:rPr>
                        <a:t>Sigue el crecimiento pero es menor a comparación con las semillas de la otra maceta.</a:t>
                      </a:r>
                      <a:endParaRPr lang="en-US" sz="1400" kern="1200" baseline="0" dirty="0">
                        <a:solidFill>
                          <a:schemeClr val="dk1"/>
                        </a:solidFill>
                        <a:latin typeface="+mn-lt"/>
                        <a:ea typeface="+mn-ea"/>
                        <a:cs typeface="+mn-cs"/>
                      </a:endParaRPr>
                    </a:p>
                  </a:txBody>
                  <a:tcPr/>
                </a:tc>
                <a:tc vMerge="1">
                  <a:txBody>
                    <a:bodyPr/>
                    <a:lstStyle/>
                    <a:p>
                      <a:endParaRPr lang="en-US" dirty="0"/>
                    </a:p>
                  </a:txBody>
                  <a:tcPr/>
                </a:tc>
                <a:tc>
                  <a:txBody>
                    <a:bodyPr/>
                    <a:lstStyle/>
                    <a:p>
                      <a:pPr algn="ctr"/>
                      <a:r>
                        <a:rPr lang="es-MX" dirty="0"/>
                        <a:t>Día 6</a:t>
                      </a:r>
                      <a:endParaRPr lang="en-US" dirty="0"/>
                    </a:p>
                  </a:txBody>
                  <a:tcPr/>
                </a:tc>
                <a:tc>
                  <a:txBody>
                    <a:bodyPr/>
                    <a:lstStyle/>
                    <a:p>
                      <a:r>
                        <a:rPr lang="es-MX" sz="1400" kern="1200" baseline="0" dirty="0">
                          <a:solidFill>
                            <a:schemeClr val="dk1"/>
                          </a:solidFill>
                          <a:latin typeface="+mn-lt"/>
                          <a:ea typeface="+mn-ea"/>
                          <a:cs typeface="+mn-cs"/>
                        </a:rPr>
                        <a:t>Siguen brotando más semillas de acuerdo al proceso.</a:t>
                      </a:r>
                      <a:endParaRPr lang="en-US" sz="1400" kern="1200" baseline="0" dirty="0">
                        <a:solidFill>
                          <a:schemeClr val="dk1"/>
                        </a:solidFill>
                        <a:latin typeface="+mn-lt"/>
                        <a:ea typeface="+mn-ea"/>
                        <a:cs typeface="+mn-cs"/>
                      </a:endParaRPr>
                    </a:p>
                  </a:txBody>
                  <a:tcPr/>
                </a:tc>
                <a:extLst>
                  <a:ext uri="{0D108BD9-81ED-4DB2-BD59-A6C34878D82A}">
                    <a16:rowId xmlns:a16="http://schemas.microsoft.com/office/drawing/2014/main" val="3867730429"/>
                  </a:ext>
                </a:extLst>
              </a:tr>
              <a:tr h="395095">
                <a:tc vMerge="1">
                  <a:txBody>
                    <a:bodyPr/>
                    <a:lstStyle/>
                    <a:p>
                      <a:endParaRPr lang="en-US" dirty="0"/>
                    </a:p>
                  </a:txBody>
                  <a:tcPr/>
                </a:tc>
                <a:tc>
                  <a:txBody>
                    <a:bodyPr/>
                    <a:lstStyle/>
                    <a:p>
                      <a:pPr algn="ctr"/>
                      <a:r>
                        <a:rPr lang="es-MX" dirty="0"/>
                        <a:t>Día 7 </a:t>
                      </a:r>
                      <a:endParaRPr lang="en-US"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kern="1200" baseline="0" dirty="0">
                          <a:solidFill>
                            <a:schemeClr val="dk1"/>
                          </a:solidFill>
                          <a:latin typeface="+mn-lt"/>
                          <a:ea typeface="+mn-ea"/>
                          <a:cs typeface="+mn-cs"/>
                        </a:rPr>
                        <a:t>Se observan tallos más delgados.</a:t>
                      </a:r>
                      <a:endParaRPr lang="en-US" sz="1400" kern="1200" baseline="0" dirty="0">
                        <a:solidFill>
                          <a:schemeClr val="dk1"/>
                        </a:solidFill>
                        <a:latin typeface="+mn-lt"/>
                        <a:ea typeface="+mn-ea"/>
                        <a:cs typeface="+mn-cs"/>
                      </a:endParaRPr>
                    </a:p>
                  </a:txBody>
                  <a:tcPr/>
                </a:tc>
                <a:tc vMerge="1">
                  <a:txBody>
                    <a:bodyPr/>
                    <a:lstStyle/>
                    <a:p>
                      <a:endParaRPr lang="en-US" dirty="0"/>
                    </a:p>
                  </a:txBody>
                  <a:tcPr/>
                </a:tc>
                <a:tc>
                  <a:txBody>
                    <a:bodyPr/>
                    <a:lstStyle/>
                    <a:p>
                      <a:pPr algn="ctr"/>
                      <a:r>
                        <a:rPr lang="es-MX" dirty="0"/>
                        <a:t>Día</a:t>
                      </a:r>
                      <a:r>
                        <a:rPr lang="es-MX" baseline="0" dirty="0"/>
                        <a:t> 7</a:t>
                      </a:r>
                      <a:endParaRPr lang="en-US" dirty="0"/>
                    </a:p>
                  </a:txBody>
                  <a:tcPr/>
                </a:tc>
                <a:tc>
                  <a:txBody>
                    <a:bodyPr/>
                    <a:lstStyle/>
                    <a:p>
                      <a:r>
                        <a:rPr lang="es-MX" sz="1400" kern="1200" baseline="0" dirty="0">
                          <a:solidFill>
                            <a:schemeClr val="dk1"/>
                          </a:solidFill>
                          <a:latin typeface="+mn-lt"/>
                          <a:ea typeface="+mn-ea"/>
                          <a:cs typeface="+mn-cs"/>
                        </a:rPr>
                        <a:t>Empieza el proceso de fotosíntesis.</a:t>
                      </a:r>
                      <a:endParaRPr lang="en-US" sz="1400" kern="1200" baseline="0" dirty="0">
                        <a:solidFill>
                          <a:schemeClr val="dk1"/>
                        </a:solidFill>
                        <a:latin typeface="+mn-lt"/>
                        <a:ea typeface="+mn-ea"/>
                        <a:cs typeface="+mn-cs"/>
                      </a:endParaRPr>
                    </a:p>
                  </a:txBody>
                  <a:tcPr/>
                </a:tc>
                <a:extLst>
                  <a:ext uri="{0D108BD9-81ED-4DB2-BD59-A6C34878D82A}">
                    <a16:rowId xmlns:a16="http://schemas.microsoft.com/office/drawing/2014/main" val="1785168130"/>
                  </a:ext>
                </a:extLst>
              </a:tr>
              <a:tr h="395095">
                <a:tc vMerge="1">
                  <a:txBody>
                    <a:bodyPr/>
                    <a:lstStyle/>
                    <a:p>
                      <a:endParaRPr lang="en-US" dirty="0"/>
                    </a:p>
                  </a:txBody>
                  <a:tcPr/>
                </a:tc>
                <a:tc>
                  <a:txBody>
                    <a:bodyPr/>
                    <a:lstStyle/>
                    <a:p>
                      <a:pPr algn="ctr"/>
                      <a:r>
                        <a:rPr lang="es-MX" dirty="0"/>
                        <a:t>Día 8</a:t>
                      </a:r>
                      <a:endParaRPr lang="en-US"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kern="1200" baseline="0" dirty="0">
                          <a:solidFill>
                            <a:schemeClr val="dk1"/>
                          </a:solidFill>
                          <a:latin typeface="+mn-lt"/>
                          <a:ea typeface="+mn-ea"/>
                          <a:cs typeface="+mn-cs"/>
                        </a:rPr>
                        <a:t>Las plantas se notan débiles.</a:t>
                      </a:r>
                      <a:endParaRPr lang="en-US" sz="1400" kern="1200" baseline="0" dirty="0">
                        <a:solidFill>
                          <a:schemeClr val="dk1"/>
                        </a:solidFill>
                        <a:latin typeface="+mn-lt"/>
                        <a:ea typeface="+mn-ea"/>
                        <a:cs typeface="+mn-cs"/>
                      </a:endParaRPr>
                    </a:p>
                  </a:txBody>
                  <a:tcPr/>
                </a:tc>
                <a:tc vMerge="1">
                  <a:txBody>
                    <a:bodyPr/>
                    <a:lstStyle/>
                    <a:p>
                      <a:endParaRPr lang="en-US" dirty="0"/>
                    </a:p>
                  </a:txBody>
                  <a:tcPr/>
                </a:tc>
                <a:tc>
                  <a:txBody>
                    <a:bodyPr/>
                    <a:lstStyle/>
                    <a:p>
                      <a:pPr algn="ctr"/>
                      <a:r>
                        <a:rPr lang="es-MX" dirty="0"/>
                        <a:t>Día 8</a:t>
                      </a:r>
                      <a:endParaRPr lang="en-US" dirty="0"/>
                    </a:p>
                  </a:txBody>
                  <a:tcPr/>
                </a:tc>
                <a:tc>
                  <a:txBody>
                    <a:bodyPr/>
                    <a:lstStyle/>
                    <a:p>
                      <a:r>
                        <a:rPr lang="es-MX" sz="1400" kern="1200" baseline="0" dirty="0">
                          <a:solidFill>
                            <a:schemeClr val="dk1"/>
                          </a:solidFill>
                          <a:latin typeface="+mn-lt"/>
                          <a:ea typeface="+mn-ea"/>
                          <a:cs typeface="+mn-cs"/>
                        </a:rPr>
                        <a:t>Gracias a la energía solar siguen creciendo.</a:t>
                      </a:r>
                      <a:endParaRPr lang="en-US" sz="1400" kern="1200" baseline="0" dirty="0">
                        <a:solidFill>
                          <a:schemeClr val="dk1"/>
                        </a:solidFill>
                        <a:latin typeface="+mn-lt"/>
                        <a:ea typeface="+mn-ea"/>
                        <a:cs typeface="+mn-cs"/>
                      </a:endParaRPr>
                    </a:p>
                  </a:txBody>
                  <a:tcPr/>
                </a:tc>
                <a:extLst>
                  <a:ext uri="{0D108BD9-81ED-4DB2-BD59-A6C34878D82A}">
                    <a16:rowId xmlns:a16="http://schemas.microsoft.com/office/drawing/2014/main" val="1014514905"/>
                  </a:ext>
                </a:extLst>
              </a:tr>
              <a:tr h="395095">
                <a:tc vMerge="1">
                  <a:txBody>
                    <a:bodyPr/>
                    <a:lstStyle/>
                    <a:p>
                      <a:endParaRPr lang="en-US" dirty="0"/>
                    </a:p>
                  </a:txBody>
                  <a:tcPr/>
                </a:tc>
                <a:tc>
                  <a:txBody>
                    <a:bodyPr/>
                    <a:lstStyle/>
                    <a:p>
                      <a:pPr algn="ctr"/>
                      <a:r>
                        <a:rPr lang="es-MX" dirty="0"/>
                        <a:t>Día 9</a:t>
                      </a:r>
                      <a:endParaRPr lang="en-US"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kern="1200" baseline="0" dirty="0">
                          <a:solidFill>
                            <a:schemeClr val="dk1"/>
                          </a:solidFill>
                          <a:latin typeface="+mn-lt"/>
                          <a:ea typeface="+mn-ea"/>
                          <a:cs typeface="+mn-cs"/>
                        </a:rPr>
                        <a:t>Las plantas presentan un color amarillento.</a:t>
                      </a:r>
                      <a:endParaRPr lang="en-US" sz="1400" kern="1200" baseline="0" dirty="0">
                        <a:solidFill>
                          <a:schemeClr val="dk1"/>
                        </a:solidFill>
                        <a:latin typeface="+mn-lt"/>
                        <a:ea typeface="+mn-ea"/>
                        <a:cs typeface="+mn-cs"/>
                      </a:endParaRPr>
                    </a:p>
                  </a:txBody>
                  <a:tcPr/>
                </a:tc>
                <a:tc vMerge="1">
                  <a:txBody>
                    <a:bodyPr/>
                    <a:lstStyle/>
                    <a:p>
                      <a:endParaRPr lang="en-US" dirty="0"/>
                    </a:p>
                  </a:txBody>
                  <a:tcPr/>
                </a:tc>
                <a:tc>
                  <a:txBody>
                    <a:bodyPr/>
                    <a:lstStyle/>
                    <a:p>
                      <a:pPr algn="ctr"/>
                      <a:r>
                        <a:rPr lang="es-MX" dirty="0"/>
                        <a:t>Día</a:t>
                      </a:r>
                      <a:r>
                        <a:rPr lang="es-MX" baseline="0" dirty="0"/>
                        <a:t> 9</a:t>
                      </a:r>
                      <a:endParaRPr lang="en-US" dirty="0"/>
                    </a:p>
                  </a:txBody>
                  <a:tcPr/>
                </a:tc>
                <a:tc>
                  <a:txBody>
                    <a:bodyPr/>
                    <a:lstStyle/>
                    <a:p>
                      <a:r>
                        <a:rPr lang="es-MX" sz="1400" kern="1200" baseline="0" dirty="0">
                          <a:solidFill>
                            <a:schemeClr val="dk1"/>
                          </a:solidFill>
                          <a:latin typeface="+mn-lt"/>
                          <a:ea typeface="+mn-ea"/>
                          <a:cs typeface="+mn-cs"/>
                        </a:rPr>
                        <a:t>Continúa el proceso de crecimiento.</a:t>
                      </a:r>
                      <a:endParaRPr lang="en-US" sz="1400" kern="1200" baseline="0" dirty="0">
                        <a:solidFill>
                          <a:schemeClr val="dk1"/>
                        </a:solidFill>
                        <a:latin typeface="+mn-lt"/>
                        <a:ea typeface="+mn-ea"/>
                        <a:cs typeface="+mn-cs"/>
                      </a:endParaRPr>
                    </a:p>
                  </a:txBody>
                  <a:tcPr/>
                </a:tc>
                <a:extLst>
                  <a:ext uri="{0D108BD9-81ED-4DB2-BD59-A6C34878D82A}">
                    <a16:rowId xmlns:a16="http://schemas.microsoft.com/office/drawing/2014/main" val="2860769032"/>
                  </a:ext>
                </a:extLst>
              </a:tr>
              <a:tr h="395095">
                <a:tc vMerge="1">
                  <a:txBody>
                    <a:bodyPr/>
                    <a:lstStyle/>
                    <a:p>
                      <a:endParaRPr lang="en-US" dirty="0"/>
                    </a:p>
                  </a:txBody>
                  <a:tcPr/>
                </a:tc>
                <a:tc>
                  <a:txBody>
                    <a:bodyPr/>
                    <a:lstStyle/>
                    <a:p>
                      <a:pPr algn="ctr"/>
                      <a:r>
                        <a:rPr lang="es-MX" dirty="0"/>
                        <a:t>Día 10</a:t>
                      </a:r>
                      <a:endParaRPr lang="en-US"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kern="1200" baseline="0" dirty="0">
                          <a:solidFill>
                            <a:schemeClr val="dk1"/>
                          </a:solidFill>
                          <a:latin typeface="+mn-lt"/>
                          <a:ea typeface="+mn-ea"/>
                          <a:cs typeface="+mn-cs"/>
                        </a:rPr>
                        <a:t>Algunas se van marchitando.</a:t>
                      </a:r>
                      <a:endParaRPr lang="en-US" sz="1400" kern="1200" baseline="0" dirty="0">
                        <a:solidFill>
                          <a:schemeClr val="dk1"/>
                        </a:solidFill>
                        <a:latin typeface="+mn-lt"/>
                        <a:ea typeface="+mn-ea"/>
                        <a:cs typeface="+mn-cs"/>
                      </a:endParaRPr>
                    </a:p>
                  </a:txBody>
                  <a:tcPr/>
                </a:tc>
                <a:tc vMerge="1">
                  <a:txBody>
                    <a:bodyPr/>
                    <a:lstStyle/>
                    <a:p>
                      <a:endParaRPr lang="en-US" dirty="0"/>
                    </a:p>
                  </a:txBody>
                  <a:tcPr/>
                </a:tc>
                <a:tc>
                  <a:txBody>
                    <a:bodyPr/>
                    <a:lstStyle/>
                    <a:p>
                      <a:pPr algn="ctr"/>
                      <a:r>
                        <a:rPr lang="es-MX" dirty="0"/>
                        <a:t>Día 10</a:t>
                      </a:r>
                      <a:endParaRPr lang="en-US" dirty="0"/>
                    </a:p>
                  </a:txBody>
                  <a:tcPr/>
                </a:tc>
                <a:tc>
                  <a:txBody>
                    <a:bodyPr/>
                    <a:lstStyle/>
                    <a:p>
                      <a:r>
                        <a:rPr lang="es-MX" sz="1400" kern="1200" baseline="0" dirty="0">
                          <a:solidFill>
                            <a:schemeClr val="dk1"/>
                          </a:solidFill>
                          <a:latin typeface="+mn-lt"/>
                          <a:ea typeface="+mn-ea"/>
                          <a:cs typeface="+mn-cs"/>
                        </a:rPr>
                        <a:t>Se desarrollan completamente de acuerdo a las indicaciones sugeridas.</a:t>
                      </a:r>
                      <a:endParaRPr lang="en-US" sz="1400" kern="1200" baseline="0" dirty="0">
                        <a:solidFill>
                          <a:schemeClr val="dk1"/>
                        </a:solidFill>
                        <a:latin typeface="+mn-lt"/>
                        <a:ea typeface="+mn-ea"/>
                        <a:cs typeface="+mn-cs"/>
                      </a:endParaRPr>
                    </a:p>
                  </a:txBody>
                  <a:tcPr/>
                </a:tc>
                <a:extLst>
                  <a:ext uri="{0D108BD9-81ED-4DB2-BD59-A6C34878D82A}">
                    <a16:rowId xmlns:a16="http://schemas.microsoft.com/office/drawing/2014/main" val="186581296"/>
                  </a:ext>
                </a:extLst>
              </a:tr>
            </a:tbl>
          </a:graphicData>
        </a:graphic>
      </p:graphicFrame>
      <p:sp>
        <p:nvSpPr>
          <p:cNvPr id="7" name="CuadroTexto 6"/>
          <p:cNvSpPr txBox="1"/>
          <p:nvPr/>
        </p:nvSpPr>
        <p:spPr>
          <a:xfrm>
            <a:off x="10369944" y="1104952"/>
            <a:ext cx="1661159" cy="9541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just">
              <a:defRPr/>
            </a:pPr>
            <a:r>
              <a:rPr lang="es-MX" sz="1400" dirty="0">
                <a:solidFill>
                  <a:schemeClr val="dk1"/>
                </a:solidFill>
              </a:rPr>
              <a:t>Se suministran 300 ml de agua en cada maceta según las indicaciones.</a:t>
            </a:r>
            <a:endParaRPr lang="en-US" sz="1400" dirty="0">
              <a:solidFill>
                <a:schemeClr val="dk1"/>
              </a:solidFill>
            </a:endParaRPr>
          </a:p>
        </p:txBody>
      </p:sp>
    </p:spTree>
    <p:extLst>
      <p:ext uri="{BB962C8B-B14F-4D97-AF65-F5344CB8AC3E}">
        <p14:creationId xmlns:p14="http://schemas.microsoft.com/office/powerpoint/2010/main" val="332754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179676543"/>
              </p:ext>
            </p:extLst>
          </p:nvPr>
        </p:nvGraphicFramePr>
        <p:xfrm>
          <a:off x="4291874" y="967861"/>
          <a:ext cx="3989977" cy="4719320"/>
        </p:xfrm>
        <a:graphic>
          <a:graphicData uri="http://schemas.openxmlformats.org/drawingml/2006/table">
            <a:tbl>
              <a:tblPr firstRow="1" bandRow="1">
                <a:tableStyleId>{5C22544A-7EE6-4342-B048-85BDC9FD1C3A}</a:tableStyleId>
              </a:tblPr>
              <a:tblGrid>
                <a:gridCol w="867954">
                  <a:extLst>
                    <a:ext uri="{9D8B030D-6E8A-4147-A177-3AD203B41FA5}">
                      <a16:colId xmlns:a16="http://schemas.microsoft.com/office/drawing/2014/main" val="1335006931"/>
                    </a:ext>
                  </a:extLst>
                </a:gridCol>
                <a:gridCol w="3122023">
                  <a:extLst>
                    <a:ext uri="{9D8B030D-6E8A-4147-A177-3AD203B41FA5}">
                      <a16:colId xmlns:a16="http://schemas.microsoft.com/office/drawing/2014/main" val="3629569700"/>
                    </a:ext>
                  </a:extLst>
                </a:gridCol>
              </a:tblGrid>
              <a:tr h="370840">
                <a:tc gridSpan="2">
                  <a:txBody>
                    <a:bodyPr/>
                    <a:lstStyle/>
                    <a:p>
                      <a:pPr algn="just"/>
                      <a:r>
                        <a:rPr lang="es-MX" dirty="0"/>
                        <a:t>Total de semillas germinadas por día</a:t>
                      </a:r>
                      <a:endParaRPr lang="en-US" dirty="0"/>
                    </a:p>
                  </a:txBody>
                  <a:tcPr/>
                </a:tc>
                <a:tc hMerge="1">
                  <a:txBody>
                    <a:bodyPr/>
                    <a:lstStyle/>
                    <a:p>
                      <a:endParaRPr lang="en-US" dirty="0"/>
                    </a:p>
                  </a:txBody>
                  <a:tcPr/>
                </a:tc>
                <a:extLst>
                  <a:ext uri="{0D108BD9-81ED-4DB2-BD59-A6C34878D82A}">
                    <a16:rowId xmlns:a16="http://schemas.microsoft.com/office/drawing/2014/main" val="2568147347"/>
                  </a:ext>
                </a:extLst>
              </a:tr>
              <a:tr h="370840">
                <a:tc>
                  <a:txBody>
                    <a:bodyPr/>
                    <a:lstStyle/>
                    <a:p>
                      <a:pPr algn="just"/>
                      <a:r>
                        <a:rPr lang="es-MX" dirty="0"/>
                        <a:t>Día 0</a:t>
                      </a:r>
                      <a:endParaRPr lang="en-US" dirty="0"/>
                    </a:p>
                  </a:txBody>
                  <a:tcPr/>
                </a:tc>
                <a:tc>
                  <a:txBody>
                    <a:bodyPr/>
                    <a:lstStyle/>
                    <a:p>
                      <a:pPr algn="just"/>
                      <a:r>
                        <a:rPr lang="es-MX" dirty="0"/>
                        <a:t>0 semillas</a:t>
                      </a:r>
                      <a:endParaRPr lang="en-US" dirty="0"/>
                    </a:p>
                  </a:txBody>
                  <a:tcPr/>
                </a:tc>
                <a:extLst>
                  <a:ext uri="{0D108BD9-81ED-4DB2-BD59-A6C34878D82A}">
                    <a16:rowId xmlns:a16="http://schemas.microsoft.com/office/drawing/2014/main" val="420147979"/>
                  </a:ext>
                </a:extLst>
              </a:tr>
              <a:tr h="370840">
                <a:tc>
                  <a:txBody>
                    <a:bodyPr/>
                    <a:lstStyle/>
                    <a:p>
                      <a:pPr algn="just"/>
                      <a:r>
                        <a:rPr lang="es-MX" dirty="0"/>
                        <a:t>Día 1</a:t>
                      </a:r>
                      <a:endParaRPr lang="en-US" dirty="0"/>
                    </a:p>
                  </a:txBody>
                  <a:tcPr/>
                </a:tc>
                <a:tc>
                  <a:txBody>
                    <a:bodyPr/>
                    <a:lstStyle/>
                    <a:p>
                      <a:pPr algn="just"/>
                      <a:r>
                        <a:rPr lang="es-MX" dirty="0"/>
                        <a:t>0</a:t>
                      </a:r>
                      <a:r>
                        <a:rPr lang="es-MX" baseline="0" dirty="0"/>
                        <a:t> semillas</a:t>
                      </a:r>
                      <a:endParaRPr lang="en-US" dirty="0"/>
                    </a:p>
                  </a:txBody>
                  <a:tcPr/>
                </a:tc>
                <a:extLst>
                  <a:ext uri="{0D108BD9-81ED-4DB2-BD59-A6C34878D82A}">
                    <a16:rowId xmlns:a16="http://schemas.microsoft.com/office/drawing/2014/main" val="3467627101"/>
                  </a:ext>
                </a:extLst>
              </a:tr>
              <a:tr h="370840">
                <a:tc>
                  <a:txBody>
                    <a:bodyPr/>
                    <a:lstStyle/>
                    <a:p>
                      <a:pPr algn="just"/>
                      <a:r>
                        <a:rPr lang="es-MX" dirty="0"/>
                        <a:t>Día</a:t>
                      </a:r>
                      <a:r>
                        <a:rPr lang="es-MX" baseline="0" dirty="0"/>
                        <a:t> 2</a:t>
                      </a:r>
                      <a:endParaRPr lang="en-US" dirty="0"/>
                    </a:p>
                  </a:txBody>
                  <a:tcPr/>
                </a:tc>
                <a:tc>
                  <a:txBody>
                    <a:bodyPr/>
                    <a:lstStyle/>
                    <a:p>
                      <a:pPr algn="just"/>
                      <a:r>
                        <a:rPr lang="es-MX" dirty="0"/>
                        <a:t>2 se</a:t>
                      </a:r>
                      <a:r>
                        <a:rPr lang="es-MX" baseline="0" dirty="0"/>
                        <a:t>millas</a:t>
                      </a:r>
                      <a:endParaRPr lang="en-US" dirty="0"/>
                    </a:p>
                  </a:txBody>
                  <a:tcPr/>
                </a:tc>
                <a:extLst>
                  <a:ext uri="{0D108BD9-81ED-4DB2-BD59-A6C34878D82A}">
                    <a16:rowId xmlns:a16="http://schemas.microsoft.com/office/drawing/2014/main" val="2795354719"/>
                  </a:ext>
                </a:extLst>
              </a:tr>
              <a:tr h="370840">
                <a:tc>
                  <a:txBody>
                    <a:bodyPr/>
                    <a:lstStyle/>
                    <a:p>
                      <a:pPr algn="just"/>
                      <a:r>
                        <a:rPr lang="es-MX" dirty="0"/>
                        <a:t>Día 3</a:t>
                      </a:r>
                      <a:endParaRPr lang="en-US" dirty="0"/>
                    </a:p>
                  </a:txBody>
                  <a:tcPr/>
                </a:tc>
                <a:tc>
                  <a:txBody>
                    <a:bodyPr/>
                    <a:lstStyle/>
                    <a:p>
                      <a:pPr algn="just"/>
                      <a:r>
                        <a:rPr lang="es-MX" dirty="0"/>
                        <a:t>4 semillas</a:t>
                      </a:r>
                      <a:endParaRPr lang="en-US" dirty="0"/>
                    </a:p>
                  </a:txBody>
                  <a:tcPr/>
                </a:tc>
                <a:extLst>
                  <a:ext uri="{0D108BD9-81ED-4DB2-BD59-A6C34878D82A}">
                    <a16:rowId xmlns:a16="http://schemas.microsoft.com/office/drawing/2014/main" val="1034440823"/>
                  </a:ext>
                </a:extLst>
              </a:tr>
              <a:tr h="370840">
                <a:tc>
                  <a:txBody>
                    <a:bodyPr/>
                    <a:lstStyle/>
                    <a:p>
                      <a:pPr algn="just"/>
                      <a:r>
                        <a:rPr lang="es-MX" dirty="0"/>
                        <a:t>Día 4</a:t>
                      </a:r>
                      <a:endParaRPr lang="en-US" dirty="0"/>
                    </a:p>
                  </a:txBody>
                  <a:tcPr/>
                </a:tc>
                <a:tc>
                  <a:txBody>
                    <a:bodyPr/>
                    <a:lstStyle/>
                    <a:p>
                      <a:pPr algn="just"/>
                      <a:r>
                        <a:rPr lang="es-MX" dirty="0"/>
                        <a:t>6 a más semillas</a:t>
                      </a:r>
                      <a:endParaRPr lang="en-US" dirty="0"/>
                    </a:p>
                  </a:txBody>
                  <a:tcPr/>
                </a:tc>
                <a:extLst>
                  <a:ext uri="{0D108BD9-81ED-4DB2-BD59-A6C34878D82A}">
                    <a16:rowId xmlns:a16="http://schemas.microsoft.com/office/drawing/2014/main" val="4293177666"/>
                  </a:ext>
                </a:extLst>
              </a:tr>
              <a:tr h="370840">
                <a:tc>
                  <a:txBody>
                    <a:bodyPr/>
                    <a:lstStyle/>
                    <a:p>
                      <a:pPr algn="just"/>
                      <a:r>
                        <a:rPr lang="es-MX" dirty="0"/>
                        <a:t>Día 5</a:t>
                      </a:r>
                      <a:endParaRPr lang="en-US" dirty="0"/>
                    </a:p>
                  </a:txBody>
                  <a:tcPr/>
                </a:tc>
                <a:tc>
                  <a:txBody>
                    <a:bodyPr/>
                    <a:lstStyle/>
                    <a:p>
                      <a:pPr algn="just"/>
                      <a:r>
                        <a:rPr lang="es-MX" dirty="0"/>
                        <a:t>Misma</a:t>
                      </a:r>
                      <a:r>
                        <a:rPr lang="es-MX" baseline="0" dirty="0"/>
                        <a:t> cantidad</a:t>
                      </a:r>
                      <a:endParaRPr lang="en-US" dirty="0"/>
                    </a:p>
                  </a:txBody>
                  <a:tcPr/>
                </a:tc>
                <a:extLst>
                  <a:ext uri="{0D108BD9-81ED-4DB2-BD59-A6C34878D82A}">
                    <a16:rowId xmlns:a16="http://schemas.microsoft.com/office/drawing/2014/main" val="3640273978"/>
                  </a:ext>
                </a:extLst>
              </a:tr>
              <a:tr h="370840">
                <a:tc>
                  <a:txBody>
                    <a:bodyPr/>
                    <a:lstStyle/>
                    <a:p>
                      <a:pPr algn="just"/>
                      <a:r>
                        <a:rPr lang="es-MX" dirty="0"/>
                        <a:t>Día 6</a:t>
                      </a:r>
                      <a:endParaRPr lang="en-US" dirty="0"/>
                    </a:p>
                  </a:txBody>
                  <a:tcPr/>
                </a:tc>
                <a:tc>
                  <a:txBody>
                    <a:bodyPr/>
                    <a:lstStyle/>
                    <a:p>
                      <a:pPr algn="just"/>
                      <a:r>
                        <a:rPr lang="es-MX" dirty="0"/>
                        <a:t>Brotan más semillas</a:t>
                      </a:r>
                      <a:endParaRPr lang="en-US" dirty="0"/>
                    </a:p>
                  </a:txBody>
                  <a:tcPr/>
                </a:tc>
                <a:extLst>
                  <a:ext uri="{0D108BD9-81ED-4DB2-BD59-A6C34878D82A}">
                    <a16:rowId xmlns:a16="http://schemas.microsoft.com/office/drawing/2014/main" val="3457139616"/>
                  </a:ext>
                </a:extLst>
              </a:tr>
              <a:tr h="370840">
                <a:tc>
                  <a:txBody>
                    <a:bodyPr/>
                    <a:lstStyle/>
                    <a:p>
                      <a:pPr algn="just"/>
                      <a:r>
                        <a:rPr lang="es-MX" dirty="0"/>
                        <a:t>Día 7</a:t>
                      </a:r>
                      <a:endParaRPr lang="en-US" dirty="0"/>
                    </a:p>
                  </a:txBody>
                  <a:tcPr/>
                </a:tc>
                <a:tc>
                  <a:txBody>
                    <a:bodyPr/>
                    <a:lstStyle/>
                    <a:p>
                      <a:pPr algn="just"/>
                      <a:r>
                        <a:rPr lang="es-MX" dirty="0"/>
                        <a:t>11</a:t>
                      </a:r>
                      <a:r>
                        <a:rPr lang="es-MX" baseline="0" dirty="0"/>
                        <a:t> semillas a más</a:t>
                      </a:r>
                      <a:endParaRPr lang="en-US" dirty="0"/>
                    </a:p>
                  </a:txBody>
                  <a:tcPr/>
                </a:tc>
                <a:extLst>
                  <a:ext uri="{0D108BD9-81ED-4DB2-BD59-A6C34878D82A}">
                    <a16:rowId xmlns:a16="http://schemas.microsoft.com/office/drawing/2014/main" val="4080627630"/>
                  </a:ext>
                </a:extLst>
              </a:tr>
              <a:tr h="370840">
                <a:tc>
                  <a:txBody>
                    <a:bodyPr/>
                    <a:lstStyle/>
                    <a:p>
                      <a:pPr algn="just"/>
                      <a:r>
                        <a:rPr lang="es-MX" dirty="0"/>
                        <a:t>Día</a:t>
                      </a:r>
                      <a:r>
                        <a:rPr lang="es-MX" baseline="0" dirty="0"/>
                        <a:t> 8</a:t>
                      </a:r>
                      <a:endParaRPr lang="en-US" dirty="0"/>
                    </a:p>
                  </a:txBody>
                  <a:tcPr/>
                </a:tc>
                <a:tc>
                  <a:txBody>
                    <a:bodyPr/>
                    <a:lstStyle/>
                    <a:p>
                      <a:pPr algn="just"/>
                      <a:r>
                        <a:rPr lang="es-MX" dirty="0"/>
                        <a:t>14 semillas a más</a:t>
                      </a:r>
                      <a:endParaRPr lang="en-US" dirty="0"/>
                    </a:p>
                  </a:txBody>
                  <a:tcPr/>
                </a:tc>
                <a:extLst>
                  <a:ext uri="{0D108BD9-81ED-4DB2-BD59-A6C34878D82A}">
                    <a16:rowId xmlns:a16="http://schemas.microsoft.com/office/drawing/2014/main" val="525429620"/>
                  </a:ext>
                </a:extLst>
              </a:tr>
              <a:tr h="370840">
                <a:tc>
                  <a:txBody>
                    <a:bodyPr/>
                    <a:lstStyle/>
                    <a:p>
                      <a:pPr algn="just"/>
                      <a:r>
                        <a:rPr lang="es-MX" dirty="0"/>
                        <a:t>Día</a:t>
                      </a:r>
                      <a:r>
                        <a:rPr lang="es-MX" baseline="0" dirty="0"/>
                        <a:t> 9</a:t>
                      </a:r>
                      <a:endParaRPr lang="en-US" dirty="0"/>
                    </a:p>
                  </a:txBody>
                  <a:tcPr/>
                </a:tc>
                <a:tc>
                  <a:txBody>
                    <a:bodyPr/>
                    <a:lstStyle/>
                    <a:p>
                      <a:pPr algn="just"/>
                      <a:r>
                        <a:rPr lang="es-MX" dirty="0"/>
                        <a:t>16 semillas a más</a:t>
                      </a:r>
                      <a:endParaRPr lang="en-US" dirty="0"/>
                    </a:p>
                  </a:txBody>
                  <a:tcPr/>
                </a:tc>
                <a:extLst>
                  <a:ext uri="{0D108BD9-81ED-4DB2-BD59-A6C34878D82A}">
                    <a16:rowId xmlns:a16="http://schemas.microsoft.com/office/drawing/2014/main" val="1418561218"/>
                  </a:ext>
                </a:extLst>
              </a:tr>
              <a:tr h="370840">
                <a:tc>
                  <a:txBody>
                    <a:bodyPr/>
                    <a:lstStyle/>
                    <a:p>
                      <a:pPr algn="just"/>
                      <a:r>
                        <a:rPr lang="es-MX" dirty="0"/>
                        <a:t>Día 10</a:t>
                      </a:r>
                      <a:endParaRPr lang="en-US" dirty="0"/>
                    </a:p>
                  </a:txBody>
                  <a:tcPr/>
                </a:tc>
                <a:tc>
                  <a:txBody>
                    <a:bodyPr/>
                    <a:lstStyle/>
                    <a:p>
                      <a:pPr algn="just"/>
                      <a:r>
                        <a:rPr lang="es-MX" dirty="0"/>
                        <a:t>17 semillas a más desarrolladas</a:t>
                      </a:r>
                      <a:r>
                        <a:rPr lang="es-MX" baseline="0" dirty="0"/>
                        <a:t> completamente.</a:t>
                      </a:r>
                      <a:endParaRPr lang="en-US" dirty="0"/>
                    </a:p>
                  </a:txBody>
                  <a:tcPr/>
                </a:tc>
                <a:extLst>
                  <a:ext uri="{0D108BD9-81ED-4DB2-BD59-A6C34878D82A}">
                    <a16:rowId xmlns:a16="http://schemas.microsoft.com/office/drawing/2014/main" val="3576029835"/>
                  </a:ext>
                </a:extLst>
              </a:tr>
            </a:tbl>
          </a:graphicData>
        </a:graphic>
      </p:graphicFrame>
    </p:spTree>
    <p:extLst>
      <p:ext uri="{BB962C8B-B14F-4D97-AF65-F5344CB8AC3E}">
        <p14:creationId xmlns:p14="http://schemas.microsoft.com/office/powerpoint/2010/main" val="140524483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TotalTime>
  <Words>865</Words>
  <Application>Microsoft Office PowerPoint</Application>
  <PresentationFormat>Panorámica</PresentationFormat>
  <Paragraphs>115</Paragraphs>
  <Slides>11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11</vt:i4>
      </vt:variant>
    </vt:vector>
  </HeadingPairs>
  <TitlesOfParts>
    <vt:vector size="19" baseType="lpstr">
      <vt:lpstr>ArabBruD</vt:lpstr>
      <vt:lpstr>Arial</vt:lpstr>
      <vt:lpstr>Arial Narrow</vt:lpstr>
      <vt:lpstr>Bernard MT Condensed</vt:lpstr>
      <vt:lpstr>Calibri</vt:lpstr>
      <vt:lpstr>Calibri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Walter Fernandez</cp:lastModifiedBy>
  <cp:revision>27</cp:revision>
  <dcterms:created xsi:type="dcterms:W3CDTF">2021-11-02T04:04:16Z</dcterms:created>
  <dcterms:modified xsi:type="dcterms:W3CDTF">2022-05-02T22:00:28Z</dcterms:modified>
</cp:coreProperties>
</file>