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3" d="100"/>
          <a:sy n="113"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11/17/2021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11/17/2021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11/17/2021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11/17/2021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11/17/2021</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11/17/2021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11/17/2021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11/17/2021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11/17/2021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A16AA21-1863-4931-97CB-99D0A168701B}" type="datetimeFigureOut">
              <a:rPr lang="en-US" dirty="0"/>
              <a:t>11/17/2021</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772C379-9A7C-4C87-A116-CBE9F58B04C5}" type="datetimeFigureOut">
              <a:rPr lang="en-US" dirty="0"/>
              <a:t>11/17/2021</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11/17/2021</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5EA644-0E17-4DDC-A64B-ADF8A4215B8E}"/>
              </a:ext>
            </a:extLst>
          </p:cNvPr>
          <p:cNvSpPr>
            <a:spLocks noGrp="1"/>
          </p:cNvSpPr>
          <p:nvPr>
            <p:ph type="ctrTitle"/>
          </p:nvPr>
        </p:nvSpPr>
        <p:spPr/>
        <p:txBody>
          <a:bodyPr/>
          <a:lstStyle/>
          <a:p>
            <a:pPr algn="ctr"/>
            <a:r>
              <a:rPr lang="es-PE" sz="6600" dirty="0"/>
              <a:t>caso Lambrama - </a:t>
            </a:r>
            <a:r>
              <a:rPr lang="es-PE" sz="6600" dirty="0" err="1"/>
              <a:t>Curpahuasi</a:t>
            </a:r>
            <a:endParaRPr lang="es-PE" sz="6600" dirty="0"/>
          </a:p>
        </p:txBody>
      </p:sp>
      <p:sp>
        <p:nvSpPr>
          <p:cNvPr id="3" name="Subtítulo 2">
            <a:extLst>
              <a:ext uri="{FF2B5EF4-FFF2-40B4-BE49-F238E27FC236}">
                <a16:creationId xmlns:a16="http://schemas.microsoft.com/office/drawing/2014/main" id="{1FA9203D-3D70-45A3-92DC-6CEB9D2BD67C}"/>
              </a:ext>
            </a:extLst>
          </p:cNvPr>
          <p:cNvSpPr>
            <a:spLocks noGrp="1"/>
          </p:cNvSpPr>
          <p:nvPr>
            <p:ph type="subTitle" idx="1"/>
          </p:nvPr>
        </p:nvSpPr>
        <p:spPr>
          <a:xfrm>
            <a:off x="9163981" y="6184054"/>
            <a:ext cx="2901019" cy="470747"/>
          </a:xfrm>
        </p:spPr>
        <p:txBody>
          <a:bodyPr/>
          <a:lstStyle/>
          <a:p>
            <a:r>
              <a:rPr lang="es-PE" dirty="0"/>
              <a:t>Fabrizio Coronado</a:t>
            </a:r>
          </a:p>
        </p:txBody>
      </p:sp>
    </p:spTree>
    <p:extLst>
      <p:ext uri="{BB962C8B-B14F-4D97-AF65-F5344CB8AC3E}">
        <p14:creationId xmlns:p14="http://schemas.microsoft.com/office/powerpoint/2010/main" val="4145648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2224D9-EA61-4295-A188-E4275EE1D8D8}"/>
              </a:ext>
            </a:extLst>
          </p:cNvPr>
          <p:cNvSpPr>
            <a:spLocks noGrp="1"/>
          </p:cNvSpPr>
          <p:nvPr>
            <p:ph type="title"/>
          </p:nvPr>
        </p:nvSpPr>
        <p:spPr>
          <a:xfrm>
            <a:off x="1896535" y="655997"/>
            <a:ext cx="2511552" cy="1609344"/>
          </a:xfrm>
        </p:spPr>
        <p:txBody>
          <a:bodyPr/>
          <a:lstStyle/>
          <a:p>
            <a:r>
              <a:rPr lang="es-PE" dirty="0"/>
              <a:t>Hechos:</a:t>
            </a:r>
          </a:p>
        </p:txBody>
      </p:sp>
      <p:sp>
        <p:nvSpPr>
          <p:cNvPr id="3" name="Marcador de contenido 2">
            <a:extLst>
              <a:ext uri="{FF2B5EF4-FFF2-40B4-BE49-F238E27FC236}">
                <a16:creationId xmlns:a16="http://schemas.microsoft.com/office/drawing/2014/main" id="{1BEF282C-686E-4E6A-B27C-42B8B32D3F6C}"/>
              </a:ext>
            </a:extLst>
          </p:cNvPr>
          <p:cNvSpPr>
            <a:spLocks noGrp="1"/>
          </p:cNvSpPr>
          <p:nvPr>
            <p:ph idx="1"/>
          </p:nvPr>
        </p:nvSpPr>
        <p:spPr>
          <a:xfrm>
            <a:off x="736601" y="2265341"/>
            <a:ext cx="4831419" cy="4050792"/>
          </a:xfrm>
        </p:spPr>
        <p:txBody>
          <a:bodyPr>
            <a:normAutofit/>
          </a:bodyPr>
          <a:lstStyle/>
          <a:p>
            <a:pPr algn="just"/>
            <a:r>
              <a:rPr lang="es-MX" sz="1400" dirty="0"/>
              <a:t>Aproximadamente a las 3:00 p.m., y antes de ingerir sus alimentos, estos comuneros fueron sorprendidos por un gran número de personas de la comunidad de Curpahuasi de la provincia de Grau, todos ellos con piedras, huaracas y palos, quienes no dudaron en atentar contra sus vecinos, sin dudar si eran adultos mayores mujeres o menores de edad.</a:t>
            </a:r>
          </a:p>
          <a:p>
            <a:pPr algn="just"/>
            <a:r>
              <a:rPr lang="es-MX" sz="1400" dirty="0"/>
              <a:t>Ante este ataque, los comuneros de Lambrama respondieron produciéndose así un enfrentamiento que dejó más de 13 personas heridas de la comunidad de Lambrama y 20 heridos de la comunidad de Curpahuasi.</a:t>
            </a:r>
            <a:endParaRPr lang="es-PE" sz="1400" dirty="0"/>
          </a:p>
        </p:txBody>
      </p:sp>
      <p:sp>
        <p:nvSpPr>
          <p:cNvPr id="5" name="Título 1">
            <a:extLst>
              <a:ext uri="{FF2B5EF4-FFF2-40B4-BE49-F238E27FC236}">
                <a16:creationId xmlns:a16="http://schemas.microsoft.com/office/drawing/2014/main" id="{00D51E0E-6583-4E56-8623-00B10F070C19}"/>
              </a:ext>
            </a:extLst>
          </p:cNvPr>
          <p:cNvSpPr txBox="1">
            <a:spLocks/>
          </p:cNvSpPr>
          <p:nvPr/>
        </p:nvSpPr>
        <p:spPr>
          <a:xfrm>
            <a:off x="7783915" y="655997"/>
            <a:ext cx="3525316" cy="160934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es-PE" dirty="0"/>
              <a:t>Intereses:</a:t>
            </a:r>
          </a:p>
        </p:txBody>
      </p:sp>
      <p:sp>
        <p:nvSpPr>
          <p:cNvPr id="10" name="Marcador de contenido 2">
            <a:extLst>
              <a:ext uri="{FF2B5EF4-FFF2-40B4-BE49-F238E27FC236}">
                <a16:creationId xmlns:a16="http://schemas.microsoft.com/office/drawing/2014/main" id="{0B725DD4-753C-4A96-B6DA-731285DBBA52}"/>
              </a:ext>
            </a:extLst>
          </p:cNvPr>
          <p:cNvSpPr txBox="1">
            <a:spLocks/>
          </p:cNvSpPr>
          <p:nvPr/>
        </p:nvSpPr>
        <p:spPr>
          <a:xfrm>
            <a:off x="6384679" y="2403903"/>
            <a:ext cx="4831419" cy="4050792"/>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pPr algn="just"/>
            <a:r>
              <a:rPr lang="es-MX" sz="1400" dirty="0"/>
              <a:t>Un grupo de comuneros de Lambrama llegó hasta el local de la Prefectura regional a fin de solicitar garantías para una marcha de protesta convocada por los residentes en la ciudad de Abancay estos días.</a:t>
            </a:r>
          </a:p>
          <a:p>
            <a:pPr algn="just"/>
            <a:endParaRPr lang="es-PE" sz="1400" dirty="0"/>
          </a:p>
        </p:txBody>
      </p:sp>
    </p:spTree>
    <p:extLst>
      <p:ext uri="{BB962C8B-B14F-4D97-AF65-F5344CB8AC3E}">
        <p14:creationId xmlns:p14="http://schemas.microsoft.com/office/powerpoint/2010/main" val="2132169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A033EE-0DAB-421A-9F5A-9242A4CEFFC4}"/>
              </a:ext>
            </a:extLst>
          </p:cNvPr>
          <p:cNvSpPr>
            <a:spLocks noGrp="1"/>
          </p:cNvSpPr>
          <p:nvPr>
            <p:ph type="title"/>
          </p:nvPr>
        </p:nvSpPr>
        <p:spPr>
          <a:xfrm>
            <a:off x="983846" y="480169"/>
            <a:ext cx="4738285" cy="1609344"/>
          </a:xfrm>
        </p:spPr>
        <p:txBody>
          <a:bodyPr/>
          <a:lstStyle/>
          <a:p>
            <a:r>
              <a:rPr lang="es-PE" dirty="0"/>
              <a:t>Actores sociales:</a:t>
            </a:r>
          </a:p>
        </p:txBody>
      </p:sp>
      <p:sp>
        <p:nvSpPr>
          <p:cNvPr id="5" name="Título 1">
            <a:extLst>
              <a:ext uri="{FF2B5EF4-FFF2-40B4-BE49-F238E27FC236}">
                <a16:creationId xmlns:a16="http://schemas.microsoft.com/office/drawing/2014/main" id="{8F1553C0-C180-432E-BC11-6239D5EB242C}"/>
              </a:ext>
            </a:extLst>
          </p:cNvPr>
          <p:cNvSpPr txBox="1">
            <a:spLocks/>
          </p:cNvSpPr>
          <p:nvPr/>
        </p:nvSpPr>
        <p:spPr>
          <a:xfrm>
            <a:off x="7834716" y="484632"/>
            <a:ext cx="2816352" cy="160934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es-PE" dirty="0"/>
              <a:t>RAZONES:</a:t>
            </a:r>
          </a:p>
        </p:txBody>
      </p:sp>
      <p:sp>
        <p:nvSpPr>
          <p:cNvPr id="6" name="Título 1">
            <a:extLst>
              <a:ext uri="{FF2B5EF4-FFF2-40B4-BE49-F238E27FC236}">
                <a16:creationId xmlns:a16="http://schemas.microsoft.com/office/drawing/2014/main" id="{C769754C-1099-4B12-A0C3-14006296B78C}"/>
              </a:ext>
            </a:extLst>
          </p:cNvPr>
          <p:cNvSpPr>
            <a:spLocks noGrp="1"/>
          </p:cNvSpPr>
          <p:nvPr>
            <p:ph idx="1"/>
          </p:nvPr>
        </p:nvSpPr>
        <p:spPr>
          <a:xfrm>
            <a:off x="7035926" y="2089513"/>
            <a:ext cx="3993092" cy="4051300"/>
          </a:xfrm>
        </p:spPr>
        <p:txBody>
          <a:bodyPr>
            <a:normAutofit fontScale="92500" lnSpcReduction="10000"/>
          </a:bodyPr>
          <a:lstStyle/>
          <a:p>
            <a:pPr algn="just"/>
            <a:r>
              <a:rPr lang="es-MX" sz="1600" dirty="0"/>
              <a:t>Esto se dio a raíz de que comuneros de Lambrama en la provincia de Abancay, habían planificado realizar una faena comunal para la reparación de cercos de vicuña en las alturas de la laguna de Taccata.</a:t>
            </a:r>
          </a:p>
          <a:p>
            <a:pPr algn="just"/>
            <a:r>
              <a:rPr lang="es-MX" sz="1600" dirty="0"/>
              <a:t>Se originó cuando pobladores de Lambrama realizaban arreglos a las mallas preparándose para el chaccu de vicuñas, esto fue considerado como una invasión por pobladores de la vecina comunidad.</a:t>
            </a:r>
          </a:p>
          <a:p>
            <a:pPr algn="just"/>
            <a:r>
              <a:rPr lang="es-MX" sz="1600" dirty="0"/>
              <a:t>Como consecuencia de la gresca con piedras y fierros de construcción más de 30 comuneros resultaron con lesiones de diversa consideración de ambos bandos; en tanto, dos pobladores (de Lambrama) fueron referenciados al hospital regional de Abancay por las heridas sufridas.</a:t>
            </a:r>
            <a:endParaRPr lang="es-PE" sz="1600" dirty="0"/>
          </a:p>
        </p:txBody>
      </p:sp>
      <p:sp>
        <p:nvSpPr>
          <p:cNvPr id="8" name="Título 1">
            <a:extLst>
              <a:ext uri="{FF2B5EF4-FFF2-40B4-BE49-F238E27FC236}">
                <a16:creationId xmlns:a16="http://schemas.microsoft.com/office/drawing/2014/main" id="{567EEF68-89ED-4B71-8C31-8479B62C4980}"/>
              </a:ext>
            </a:extLst>
          </p:cNvPr>
          <p:cNvSpPr txBox="1">
            <a:spLocks/>
          </p:cNvSpPr>
          <p:nvPr/>
        </p:nvSpPr>
        <p:spPr>
          <a:xfrm>
            <a:off x="838326" y="3881798"/>
            <a:ext cx="4504139" cy="539156"/>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r>
              <a:rPr lang="es-MX" sz="1600" b="0" i="0" dirty="0">
                <a:solidFill>
                  <a:srgbClr val="181818"/>
                </a:solidFill>
                <a:effectLst/>
                <a:latin typeface="PT Serif"/>
              </a:rPr>
              <a:t>El alcalde de Lambrama, Hilario </a:t>
            </a:r>
            <a:r>
              <a:rPr lang="es-MX" sz="1600" b="0" i="0" dirty="0" err="1">
                <a:solidFill>
                  <a:srgbClr val="181818"/>
                </a:solidFill>
                <a:effectLst/>
                <a:latin typeface="PT Serif"/>
              </a:rPr>
              <a:t>Salvidar</a:t>
            </a:r>
            <a:r>
              <a:rPr lang="es-MX" sz="1400" b="0" i="0" dirty="0">
                <a:solidFill>
                  <a:srgbClr val="181818"/>
                </a:solidFill>
                <a:effectLst/>
                <a:latin typeface="PT Serif"/>
              </a:rPr>
              <a:t>.</a:t>
            </a:r>
            <a:endParaRPr lang="es-PE" sz="1400" dirty="0"/>
          </a:p>
          <a:p>
            <a:endParaRPr lang="es-PE" sz="1600" dirty="0"/>
          </a:p>
        </p:txBody>
      </p:sp>
      <p:sp>
        <p:nvSpPr>
          <p:cNvPr id="9" name="Título 1">
            <a:extLst>
              <a:ext uri="{FF2B5EF4-FFF2-40B4-BE49-F238E27FC236}">
                <a16:creationId xmlns:a16="http://schemas.microsoft.com/office/drawing/2014/main" id="{1BA9B347-E525-440D-97AE-F00EDB9A2B51}"/>
              </a:ext>
            </a:extLst>
          </p:cNvPr>
          <p:cNvSpPr txBox="1">
            <a:spLocks/>
          </p:cNvSpPr>
          <p:nvPr/>
        </p:nvSpPr>
        <p:spPr>
          <a:xfrm>
            <a:off x="1103715" y="2542032"/>
            <a:ext cx="4806018" cy="160934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es-PE" dirty="0"/>
              <a:t>SUPERVISION:</a:t>
            </a:r>
          </a:p>
        </p:txBody>
      </p:sp>
      <p:sp>
        <p:nvSpPr>
          <p:cNvPr id="14" name="Título 1">
            <a:extLst>
              <a:ext uri="{FF2B5EF4-FFF2-40B4-BE49-F238E27FC236}">
                <a16:creationId xmlns:a16="http://schemas.microsoft.com/office/drawing/2014/main" id="{BF703E72-80C9-4473-BA6F-AE3E643B8417}"/>
              </a:ext>
            </a:extLst>
          </p:cNvPr>
          <p:cNvSpPr txBox="1">
            <a:spLocks/>
          </p:cNvSpPr>
          <p:nvPr/>
        </p:nvSpPr>
        <p:spPr>
          <a:xfrm>
            <a:off x="838326" y="1819935"/>
            <a:ext cx="4504139" cy="539156"/>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r>
              <a:rPr lang="es-MX" sz="1600" dirty="0"/>
              <a:t>Comuneros de Lambrama y Curpahuasi </a:t>
            </a:r>
            <a:endParaRPr lang="es-PE" sz="1600" dirty="0"/>
          </a:p>
        </p:txBody>
      </p:sp>
      <p:pic>
        <p:nvPicPr>
          <p:cNvPr id="1028" name="Picture 4" descr="MuniLambrama2017">
            <a:extLst>
              <a:ext uri="{FF2B5EF4-FFF2-40B4-BE49-F238E27FC236}">
                <a16:creationId xmlns:a16="http://schemas.microsoft.com/office/drawing/2014/main" id="{A628FE6C-E0CD-4E29-827D-94A9136ABB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7026" y="4347068"/>
            <a:ext cx="1506737" cy="219704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4838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o 5">
            <a:extLst>
              <a:ext uri="{FF2B5EF4-FFF2-40B4-BE49-F238E27FC236}">
                <a16:creationId xmlns:a16="http://schemas.microsoft.com/office/drawing/2014/main" id="{4711DCB2-2B81-4D60-966D-9B3E390AB29A}"/>
              </a:ext>
            </a:extLst>
          </p:cNvPr>
          <p:cNvGrpSpPr/>
          <p:nvPr/>
        </p:nvGrpSpPr>
        <p:grpSpPr>
          <a:xfrm>
            <a:off x="1219200" y="1087869"/>
            <a:ext cx="9450388" cy="4682262"/>
            <a:chOff x="980545" y="934825"/>
            <a:chExt cx="10230910" cy="5232790"/>
          </a:xfrm>
        </p:grpSpPr>
        <p:pic>
          <p:nvPicPr>
            <p:cNvPr id="2050" name="Picture 2" descr="Pacto de no agresión acuerdan dirigentes de comunidades de Lambrama y  Curpahuasi">
              <a:extLst>
                <a:ext uri="{FF2B5EF4-FFF2-40B4-BE49-F238E27FC236}">
                  <a16:creationId xmlns:a16="http://schemas.microsoft.com/office/drawing/2014/main" id="{0FF9E2AB-1CEA-468C-941E-AB026DC775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0545" y="934825"/>
              <a:ext cx="5378453" cy="310536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pic>
          <p:nvPicPr>
            <p:cNvPr id="2052" name="Picture 4" descr="Apurímac | Abancay: más de 30 heridos deja nuevo enfrentamiento entre  comunidades | VIDEO | PERU | EL COMERCIO PERÚ">
              <a:extLst>
                <a:ext uri="{FF2B5EF4-FFF2-40B4-BE49-F238E27FC236}">
                  <a16:creationId xmlns:a16="http://schemas.microsoft.com/office/drawing/2014/main" id="{5D92A5FD-1EBA-4533-B39B-266609A95F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63733" y="2802467"/>
              <a:ext cx="5047722" cy="336514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1851871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tras en madera">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{6D2BC98F-A082-4995-A3DE-1DFD6DAC1913}tf03090434</Template>
  <TotalTime>28</TotalTime>
  <Words>281</Words>
  <Application>Microsoft Office PowerPoint</Application>
  <PresentationFormat>Panorámica</PresentationFormat>
  <Paragraphs>15</Paragraphs>
  <Slides>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vt:i4>
      </vt:variant>
    </vt:vector>
  </HeadingPairs>
  <TitlesOfParts>
    <vt:vector size="10" baseType="lpstr">
      <vt:lpstr>Arial</vt:lpstr>
      <vt:lpstr>PT Serif</vt:lpstr>
      <vt:lpstr>Rockwell</vt:lpstr>
      <vt:lpstr>Rockwell Condensed</vt:lpstr>
      <vt:lpstr>Wingdings</vt:lpstr>
      <vt:lpstr>Letras en madera</vt:lpstr>
      <vt:lpstr>caso Lambrama - Curpahuasi</vt:lpstr>
      <vt:lpstr>Hechos:</vt:lpstr>
      <vt:lpstr>Actores sociales:</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caso Lambrama - Curpahuasi</dc:title>
  <dc:creator>Fabrizio Andree Coronado Gastelo</dc:creator>
  <cp:lastModifiedBy>Fabrizio Andree Coronado Gastelo</cp:lastModifiedBy>
  <cp:revision>2</cp:revision>
  <dcterms:created xsi:type="dcterms:W3CDTF">2021-11-17T20:55:47Z</dcterms:created>
  <dcterms:modified xsi:type="dcterms:W3CDTF">2021-11-17T21:24:10Z</dcterms:modified>
</cp:coreProperties>
</file>