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AEB46-E85D-400E-80EC-90D63DE71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DE6C6B-EF1D-44C7-A8EB-C0B788C6B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1D99FC-080A-401F-B354-54D2DF83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B4F10D-4E5A-4C01-8D90-8CDB5073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938CD-68A8-4292-B761-AE0A252E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814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91C9C-5862-43A6-AB42-A1079298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16DF6-C678-4BE5-B251-65AC9C4A8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ECFA1-E41C-47B5-9CCF-7F0E4E09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A1507-38BB-4C48-9AE5-3DE9CD7F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FE027B-B584-4E98-869A-A96DF542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487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B591A8-C0AA-4326-B686-48A9E742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82C77B-B131-4932-8C32-109FE62DA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2BEA4-FAAB-4BAF-831A-88FD9C0E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3BDA8-21EC-4ACD-9CF9-10BC3826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BB456A-D166-47E9-B6FE-3C5F55B9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65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228A0-5AAB-406E-B76E-CD5EC92F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507410-0890-4686-9F4B-C40274F6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FE7A1-010C-4418-9796-45345948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C039C8-EC23-4E94-B5FA-77ED903E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7C7E8-3676-4FD1-B996-7C210D1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800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C8C6E-5020-44C4-AEE1-B84AC663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BC3D83-DE1D-4655-AEE5-97D853720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62863B-F654-41C9-A23C-81DC10D2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E6E45-73F9-4012-ADA9-51A69F06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4D1842-AA37-40BB-8E5A-20913CBB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93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F7871-86EB-486A-91E0-5CA4591B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8BA1D-185B-4E4C-81BA-C17E2AA6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DA5DC-A72F-4128-8044-B2FE3FC96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B0AA4B-7372-42A2-BD47-2AF6FB97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13580F-FDD8-46E4-9B13-6E436020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CD3249-A346-4175-92F9-96D85391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263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F5A14-3DA3-4D2A-B861-AAF0A193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830625-8FC5-4E6D-8FF0-090F6537D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CD16C7-9E12-426C-8FBC-FA5A0FF2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B9536E-AD11-44FE-A111-9434940AC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2A9369-DCC6-4090-9F23-4B9A3E02B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215117-4BF8-4C3D-A1D4-CE3BF504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E5ACEE-A06C-4B2F-B413-5F07ADCC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D2BAE6-7D14-490A-8B04-E338B2F7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116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2FE86-E468-492C-BD22-D7D8A0FB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519157-6714-403B-9C4B-7C4C0683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FC2DCC-B5BD-44B7-A983-6DA70DC2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2967DD-2505-4F23-9B62-5CE1A225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47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AAADF7-C03F-444A-B78B-07245842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72A519-73A0-4C8E-9A2D-D02AA039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E2AC7A-47FE-4E8D-A3E7-8F914D66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84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A9A79-0B00-490D-9264-4C2C5302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7AE4A-F8A9-4E0A-B024-5ABC8A7E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7BBF67-BB49-496E-B758-C42B51564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1BB3B1-5F28-4721-BDB3-96E25B13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E1BE88-C3AC-4039-8613-600B953B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4E49AB-7AB8-4247-B80B-F41C4608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27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CD8CB-7C37-4B76-B333-E113C9C2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945DA-90CE-46C5-846D-4B5172765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5F10-BF62-443F-B309-B48B4CADD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4B4375-B363-4DE2-862E-7B365B74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7FFD72-2F70-4425-8457-9ECCD674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CBB38A-61DE-48F6-84DD-ED36C5A9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565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EF9F3B-509F-4BBD-8C6A-B9B6A32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F7CF6F-2837-4EC3-90AA-22CD31ED3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8E98F-A5DB-4645-A3F3-2F4534530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3E4E-3677-493C-8E6A-AFCA69D4DD42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76F30-55D9-4C66-AAEF-575B31CFD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9A593D-E223-404B-970F-C8620107B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638D-180E-4B2E-A506-D9FFE48A29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87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9DC419CC-2FAD-48A6-B012-97E674DA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622" y="0"/>
            <a:ext cx="13257937" cy="88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unicado Administración | Colegio Algarrobos">
            <a:extLst>
              <a:ext uri="{FF2B5EF4-FFF2-40B4-BE49-F238E27FC236}">
                <a16:creationId xmlns:a16="http://schemas.microsoft.com/office/drawing/2014/main" id="{49920B09-9ADC-4541-84D5-681E22AB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622" y="0"/>
            <a:ext cx="1232451" cy="16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0630D4-CEA8-4928-A690-750E9857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090" y="0"/>
            <a:ext cx="10515600" cy="1325563"/>
          </a:xfrm>
        </p:spPr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Sentido Auditivo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24B25-CD80-4294-A0ED-6B685CC4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090" y="3920937"/>
            <a:ext cx="5608983" cy="1951268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Alumno    : </a:t>
            </a:r>
            <a:r>
              <a:rPr lang="es-E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Adriano </a:t>
            </a:r>
            <a:r>
              <a:rPr lang="es-E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Bellina</a:t>
            </a:r>
            <a:r>
              <a:rPr lang="es-E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Carrasco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Grado       : </a:t>
            </a:r>
            <a:r>
              <a:rPr lang="es-E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grado de secundaria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Sección    : </a:t>
            </a:r>
            <a:r>
              <a:rPr lang="es-E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“B”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Profesor   : </a:t>
            </a:r>
            <a:r>
              <a:rPr lang="es-E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</a:t>
            </a:r>
            <a:r>
              <a:rPr lang="es-E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Cespedes</a:t>
            </a:r>
            <a:r>
              <a:rPr lang="es-E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Curso        : </a:t>
            </a:r>
            <a:r>
              <a:rPr lang="es-E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y Tecnología</a:t>
            </a:r>
          </a:p>
          <a:p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272238-ABBB-4BD6-A51E-D039FB53D023}"/>
              </a:ext>
            </a:extLst>
          </p:cNvPr>
          <p:cNvSpPr txBox="1"/>
          <p:nvPr/>
        </p:nvSpPr>
        <p:spPr>
          <a:xfrm>
            <a:off x="4059380" y="6150114"/>
            <a:ext cx="523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 Black" panose="020B0A04020102020204" pitchFamily="34" charset="0"/>
              </a:rPr>
              <a:t>Julio,2023</a:t>
            </a:r>
            <a:endParaRPr lang="es-PE" sz="4000" dirty="0"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3E35B5-7DF4-41D2-8374-E7497C88C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45" t="18643" r="21888" b="37798"/>
          <a:stretch/>
        </p:blipFill>
        <p:spPr>
          <a:xfrm>
            <a:off x="4281052" y="1325563"/>
            <a:ext cx="2974470" cy="22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EA7683-2A82-4A1B-AC2A-246E1E9B48DF}"/>
              </a:ext>
            </a:extLst>
          </p:cNvPr>
          <p:cNvSpPr/>
          <p:nvPr/>
        </p:nvSpPr>
        <p:spPr>
          <a:xfrm>
            <a:off x="318655" y="1505651"/>
            <a:ext cx="11305309" cy="3704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A03B23C-6A3F-46AD-BECC-3956266A9BF7}"/>
              </a:ext>
            </a:extLst>
          </p:cNvPr>
          <p:cNvSpPr/>
          <p:nvPr/>
        </p:nvSpPr>
        <p:spPr>
          <a:xfrm>
            <a:off x="-353786" y="548642"/>
            <a:ext cx="11215750" cy="43420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E0500E2-3F63-476A-8A32-9C2CABE0A1CA}"/>
              </a:ext>
            </a:extLst>
          </p:cNvPr>
          <p:cNvSpPr/>
          <p:nvPr/>
        </p:nvSpPr>
        <p:spPr>
          <a:xfrm>
            <a:off x="598715" y="1325563"/>
            <a:ext cx="11025249" cy="3107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EE1D2A-B911-4F3C-8727-3ECFFB2A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786" y="-392292"/>
            <a:ext cx="12899571" cy="72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3E0265-0AA4-4008-AEEF-60840B83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486" y="0"/>
            <a:ext cx="4996543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350FDC-4EF5-4FAF-92ED-14D7FF1B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27" y="1717855"/>
            <a:ext cx="9873343" cy="21222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Este PPT se ha hecho con la finalidad de informar y dar un nuevo conocimiento al lector el cual en este caso nos habla del sentido auditivo, su estructura y cómo funcionan sus partes las cuales se dividen en 3:oído externo, oído medio y oído interno.</a:t>
            </a:r>
          </a:p>
          <a:p>
            <a:pPr marL="0" indent="0" algn="just">
              <a:buNone/>
            </a:pP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Más adelante iremos viendo cómo son y las funciones de sus partes, también veremos el proceso para captar los sonidos y ondas sonoras para mandar al cerebro y éste sacar información para saber dónde estamos o qué esté pasando en el contexto en el que nos encontremos.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9A2D89-A145-4F9D-B686-A6C2DDA49A54}"/>
              </a:ext>
            </a:extLst>
          </p:cNvPr>
          <p:cNvSpPr txBox="1"/>
          <p:nvPr/>
        </p:nvSpPr>
        <p:spPr>
          <a:xfrm>
            <a:off x="598715" y="5109029"/>
            <a:ext cx="7155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endParaRPr lang="es-E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a conocer al lector la estructura del oído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hacen y como funcionan las partes del oído </a:t>
            </a:r>
          </a:p>
          <a:p>
            <a:pPr marL="342900" indent="-342900">
              <a:buFont typeface="+mj-lt"/>
              <a:buAutoNum type="arabicPeriod"/>
            </a:pPr>
            <a:endParaRPr lang="es-PE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FE0B808-DBD3-40F9-933F-F839A66F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984" y="-443099"/>
            <a:ext cx="12989968" cy="73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BC3269-2F1C-4DBE-8A35-A9E22BD9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468" y="-11364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Morfología del oído 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D0AB9-01FA-4D49-BD72-A6D052C9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99" y="1178882"/>
            <a:ext cx="10633363" cy="1325563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oído es el órgano de la audición este consta de tres partes diferentes que funcionan a la misma vez para captar sonidos e informarle al cerebro. </a:t>
            </a:r>
          </a:p>
          <a:p>
            <a:pPr marL="0" indent="0">
              <a:buNone/>
            </a:pP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B0929A-161C-4A0C-8BD1-E82DF9EA864A}"/>
              </a:ext>
            </a:extLst>
          </p:cNvPr>
          <p:cNvSpPr/>
          <p:nvPr/>
        </p:nvSpPr>
        <p:spPr>
          <a:xfrm>
            <a:off x="29514" y="2053288"/>
            <a:ext cx="3058850" cy="2087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Oído externo</a:t>
            </a:r>
          </a:p>
          <a:p>
            <a:endParaRPr lang="es-E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conformado por:</a:t>
            </a:r>
          </a:p>
          <a:p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pabellón auditivo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conducto auditivo.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agrama de flujo: proceso 11">
            <a:extLst>
              <a:ext uri="{FF2B5EF4-FFF2-40B4-BE49-F238E27FC236}">
                <a16:creationId xmlns:a16="http://schemas.microsoft.com/office/drawing/2014/main" id="{5FA213B0-C7D2-4597-811D-3BA9D75FFB26}"/>
              </a:ext>
            </a:extLst>
          </p:cNvPr>
          <p:cNvSpPr/>
          <p:nvPr/>
        </p:nvSpPr>
        <p:spPr>
          <a:xfrm>
            <a:off x="9034003" y="2583122"/>
            <a:ext cx="3412927" cy="3116042"/>
          </a:xfrm>
          <a:prstGeom prst="flowChartProcess">
            <a:avLst/>
          </a:prstGeom>
          <a:solidFill>
            <a:srgbClr val="BE60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Oído medio</a:t>
            </a:r>
          </a:p>
          <a:p>
            <a:pPr algn="ctr"/>
            <a:endParaRPr lang="es-PE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conformado por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cadena de huesecillos los cuales son:</a:t>
            </a:r>
          </a:p>
          <a:p>
            <a:pPr algn="ctr"/>
            <a:endParaRPr lang="es-E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Tímpano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martillo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yunque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estribo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Trompa de Eustaquio</a:t>
            </a:r>
            <a:endParaRPr lang="es-PE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agrama de flujo: proceso 12">
            <a:extLst>
              <a:ext uri="{FF2B5EF4-FFF2-40B4-BE49-F238E27FC236}">
                <a16:creationId xmlns:a16="http://schemas.microsoft.com/office/drawing/2014/main" id="{718EBA20-93AE-4A3E-A5A0-F919AE524499}"/>
              </a:ext>
            </a:extLst>
          </p:cNvPr>
          <p:cNvSpPr/>
          <p:nvPr/>
        </p:nvSpPr>
        <p:spPr>
          <a:xfrm>
            <a:off x="103561" y="4402090"/>
            <a:ext cx="3058850" cy="2259559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Oído interno</a:t>
            </a:r>
          </a:p>
          <a:p>
            <a:pPr algn="ctr"/>
            <a:endParaRPr lang="es-E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formado por:</a:t>
            </a:r>
          </a:p>
          <a:p>
            <a:pPr algn="ctr"/>
            <a:endParaRPr lang="es-E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cóclea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vestíbulo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canales </a:t>
            </a:r>
            <a:r>
              <a:rPr lang="es-E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semirculares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8A12CE8-73EF-49BD-8666-59D8D22BF6BA}"/>
              </a:ext>
            </a:extLst>
          </p:cNvPr>
          <p:cNvSpPr/>
          <p:nvPr/>
        </p:nvSpPr>
        <p:spPr>
          <a:xfrm>
            <a:off x="3489011" y="2179627"/>
            <a:ext cx="5213978" cy="434785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AC63C6-1436-4CB9-84A4-5629BD516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663" y="2504445"/>
            <a:ext cx="4700674" cy="37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D626135-D56F-4668-8A08-FB6C3828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82765" cy="71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3A3BFF-D809-46D4-AC43-90D90AB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292" y="-290133"/>
            <a:ext cx="60198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Fisiología del oído 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486B3F3-A97D-4D96-A811-7B62A494E62D}"/>
              </a:ext>
            </a:extLst>
          </p:cNvPr>
          <p:cNvSpPr/>
          <p:nvPr/>
        </p:nvSpPr>
        <p:spPr>
          <a:xfrm>
            <a:off x="4338871" y="827928"/>
            <a:ext cx="2660073" cy="73429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01DEC-1152-418D-B6A8-9F1592E1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422" y="866207"/>
            <a:ext cx="3643745" cy="61407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PE" dirty="0">
                <a:latin typeface="Arial Rounded MT Bold" panose="020F0704030504030204" pitchFamily="34" charset="0"/>
                <a:cs typeface="Arial" panose="020B0604020202020204" pitchFamily="34" charset="0"/>
              </a:rPr>
              <a:t>Oído externo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16960FA-247B-4B5C-98E3-42465F7EA834}"/>
              </a:ext>
            </a:extLst>
          </p:cNvPr>
          <p:cNvCxnSpPr>
            <a:stCxn id="7" idx="3"/>
          </p:cNvCxnSpPr>
          <p:nvPr/>
        </p:nvCxnSpPr>
        <p:spPr>
          <a:xfrm>
            <a:off x="6998944" y="1195074"/>
            <a:ext cx="2632363" cy="81049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48A1A5D-96C2-42DF-AB65-62382B6AD349}"/>
              </a:ext>
            </a:extLst>
          </p:cNvPr>
          <p:cNvCxnSpPr>
            <a:stCxn id="7" idx="1"/>
          </p:cNvCxnSpPr>
          <p:nvPr/>
        </p:nvCxnSpPr>
        <p:spPr>
          <a:xfrm flipH="1">
            <a:off x="2482362" y="1195074"/>
            <a:ext cx="1856509" cy="72736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E7860BE-8934-4E6D-9AD9-394E9CEE80F0}"/>
              </a:ext>
            </a:extLst>
          </p:cNvPr>
          <p:cNvSpPr/>
          <p:nvPr/>
        </p:nvSpPr>
        <p:spPr>
          <a:xfrm>
            <a:off x="302876" y="2470541"/>
            <a:ext cx="4444771" cy="12498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Su función consiste en captar los sonidos y conducirlos al conducto auditivo.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28F09FC-7DDC-4A03-A96F-760AC6380DF9}"/>
              </a:ext>
            </a:extLst>
          </p:cNvPr>
          <p:cNvSpPr/>
          <p:nvPr/>
        </p:nvSpPr>
        <p:spPr>
          <a:xfrm>
            <a:off x="998252" y="1520718"/>
            <a:ext cx="2342367" cy="6918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Pabellón auditivo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E56223F-3D7C-41F0-B6F9-E0DD40A9C86C}"/>
              </a:ext>
            </a:extLst>
          </p:cNvPr>
          <p:cNvSpPr/>
          <p:nvPr/>
        </p:nvSpPr>
        <p:spPr>
          <a:xfrm>
            <a:off x="8692530" y="1562219"/>
            <a:ext cx="2342367" cy="6918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Conducto auditivo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338205B-A780-4C83-A654-01BFA239AEB4}"/>
              </a:ext>
            </a:extLst>
          </p:cNvPr>
          <p:cNvSpPr/>
          <p:nvPr/>
        </p:nvSpPr>
        <p:spPr>
          <a:xfrm>
            <a:off x="7672953" y="2502114"/>
            <a:ext cx="4303896" cy="11480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Este lleva la información captada por el pabellón auditivo al tímpano mejor dicho al oído medio 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C04D796-E065-4A05-BB60-22C341BDFB84}"/>
              </a:ext>
            </a:extLst>
          </p:cNvPr>
          <p:cNvSpPr/>
          <p:nvPr/>
        </p:nvSpPr>
        <p:spPr>
          <a:xfrm>
            <a:off x="4380741" y="3689158"/>
            <a:ext cx="3659119" cy="343927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A55C9FC-F68D-41CA-8DC5-DF83EA67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371" y="3891154"/>
            <a:ext cx="2266925" cy="227826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5DFAA1C-DD27-41EE-B1DE-75C4AC4FAD00}"/>
              </a:ext>
            </a:extLst>
          </p:cNvPr>
          <p:cNvSpPr txBox="1"/>
          <p:nvPr/>
        </p:nvSpPr>
        <p:spPr>
          <a:xfrm>
            <a:off x="5042082" y="6232910"/>
            <a:ext cx="3615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 "/>
              </a:rPr>
              <a:t>Figura 2: estructura del oído externo</a:t>
            </a:r>
            <a:endParaRPr lang="en-US" sz="1200" dirty="0">
              <a:latin typeface="Arial 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C950045-5749-449E-8868-913C25C9A577}"/>
              </a:ext>
            </a:extLst>
          </p:cNvPr>
          <p:cNvSpPr txBox="1"/>
          <p:nvPr/>
        </p:nvSpPr>
        <p:spPr>
          <a:xfrm>
            <a:off x="4747647" y="6625967"/>
            <a:ext cx="3615693" cy="46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"/>
              </a:rPr>
              <a:t>https://www.kenhub.com/es/library/anatomia-es/oido-humano</a:t>
            </a:r>
          </a:p>
        </p:txBody>
      </p:sp>
    </p:spTree>
    <p:extLst>
      <p:ext uri="{BB962C8B-B14F-4D97-AF65-F5344CB8AC3E}">
        <p14:creationId xmlns:p14="http://schemas.microsoft.com/office/powerpoint/2010/main" val="34008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9A93F1-83EB-4931-B0C4-9F8F1F84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601" y="-182499"/>
            <a:ext cx="12481202" cy="70146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786651-080C-436F-BFA4-B0E88682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92" y="-226112"/>
            <a:ext cx="5992091" cy="1325563"/>
          </a:xfrm>
        </p:spPr>
        <p:txBody>
          <a:bodyPr>
            <a:normAutofit/>
          </a:bodyPr>
          <a:lstStyle/>
          <a:p>
            <a:r>
              <a:rPr lang="es-PE" sz="3600" dirty="0">
                <a:latin typeface="Arial Black" panose="020B0A04020102020204" pitchFamily="34" charset="0"/>
              </a:rPr>
              <a:t>Fisiología del oído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65B997E-6F65-43A6-9B7B-F85515368F19}"/>
              </a:ext>
            </a:extLst>
          </p:cNvPr>
          <p:cNvSpPr/>
          <p:nvPr/>
        </p:nvSpPr>
        <p:spPr>
          <a:xfrm>
            <a:off x="4551219" y="849168"/>
            <a:ext cx="2660073" cy="73429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E9078-2F06-47CC-AEA6-33A98B55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319" y="958416"/>
            <a:ext cx="4537364" cy="515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>
                <a:latin typeface="Arial Rounded MT Bold" panose="020F0704030504030204" pitchFamily="34" charset="0"/>
                <a:cs typeface="Arial" panose="020B0604020202020204" pitchFamily="34" charset="0"/>
              </a:rPr>
              <a:t>Oído medio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2F5D3F8-8372-4774-BE8F-EBF94ABEBE6B}"/>
              </a:ext>
            </a:extLst>
          </p:cNvPr>
          <p:cNvCxnSpPr>
            <a:cxnSpLocks/>
          </p:cNvCxnSpPr>
          <p:nvPr/>
        </p:nvCxnSpPr>
        <p:spPr>
          <a:xfrm flipH="1">
            <a:off x="1266092" y="1197085"/>
            <a:ext cx="3285129" cy="108891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A8518F8-9F2E-43FD-A595-E99E2A6EDE8B}"/>
              </a:ext>
            </a:extLst>
          </p:cNvPr>
          <p:cNvCxnSpPr>
            <a:cxnSpLocks/>
          </p:cNvCxnSpPr>
          <p:nvPr/>
        </p:nvCxnSpPr>
        <p:spPr>
          <a:xfrm>
            <a:off x="7245929" y="1197085"/>
            <a:ext cx="3480686" cy="96582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FDA746E-FFAE-41F8-A2CF-68D372ACEF59}"/>
              </a:ext>
            </a:extLst>
          </p:cNvPr>
          <p:cNvCxnSpPr>
            <a:cxnSpLocks/>
          </p:cNvCxnSpPr>
          <p:nvPr/>
        </p:nvCxnSpPr>
        <p:spPr>
          <a:xfrm>
            <a:off x="5935473" y="1583457"/>
            <a:ext cx="0" cy="73349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BF0E37F-5A3B-4831-85B0-4110F3FB18BE}"/>
              </a:ext>
            </a:extLst>
          </p:cNvPr>
          <p:cNvSpPr/>
          <p:nvPr/>
        </p:nvSpPr>
        <p:spPr>
          <a:xfrm>
            <a:off x="745879" y="1845872"/>
            <a:ext cx="2342367" cy="6918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Tímpano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FF5CEAD2-BF91-439A-B9E8-CF681E006D25}"/>
              </a:ext>
            </a:extLst>
          </p:cNvPr>
          <p:cNvCxnSpPr>
            <a:endCxn id="27" idx="0"/>
          </p:cNvCxnSpPr>
          <p:nvPr/>
        </p:nvCxnSpPr>
        <p:spPr>
          <a:xfrm>
            <a:off x="5915756" y="2619024"/>
            <a:ext cx="0" cy="1280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E586402-D847-429E-A22E-DFEEF02BC36D}"/>
              </a:ext>
            </a:extLst>
          </p:cNvPr>
          <p:cNvSpPr/>
          <p:nvPr/>
        </p:nvSpPr>
        <p:spPr>
          <a:xfrm>
            <a:off x="5066129" y="3041720"/>
            <a:ext cx="1738687" cy="4295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Yunque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08E5780-E80E-4A84-86DB-A66DEDA0898E}"/>
              </a:ext>
            </a:extLst>
          </p:cNvPr>
          <p:cNvSpPr/>
          <p:nvPr/>
        </p:nvSpPr>
        <p:spPr>
          <a:xfrm>
            <a:off x="5012525" y="2156730"/>
            <a:ext cx="1738686" cy="4295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Martillo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01FA1C8E-9FDA-4631-9B80-E9916CFD027B}"/>
              </a:ext>
            </a:extLst>
          </p:cNvPr>
          <p:cNvSpPr/>
          <p:nvPr/>
        </p:nvSpPr>
        <p:spPr>
          <a:xfrm>
            <a:off x="5046413" y="3899270"/>
            <a:ext cx="1738686" cy="429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Estribo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ECBFDB9-6910-4D92-895C-256F0BD4C261}"/>
              </a:ext>
            </a:extLst>
          </p:cNvPr>
          <p:cNvSpPr/>
          <p:nvPr/>
        </p:nvSpPr>
        <p:spPr>
          <a:xfrm>
            <a:off x="8431005" y="1845872"/>
            <a:ext cx="2652316" cy="6918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Trompa de Eustaquio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F542C47B-E38B-4A61-9C0F-66A5D24B730E}"/>
              </a:ext>
            </a:extLst>
          </p:cNvPr>
          <p:cNvSpPr/>
          <p:nvPr/>
        </p:nvSpPr>
        <p:spPr>
          <a:xfrm>
            <a:off x="227496" y="2758014"/>
            <a:ext cx="3291559" cy="1218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Los sonidos llegan y el tímpano genera una vibración en la “Cadena de huesecillos”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D413617D-53D5-4006-B3F6-CF930A731EAB}"/>
              </a:ext>
            </a:extLst>
          </p:cNvPr>
          <p:cNvSpPr/>
          <p:nvPr/>
        </p:nvSpPr>
        <p:spPr>
          <a:xfrm>
            <a:off x="8105124" y="2802168"/>
            <a:ext cx="3726377" cy="15814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Este hace capaz a los oídos a que se adapten a los cambios de presión ya que conecta con la parte posterior de la nariz para generar una válvula de escape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0F2CCFDD-6B45-43F6-A9B0-E4D5A7F1C13D}"/>
              </a:ext>
            </a:extLst>
          </p:cNvPr>
          <p:cNvSpPr/>
          <p:nvPr/>
        </p:nvSpPr>
        <p:spPr>
          <a:xfrm>
            <a:off x="1022281" y="4086967"/>
            <a:ext cx="3057271" cy="2279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3893C09-F70B-4CB0-91EF-360C2DE3CC1F}"/>
              </a:ext>
            </a:extLst>
          </p:cNvPr>
          <p:cNvSpPr txBox="1"/>
          <p:nvPr/>
        </p:nvSpPr>
        <p:spPr>
          <a:xfrm>
            <a:off x="959988" y="6312355"/>
            <a:ext cx="4256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 "/>
              </a:rPr>
              <a:t>Figura 3: estructura del oído medio</a:t>
            </a:r>
          </a:p>
          <a:p>
            <a:r>
              <a:rPr lang="en-US" sz="1200" dirty="0">
                <a:latin typeface="Arial "/>
              </a:rPr>
              <a:t>https://twitter.com/GuiadelAudifono/status/978238683685031936?lang=fi</a:t>
            </a:r>
          </a:p>
          <a:p>
            <a:endParaRPr lang="en-US" dirty="0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96956A1B-DFA4-433A-96D1-13FB8EE4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034" y="4196544"/>
            <a:ext cx="2770677" cy="20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30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62121B-91F5-4941-BCF2-AC821413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1"/>
            <a:ext cx="12192000" cy="68521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026858-E97B-4C9E-99B5-6B0C205E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36" y="-278679"/>
            <a:ext cx="5618018" cy="1325563"/>
          </a:xfrm>
        </p:spPr>
        <p:txBody>
          <a:bodyPr>
            <a:normAutofit/>
          </a:bodyPr>
          <a:lstStyle/>
          <a:p>
            <a:r>
              <a:rPr lang="es-PE" sz="3600" dirty="0">
                <a:latin typeface="Arial Black" panose="020B0A04020102020204" pitchFamily="34" charset="0"/>
              </a:rPr>
              <a:t>Fisiología del oído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D6A241A-CACB-4BF1-93D6-BFBB14E3D5F9}"/>
              </a:ext>
            </a:extLst>
          </p:cNvPr>
          <p:cNvSpPr/>
          <p:nvPr/>
        </p:nvSpPr>
        <p:spPr>
          <a:xfrm>
            <a:off x="4247750" y="799047"/>
            <a:ext cx="2660073" cy="73429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D8F28-19C9-4FA5-898D-31DF4D7D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4" y="887513"/>
            <a:ext cx="3013364" cy="557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>
                <a:latin typeface="Arial Rounded MT Bold" panose="020F0704030504030204" pitchFamily="34" charset="0"/>
                <a:cs typeface="Arial" panose="020B0604020202020204" pitchFamily="34" charset="0"/>
              </a:rPr>
              <a:t>Oído interno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8B5C9E3-FDB6-4418-ADBB-A4A1F4995747}"/>
              </a:ext>
            </a:extLst>
          </p:cNvPr>
          <p:cNvSpPr/>
          <p:nvPr/>
        </p:nvSpPr>
        <p:spPr>
          <a:xfrm>
            <a:off x="372653" y="2007675"/>
            <a:ext cx="2342367" cy="6918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La cóclea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EE98561-4BC5-49A7-93AC-C09BBCE6C3F3}"/>
              </a:ext>
            </a:extLst>
          </p:cNvPr>
          <p:cNvSpPr/>
          <p:nvPr/>
        </p:nvSpPr>
        <p:spPr>
          <a:xfrm>
            <a:off x="4551221" y="2069062"/>
            <a:ext cx="2342367" cy="6918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El vestíbulo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DE55F4C-54C3-46EB-8740-00D9773E3C54}"/>
              </a:ext>
            </a:extLst>
          </p:cNvPr>
          <p:cNvSpPr/>
          <p:nvPr/>
        </p:nvSpPr>
        <p:spPr>
          <a:xfrm>
            <a:off x="8725922" y="2069062"/>
            <a:ext cx="2936630" cy="6918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Canales semicirculares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239D6E8-CC56-48B3-ABD8-52D1EF042126}"/>
              </a:ext>
            </a:extLst>
          </p:cNvPr>
          <p:cNvCxnSpPr>
            <a:stCxn id="6" idx="2"/>
          </p:cNvCxnSpPr>
          <p:nvPr/>
        </p:nvCxnSpPr>
        <p:spPr>
          <a:xfrm flipH="1">
            <a:off x="5577786" y="1533338"/>
            <a:ext cx="1" cy="535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CE40BFF-E12D-424E-8227-6E4F497E1900}"/>
              </a:ext>
            </a:extLst>
          </p:cNvPr>
          <p:cNvCxnSpPr>
            <a:stCxn id="6" idx="3"/>
          </p:cNvCxnSpPr>
          <p:nvPr/>
        </p:nvCxnSpPr>
        <p:spPr>
          <a:xfrm>
            <a:off x="6907823" y="1166193"/>
            <a:ext cx="3449515" cy="902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418D1CD-46C4-4DAE-80A9-16645D67C51F}"/>
              </a:ext>
            </a:extLst>
          </p:cNvPr>
          <p:cNvCxnSpPr>
            <a:stCxn id="6" idx="1"/>
          </p:cNvCxnSpPr>
          <p:nvPr/>
        </p:nvCxnSpPr>
        <p:spPr>
          <a:xfrm flipH="1">
            <a:off x="1403086" y="1166193"/>
            <a:ext cx="2844664" cy="902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058A690-1A44-4967-B65B-394627D71562}"/>
              </a:ext>
            </a:extLst>
          </p:cNvPr>
          <p:cNvSpPr/>
          <p:nvPr/>
        </p:nvSpPr>
        <p:spPr>
          <a:xfrm>
            <a:off x="109905" y="2917602"/>
            <a:ext cx="3810000" cy="15593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La cóclea tiene forma de caracol, su función es transformar las vibraciones del oído medio en impulsos nerviosos que viajan hasta el cerebro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8EB7EEED-026E-4A1F-8AF1-4F6101F35E39}"/>
              </a:ext>
            </a:extLst>
          </p:cNvPr>
          <p:cNvSpPr/>
          <p:nvPr/>
        </p:nvSpPr>
        <p:spPr>
          <a:xfrm>
            <a:off x="4367024" y="3023253"/>
            <a:ext cx="3042494" cy="14536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</a:rPr>
              <a:t>Registra los movimientos corporales para mantener el equilibrio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860529D-290F-4230-9E42-E3E1CDF11D07}"/>
              </a:ext>
            </a:extLst>
          </p:cNvPr>
          <p:cNvSpPr/>
          <p:nvPr/>
        </p:nvSpPr>
        <p:spPr>
          <a:xfrm>
            <a:off x="8104908" y="2971932"/>
            <a:ext cx="3977187" cy="15049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2">
                    <a:lumMod val="10000"/>
                  </a:schemeClr>
                </a:solidFill>
                <a:latin typeface="Arial "/>
              </a:rPr>
              <a:t>Están llenos de liquido y recubierto por dentro de pelos diminutos, los pelitos envían información sobre tu posición al cerebro esto ayuda a mantener el equilibrio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BD1469F-EFE8-48FA-ACCD-D965FDB4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598" y="4591932"/>
            <a:ext cx="3271612" cy="213366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E832724-512D-42B7-A112-BC15C55A6A3D}"/>
              </a:ext>
            </a:extLst>
          </p:cNvPr>
          <p:cNvSpPr txBox="1"/>
          <p:nvPr/>
        </p:nvSpPr>
        <p:spPr>
          <a:xfrm>
            <a:off x="7358210" y="6261127"/>
            <a:ext cx="5098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 "/>
              </a:rPr>
              <a:t>Figura 4:estructura del oído interno</a:t>
            </a:r>
          </a:p>
          <a:p>
            <a:r>
              <a:rPr lang="es-PE" sz="1200" dirty="0">
                <a:latin typeface="Arial "/>
              </a:rPr>
              <a:t>https://www.cigna.com/es-us/knowledge-center/hw/odo-interno-tp13014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BD19C40-1669-4401-B45D-6A4532BE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786" y="-392292"/>
            <a:ext cx="12899571" cy="72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BBF8B5-A8D3-446C-8ABB-D0A0C91B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164" y="-510382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latin typeface="Arial Black" panose="020B0A04020102020204" pitchFamily="34" charset="0"/>
              </a:rPr>
              <a:t>Conclusión 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04158-FFD8-4D06-9766-1BB91D554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9400" cy="4351338"/>
          </a:xfrm>
        </p:spPr>
        <p:txBody>
          <a:bodyPr>
            <a:normAutofit/>
          </a:bodyPr>
          <a:lstStyle/>
          <a:p>
            <a:r>
              <a:rPr lang="es-PE" sz="1800" dirty="0">
                <a:latin typeface="Arial "/>
              </a:rPr>
              <a:t>El sentido auditivo está compuesta por 3 partes las cuales son: </a:t>
            </a:r>
          </a:p>
          <a:p>
            <a:r>
              <a:rPr lang="es-PE" sz="1800" b="1" dirty="0">
                <a:latin typeface="Arial "/>
              </a:rPr>
              <a:t>Oído externo</a:t>
            </a:r>
            <a:r>
              <a:rPr lang="es-PE" sz="1800" dirty="0">
                <a:latin typeface="Arial "/>
              </a:rPr>
              <a:t>: Pabellón auditivo , Conducto auditivo</a:t>
            </a:r>
          </a:p>
          <a:p>
            <a:r>
              <a:rPr lang="es-PE" sz="1800" dirty="0">
                <a:latin typeface="Arial "/>
              </a:rPr>
              <a:t> </a:t>
            </a:r>
            <a:r>
              <a:rPr lang="es-PE" sz="1800" b="1" dirty="0">
                <a:latin typeface="Arial "/>
              </a:rPr>
              <a:t>Oído medio</a:t>
            </a:r>
            <a:r>
              <a:rPr lang="es-PE" sz="1800" dirty="0">
                <a:latin typeface="Arial "/>
              </a:rPr>
              <a:t>: Tímpano, Cadena de huesecillos, Trompa de Eustaquio</a:t>
            </a:r>
          </a:p>
          <a:p>
            <a:r>
              <a:rPr lang="es-PE" sz="1800" b="1" dirty="0">
                <a:latin typeface="Arial "/>
              </a:rPr>
              <a:t>Oído interno</a:t>
            </a:r>
            <a:r>
              <a:rPr lang="es-PE" sz="1800" dirty="0">
                <a:latin typeface="Arial "/>
              </a:rPr>
              <a:t>: Cóclea, Vestíbulos, Canales semicirculares </a:t>
            </a:r>
          </a:p>
          <a:p>
            <a:pPr algn="ctr"/>
            <a:r>
              <a:rPr lang="es-PE" sz="1800" dirty="0">
                <a:latin typeface="Arial "/>
              </a:rPr>
              <a:t>La audición comienza con el oído externo, cuando se produce sonido y ondas sonoras, los sonidos viajan por el conducto auditivo y golpean el tímpano, esto hace que vibre y estas vibraciones chocan con la cadena de huesecillos(Martillo, Yunque  y Estribo) que amplifican y transmiten las ondas sonoras al oído interno, la cóclea transforma las vibraciones en impulsos nerviosos y estos se van al cerebro.</a:t>
            </a:r>
          </a:p>
        </p:txBody>
      </p:sp>
    </p:spTree>
    <p:extLst>
      <p:ext uri="{BB962C8B-B14F-4D97-AF65-F5344CB8AC3E}">
        <p14:creationId xmlns:p14="http://schemas.microsoft.com/office/powerpoint/2010/main" val="3247546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674F54E-6CD5-4D47-AABE-B93CBFAB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001" y="18255"/>
            <a:ext cx="13257937" cy="88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A8EEC8-FBF6-4E7E-BDFB-C78B8BD6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128" y="18255"/>
            <a:ext cx="5257800" cy="1325563"/>
          </a:xfrm>
        </p:spPr>
        <p:txBody>
          <a:bodyPr>
            <a:normAutofit/>
          </a:bodyPr>
          <a:lstStyle/>
          <a:p>
            <a:r>
              <a:rPr lang="es-PE" sz="3600" dirty="0">
                <a:latin typeface="Arial Black" panose="020B0A04020102020204" pitchFamily="34" charset="0"/>
              </a:rPr>
              <a:t>LINKOGRAFIA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C73D277-827E-4C17-99AD-95BB5ECEDE5B}"/>
              </a:ext>
            </a:extLst>
          </p:cNvPr>
          <p:cNvSpPr/>
          <p:nvPr/>
        </p:nvSpPr>
        <p:spPr>
          <a:xfrm>
            <a:off x="-365196" y="1336418"/>
            <a:ext cx="5081154" cy="30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D2895B-28EA-450E-9EF6-088ED87F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93" y="1549681"/>
            <a:ext cx="2771775" cy="101917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6F766-E71F-40D2-A44E-08F55823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96" y="2857425"/>
            <a:ext cx="5032664" cy="156015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"/>
              </a:rPr>
              <a:t>https://kidshealth.org/content/kidshealth/us/es/searchresults.html?q=sentido%20auditivo&amp;start=0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0D39E27-8BB3-4A62-804B-F0D197BE8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06" y="1070199"/>
            <a:ext cx="5096698" cy="30848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A25B9B-3BB0-49D8-A87E-D00605187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286" y="1336418"/>
            <a:ext cx="2047442" cy="10416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62A22D-574E-43B7-B3C3-D986E7419A7B}"/>
              </a:ext>
            </a:extLst>
          </p:cNvPr>
          <p:cNvSpPr txBox="1"/>
          <p:nvPr/>
        </p:nvSpPr>
        <p:spPr>
          <a:xfrm>
            <a:off x="7947053" y="2857425"/>
            <a:ext cx="4052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"/>
              </a:rPr>
              <a:t>https://www.stanfordchildrens.org/es/topic/default?id=anatomaylafisiologadelodo-90-P05132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D63A678-9F47-4C37-8948-7B7EB8FD1715}"/>
              </a:ext>
            </a:extLst>
          </p:cNvPr>
          <p:cNvSpPr/>
          <p:nvPr/>
        </p:nvSpPr>
        <p:spPr>
          <a:xfrm>
            <a:off x="4056243" y="4748308"/>
            <a:ext cx="4582175" cy="2729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9DB06CC-C6A1-45E4-91F3-6B826A19A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222" y="4945048"/>
            <a:ext cx="2257425" cy="5238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B56FACB-044D-4DA6-B636-1C4060ECA031}"/>
              </a:ext>
            </a:extLst>
          </p:cNvPr>
          <p:cNvSpPr txBox="1"/>
          <p:nvPr/>
        </p:nvSpPr>
        <p:spPr>
          <a:xfrm>
            <a:off x="4056244" y="6062189"/>
            <a:ext cx="4353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"/>
              </a:rPr>
              <a:t>https://myhealth.ucsd.edu/Spanish/RelatedItems/90,P05132</a:t>
            </a:r>
          </a:p>
        </p:txBody>
      </p:sp>
    </p:spTree>
    <p:extLst>
      <p:ext uri="{BB962C8B-B14F-4D97-AF65-F5344CB8AC3E}">
        <p14:creationId xmlns:p14="http://schemas.microsoft.com/office/powerpoint/2010/main" val="18821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649</Words>
  <Application>Microsoft Office PowerPoint</Application>
  <PresentationFormat>Panorámica</PresentationFormat>
  <Paragraphs>77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</vt:lpstr>
      <vt:lpstr>Arial Black</vt:lpstr>
      <vt:lpstr>Arial Rounded MT Bold</vt:lpstr>
      <vt:lpstr>Calibri</vt:lpstr>
      <vt:lpstr>Calibri Light</vt:lpstr>
      <vt:lpstr>Tema de Office</vt:lpstr>
      <vt:lpstr>Sentido Auditivo</vt:lpstr>
      <vt:lpstr>Introducción</vt:lpstr>
      <vt:lpstr>Morfología del oído </vt:lpstr>
      <vt:lpstr>Fisiología del oído </vt:lpstr>
      <vt:lpstr>Fisiología del oído</vt:lpstr>
      <vt:lpstr>Fisiología del oído</vt:lpstr>
      <vt:lpstr>Conclusión </vt:lpstr>
      <vt:lpstr>LINKOGRAFIA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ismael bellina fernandez</cp:lastModifiedBy>
  <cp:revision>6</cp:revision>
  <dcterms:created xsi:type="dcterms:W3CDTF">2023-07-10T22:21:16Z</dcterms:created>
  <dcterms:modified xsi:type="dcterms:W3CDTF">2023-07-12T02:47:53Z</dcterms:modified>
</cp:coreProperties>
</file>