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0"/>
  </p:notesMasterIdLst>
  <p:handoutMasterIdLst>
    <p:handoutMasterId r:id="rId11"/>
  </p:handoutMasterIdLst>
  <p:sldIdLst>
    <p:sldId id="259" r:id="rId5"/>
    <p:sldId id="260" r:id="rId6"/>
    <p:sldId id="261" r:id="rId7"/>
    <p:sldId id="262" r:id="rId8"/>
    <p:sldId id="263" r:id="rId9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489" autoAdjust="0"/>
  </p:normalViewPr>
  <p:slideViewPr>
    <p:cSldViewPr showGuides="1">
      <p:cViewPr varScale="1">
        <p:scale>
          <a:sx n="69" d="100"/>
          <a:sy n="69" d="100"/>
        </p:scale>
        <p:origin x="780" y="6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6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076612-DDE3-4F7C-A74B-FE9E833A377F}" type="datetime1">
              <a:rPr lang="es-ES" smtClean="0"/>
              <a:t>23/05/2023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6AD663E3-68BF-4ACA-A6F3-23ADBC899BF9}" type="datetime1">
              <a:rPr lang="es-ES" noProof="0" smtClean="0"/>
              <a:t>23/05/2023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el estilo de texto del </a:t>
            </a:r>
            <a:r>
              <a:rPr lang="es-ES" noProof="0" dirty="0" err="1"/>
              <a:t>patrónSegundo</a:t>
            </a:r>
            <a:r>
              <a:rPr lang="es-ES" noProof="0" dirty="0"/>
              <a:t>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noProof="0" smtClean="0"/>
              <a:pPr rtl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13563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noProof="0" smtClean="0"/>
              <a:pPr rtl="0"/>
              <a:t>3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9217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  <a:noFill/>
          <a:effectLst>
            <a:softEdge rad="31750"/>
          </a:effectLst>
        </p:spPr>
        <p:txBody>
          <a:bodyPr rtlCol="0" anchor="b"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6D015AD-5221-4A4A-AC25-49B4A4C3AD42}" type="datetime1">
              <a:rPr lang="es-ES" noProof="0" smtClean="0"/>
              <a:t>23/05/2023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909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9291ED-FD83-4E05-A4E9-1BFDA2863B15}" type="datetime1">
              <a:rPr lang="es-ES" smtClean="0"/>
              <a:t>23/05/2023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661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312C20-6EDC-42C1-B709-47D8070FC895}" type="datetime1">
              <a:rPr lang="es-ES" smtClean="0"/>
              <a:t>23/05/2023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1729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DBAC1E-D173-449F-90D5-C799F7414F71}" type="datetime1">
              <a:rPr lang="es-ES" noProof="0" smtClean="0"/>
              <a:t>23/05/2023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355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325029F8-4794-4D57-9760-E978777AE4FC}" type="datetime1">
              <a:rPr lang="es-ES" noProof="0" smtClean="0"/>
              <a:t>23/05/2023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749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3DA717-ABF0-4F27-93EF-FF92DE43D971}" type="datetime1">
              <a:rPr lang="es-ES" smtClean="0"/>
              <a:t>23/05/2023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834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 rtl="0">
              <a:spcBef>
                <a:spcPts val="0"/>
              </a:spcBef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609524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609524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B43BC5-B426-49C6-B543-6BE1FE996263}" type="datetime1">
              <a:rPr lang="es-ES" smtClean="0"/>
              <a:t>23/05/2023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/>
              <a:t>Agregar un pie de página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459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D6F900-64FC-4A41-A350-C1AA5FFF6834}" type="datetime1">
              <a:rPr lang="es-ES" smtClean="0"/>
              <a:t>23/05/2023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/>
              <a:t>Agregar un pie de página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167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164366-85C3-4477-9BA0-8CA970270611}" type="datetime1">
              <a:rPr lang="es-ES" smtClean="0"/>
              <a:t>23/05/2023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/>
              <a:t>Agregar un pie de página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algn="r">
              <a:defRPr lang="en-US" smtClean="0"/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661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098"/>
            <a:ext cx="12188825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598612" y="381000"/>
            <a:ext cx="3293422" cy="1371600"/>
          </a:xfrm>
        </p:spPr>
        <p:txBody>
          <a:bodyPr rtlCol="0" anchor="b">
            <a:noAutofit/>
          </a:bodyPr>
          <a:lstStyle>
            <a:lvl1pPr algn="l">
              <a:lnSpc>
                <a:spcPct val="78000"/>
              </a:lnSpc>
              <a:defRPr sz="2800" b="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  <a:endParaRPr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 bwMode="white">
          <a:xfrm>
            <a:off x="1598612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232426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BB3D46-E1BA-49E7-A8FE-CA2C3E1C9440}" type="datetime1">
              <a:rPr lang="es-ES" smtClean="0"/>
              <a:t>23/05/2023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1189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6718" y="381000"/>
            <a:ext cx="3293422" cy="1371600"/>
          </a:xfrm>
        </p:spPr>
        <p:txBody>
          <a:bodyPr rtlCol="0" anchor="b">
            <a:noAutofit/>
          </a:bodyPr>
          <a:lstStyle>
            <a:lvl1pPr algn="l">
              <a:lnSpc>
                <a:spcPct val="78000"/>
              </a:lnSpc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  <a:endParaRPr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 bwMode="auto">
          <a:xfrm>
            <a:off x="5232426" y="482600"/>
            <a:ext cx="60435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616718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E66489-B3B8-47D4-BC8D-6940F3CA7B30}" type="datetime1">
              <a:rPr lang="es-ES" smtClean="0"/>
              <a:t>23/05/2023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570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"/>
              <a:t>Haga clic para modificar el estilo de título del patrón</a:t>
            </a:r>
            <a:endParaRPr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dirty="0"/>
              <a:t>Editar el estilo de texto del patrón</a:t>
            </a:r>
            <a:endParaRPr lang="es" dirty="0"/>
          </a:p>
          <a:p>
            <a:pPr lvl="1" rtl="0"/>
            <a:r>
              <a:rPr lang="es" dirty="0"/>
              <a:t>Segundo nivel</a:t>
            </a:r>
          </a:p>
          <a:p>
            <a:pPr lvl="2" rtl="0"/>
            <a:r>
              <a:rPr lang="es" dirty="0"/>
              <a:t>Tercer nivel</a:t>
            </a:r>
          </a:p>
          <a:p>
            <a:pPr lvl="3" rtl="0"/>
            <a:r>
              <a:rPr lang="es" dirty="0"/>
              <a:t>Cuarto nivel</a:t>
            </a:r>
          </a:p>
          <a:p>
            <a:pPr lvl="4" rtl="0"/>
            <a:r>
              <a:rPr lang="es" dirty="0"/>
              <a:t>Quinto nivel</a:t>
            </a:r>
            <a:endParaRPr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180250" y="631609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A0150591-9C48-44CA-AC81-D7570B1FC20F}" type="datetime1">
              <a:rPr lang="es-ES" smtClean="0"/>
              <a:t>23/05/2023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595933" y="631609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"/>
              <a:t>Agregar un pie de página</a:t>
            </a: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66796" y="631609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1262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007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3091" y="2967559"/>
            <a:ext cx="9782801" cy="1239837"/>
          </a:xfrm>
        </p:spPr>
        <p:txBody>
          <a:bodyPr rtlCol="0"/>
          <a:lstStyle/>
          <a:p>
            <a:pPr rtl="0"/>
            <a:r>
              <a:rPr lang="es-ES" sz="8000" dirty="0">
                <a:solidFill>
                  <a:schemeClr val="tx1"/>
                </a:solidFill>
              </a:rPr>
              <a:t>Oso Polar</a:t>
            </a:r>
          </a:p>
        </p:txBody>
      </p:sp>
      <p:pic>
        <p:nvPicPr>
          <p:cNvPr id="1030" name="Picture 6" descr="La alimentación del oso polar">
            <a:extLst>
              <a:ext uri="{FF2B5EF4-FFF2-40B4-BE49-F238E27FC236}">
                <a16:creationId xmlns:a16="http://schemas.microsoft.com/office/drawing/2014/main" id="{E1C34A32-E3C8-8D7F-5631-CCC3A8C1F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908" y="2636912"/>
            <a:ext cx="3284984" cy="3377159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5F04E3B-B7E4-425F-E735-51A44E398120}"/>
              </a:ext>
            </a:extLst>
          </p:cNvPr>
          <p:cNvSpPr txBox="1"/>
          <p:nvPr/>
        </p:nvSpPr>
        <p:spPr>
          <a:xfrm>
            <a:off x="2061964" y="4690632"/>
            <a:ext cx="5040560" cy="1323439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MX" sz="2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Alumno: Brayan Herrera </a:t>
            </a:r>
            <a:r>
              <a:rPr lang="es-MX" sz="20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Asignatura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: Ciencia y tecnología.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Grado y Sección: 1er año “ A” </a:t>
            </a: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Alvaro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Ruiz.</a:t>
            </a:r>
          </a:p>
        </p:txBody>
      </p:sp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DB4924E3-BC66-91A6-CD8B-74A9ABEEC678}"/>
              </a:ext>
            </a:extLst>
          </p:cNvPr>
          <p:cNvSpPr/>
          <p:nvPr/>
        </p:nvSpPr>
        <p:spPr>
          <a:xfrm>
            <a:off x="2113237" y="5877548"/>
            <a:ext cx="4464496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Picture 4" descr="Osos polares, crisis climática y la exploración de petróleo y gas en el  Refugio Nacional de Vida Silvestre del Ártico | Historias | Descubre WWF">
            <a:extLst>
              <a:ext uri="{FF2B5EF4-FFF2-40B4-BE49-F238E27FC236}">
                <a16:creationId xmlns:a16="http://schemas.microsoft.com/office/drawing/2014/main" id="{9D6237A3-560A-FFCD-2CFC-2D0E634D1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711" y="1182349"/>
            <a:ext cx="3975285" cy="2385171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BD267CFD-821C-85C7-818C-0FEE79C6A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70263"/>
              </p:ext>
            </p:extLst>
          </p:nvPr>
        </p:nvGraphicFramePr>
        <p:xfrm>
          <a:off x="2113237" y="1052736"/>
          <a:ext cx="4464496" cy="4493300"/>
        </p:xfrm>
        <a:graphic>
          <a:graphicData uri="http://schemas.openxmlformats.org/drawingml/2006/table">
            <a:tbl>
              <a:tblPr/>
              <a:tblGrid>
                <a:gridCol w="2167628">
                  <a:extLst>
                    <a:ext uri="{9D8B030D-6E8A-4147-A177-3AD203B41FA5}">
                      <a16:colId xmlns:a16="http://schemas.microsoft.com/office/drawing/2014/main" val="1312589244"/>
                    </a:ext>
                  </a:extLst>
                </a:gridCol>
                <a:gridCol w="2296868">
                  <a:extLst>
                    <a:ext uri="{9D8B030D-6E8A-4147-A177-3AD203B41FA5}">
                      <a16:colId xmlns:a16="http://schemas.microsoft.com/office/drawing/2014/main" val="360618255"/>
                    </a:ext>
                  </a:extLst>
                </a:gridCol>
              </a:tblGrid>
              <a:tr h="44933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PE" u="none" strike="noStrike" dirty="0">
                          <a:solidFill>
                            <a:schemeClr val="tx1"/>
                          </a:solidFill>
                          <a:effectLst/>
                        </a:rPr>
                        <a:t>Taxonomía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A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556514"/>
                  </a:ext>
                </a:extLst>
              </a:tr>
              <a:tr h="449330">
                <a:tc>
                  <a:txBody>
                    <a:bodyPr/>
                    <a:lstStyle/>
                    <a:p>
                      <a:pPr algn="l" fontAlgn="t"/>
                      <a:r>
                        <a:rPr lang="es-PE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Reino</a:t>
                      </a:r>
                      <a:r>
                        <a:rPr lang="es-PE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PE" u="none" strike="noStrike" dirty="0">
                          <a:solidFill>
                            <a:schemeClr val="tx1"/>
                          </a:solidFill>
                          <a:effectLst/>
                        </a:rPr>
                        <a:t>Animalia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56864"/>
                  </a:ext>
                </a:extLst>
              </a:tr>
              <a:tr h="449330">
                <a:tc>
                  <a:txBody>
                    <a:bodyPr/>
                    <a:lstStyle/>
                    <a:p>
                      <a:pPr algn="l" fontAlgn="t"/>
                      <a:r>
                        <a:rPr lang="es-PE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Filo</a:t>
                      </a:r>
                      <a:r>
                        <a:rPr lang="es-PE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PE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Chordata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403982"/>
                  </a:ext>
                </a:extLst>
              </a:tr>
              <a:tr h="449330">
                <a:tc>
                  <a:txBody>
                    <a:bodyPr/>
                    <a:lstStyle/>
                    <a:p>
                      <a:pPr algn="l" fontAlgn="t"/>
                      <a:r>
                        <a:rPr lang="es-PE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Clase</a:t>
                      </a:r>
                      <a:r>
                        <a:rPr lang="es-PE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PE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Mammalia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590451"/>
                  </a:ext>
                </a:extLst>
              </a:tr>
              <a:tr h="449330">
                <a:tc>
                  <a:txBody>
                    <a:bodyPr/>
                    <a:lstStyle/>
                    <a:p>
                      <a:pPr algn="l" fontAlgn="t"/>
                      <a:r>
                        <a:rPr lang="es-PE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Orden</a:t>
                      </a:r>
                      <a:r>
                        <a:rPr lang="es-PE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PE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Carnivora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26121"/>
                  </a:ext>
                </a:extLst>
              </a:tr>
              <a:tr h="449330">
                <a:tc>
                  <a:txBody>
                    <a:bodyPr/>
                    <a:lstStyle/>
                    <a:p>
                      <a:pPr algn="l" fontAlgn="t"/>
                      <a:r>
                        <a:rPr lang="es-PE" b="0" dirty="0">
                          <a:solidFill>
                            <a:schemeClr val="tx1"/>
                          </a:solidFill>
                          <a:effectLst/>
                        </a:rPr>
                        <a:t>Suborden:</a:t>
                      </a: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PE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Caniformia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89604"/>
                  </a:ext>
                </a:extLst>
              </a:tr>
              <a:tr h="449330">
                <a:tc>
                  <a:txBody>
                    <a:bodyPr/>
                    <a:lstStyle/>
                    <a:p>
                      <a:pPr algn="l" fontAlgn="t"/>
                      <a:r>
                        <a:rPr lang="es-PE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Familia</a:t>
                      </a:r>
                      <a:r>
                        <a:rPr lang="es-PE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PE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Ursidae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408109"/>
                  </a:ext>
                </a:extLst>
              </a:tr>
              <a:tr h="449330">
                <a:tc>
                  <a:txBody>
                    <a:bodyPr/>
                    <a:lstStyle/>
                    <a:p>
                      <a:pPr algn="l" fontAlgn="t"/>
                      <a:r>
                        <a:rPr lang="es-PE" b="0">
                          <a:solidFill>
                            <a:schemeClr val="tx1"/>
                          </a:solidFill>
                          <a:effectLst/>
                        </a:rPr>
                        <a:t>Subfamilia:</a:t>
                      </a: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PE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Ursinae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938598"/>
                  </a:ext>
                </a:extLst>
              </a:tr>
              <a:tr h="449330">
                <a:tc>
                  <a:txBody>
                    <a:bodyPr/>
                    <a:lstStyle/>
                    <a:p>
                      <a:pPr algn="l" fontAlgn="t"/>
                      <a:r>
                        <a:rPr lang="es-PE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Género</a:t>
                      </a:r>
                      <a:r>
                        <a:rPr lang="es-PE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PE" i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Ursus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303776"/>
                  </a:ext>
                </a:extLst>
              </a:tr>
              <a:tr h="449330">
                <a:tc>
                  <a:txBody>
                    <a:bodyPr/>
                    <a:lstStyle/>
                    <a:p>
                      <a:pPr algn="l" fontAlgn="t"/>
                      <a:r>
                        <a:rPr lang="es-PE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Especie</a:t>
                      </a:r>
                      <a:r>
                        <a:rPr lang="es-PE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PE" b="1" i="1" dirty="0">
                          <a:solidFill>
                            <a:schemeClr val="tx1"/>
                          </a:solidFill>
                          <a:effectLst/>
                        </a:rPr>
                        <a:t>U. </a:t>
                      </a:r>
                      <a:r>
                        <a:rPr lang="es-PE" b="1" i="1" dirty="0" err="1">
                          <a:solidFill>
                            <a:schemeClr val="tx1"/>
                          </a:solidFill>
                          <a:effectLst/>
                        </a:rPr>
                        <a:t>maritimus</a:t>
                      </a:r>
                      <a:endParaRPr lang="es-P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4B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8929"/>
                  </a:ext>
                </a:extLst>
              </a:tr>
            </a:tbl>
          </a:graphicData>
        </a:graphic>
      </p:graphicFrame>
      <p:pic>
        <p:nvPicPr>
          <p:cNvPr id="2050" name="Picture 2" descr="La supervivencia del oso polar amenazada por la reducción de su hábitat -  Geoinnova">
            <a:extLst>
              <a:ext uri="{FF2B5EF4-FFF2-40B4-BE49-F238E27FC236}">
                <a16:creationId xmlns:a16="http://schemas.microsoft.com/office/drawing/2014/main" id="{AF7062F1-3C69-0DB6-1259-DE1AC0526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711" y="3717031"/>
            <a:ext cx="3975285" cy="2484553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BF93BB02-44DE-A08E-3AFF-FDC6D663C38D}"/>
              </a:ext>
            </a:extLst>
          </p:cNvPr>
          <p:cNvSpPr txBox="1"/>
          <p:nvPr/>
        </p:nvSpPr>
        <p:spPr>
          <a:xfrm>
            <a:off x="2277988" y="6016918"/>
            <a:ext cx="48965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Nombre científico: </a:t>
            </a:r>
            <a:r>
              <a:rPr lang="es-PE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Ursus</a:t>
            </a:r>
            <a:r>
              <a:rPr lang="es-P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PE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maritimus</a:t>
            </a:r>
            <a:r>
              <a:rPr lang="es-PE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6EDFCF32-3EE8-C2FD-57D0-06CD13CD40B3}"/>
              </a:ext>
            </a:extLst>
          </p:cNvPr>
          <p:cNvSpPr txBox="1">
            <a:spLocks/>
          </p:cNvSpPr>
          <p:nvPr/>
        </p:nvSpPr>
        <p:spPr>
          <a:xfrm>
            <a:off x="3321487" y="188640"/>
            <a:ext cx="6512492" cy="864096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>
                <a:latin typeface="Georgia Pro Cond Black" panose="020B0604020202020204" pitchFamily="18" charset="0"/>
              </a:rPr>
              <a:t>Categorías Taxonómicas</a:t>
            </a:r>
          </a:p>
        </p:txBody>
      </p:sp>
    </p:spTree>
    <p:extLst>
      <p:ext uri="{BB962C8B-B14F-4D97-AF65-F5344CB8AC3E}">
        <p14:creationId xmlns:p14="http://schemas.microsoft.com/office/powerpoint/2010/main" val="3561498466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59D90F08-4BB1-E688-C595-C1DB8D991D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 sz="4000" dirty="0">
                <a:latin typeface="Georgia Pro Cond Black" panose="02040A06050405020203" pitchFamily="18" charset="0"/>
              </a:rPr>
              <a:t>Su origen y hábitat</a:t>
            </a:r>
          </a:p>
        </p:txBody>
      </p:sp>
      <p:sp>
        <p:nvSpPr>
          <p:cNvPr id="15" name="Subtítulo 14">
            <a:extLst>
              <a:ext uri="{FF2B5EF4-FFF2-40B4-BE49-F238E27FC236}">
                <a16:creationId xmlns:a16="http://schemas.microsoft.com/office/drawing/2014/main" id="{894CF5F4-14DC-2D7F-1646-DEB0F01BC3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E413AF5-BF50-553D-4B52-AAD5D79809D3}"/>
              </a:ext>
            </a:extLst>
          </p:cNvPr>
          <p:cNvSpPr txBox="1"/>
          <p:nvPr/>
        </p:nvSpPr>
        <p:spPr>
          <a:xfrm>
            <a:off x="1389177" y="988945"/>
            <a:ext cx="8460940" cy="452431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i="0" dirty="0">
                <a:effectLst/>
                <a:latin typeface="Google Sans"/>
              </a:rPr>
              <a:t>El origen de los osos polares como especie independiente tuvo lugar hace unos 600.000 años.</a:t>
            </a:r>
            <a:endParaRPr lang="es-MX" i="0" dirty="0">
              <a:effectLst/>
              <a:latin typeface="Catamaran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i="0" dirty="0">
                <a:effectLst/>
                <a:latin typeface="Catamaran"/>
              </a:rPr>
              <a:t>El hábitat del oso polar son los hielos permanentes del casquete polar y las gélidas aguas que circundan los icebergs y las llanuras quebradas de la banquisa ártica.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i="0" dirty="0">
                <a:effectLst/>
                <a:latin typeface="Google Sans"/>
              </a:rPr>
              <a:t>Los osos polares viven en la región ártica del norte circumpolar.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i="0" dirty="0">
                <a:effectLst/>
                <a:latin typeface="Google Sans"/>
              </a:rPr>
              <a:t>Se encuentran en Canadá, Alaska, Groenlandia, Rusia y Noruega.</a:t>
            </a:r>
            <a:endParaRPr lang="es-PE" i="0" dirty="0">
              <a:effectLst/>
              <a:latin typeface="Google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i="0" dirty="0">
                <a:effectLst/>
                <a:latin typeface="Catamaran"/>
              </a:rPr>
              <a:t>Encontramos en el planeta seis poblaciones concretas que son: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i="0" dirty="0">
              <a:effectLst/>
              <a:latin typeface="Catamaran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effectLst/>
                <a:latin typeface="Catamaran"/>
              </a:rPr>
              <a:t>La comunidad del oeste de Alaska y la Isla de </a:t>
            </a:r>
            <a:r>
              <a:rPr lang="es-MX" i="0" dirty="0" err="1">
                <a:effectLst/>
                <a:latin typeface="Catamaran"/>
              </a:rPr>
              <a:t>Wrangel</a:t>
            </a:r>
            <a:r>
              <a:rPr lang="es-MX" i="0" dirty="0">
                <a:effectLst/>
                <a:latin typeface="Catamaran"/>
              </a:rPr>
              <a:t>, ambos pertenecientes a Rusia.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effectLst/>
                <a:latin typeface="Catamaran"/>
              </a:rPr>
              <a:t>El norte de Alaska.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effectLst/>
                <a:latin typeface="Catamaran"/>
              </a:rPr>
              <a:t>En Canadá encontramos el 60% del total de los ejemplares de oso blanco del mundo.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effectLst/>
                <a:latin typeface="Catamaran"/>
              </a:rPr>
              <a:t>Groenlandia, región autonómica de Groenlandia.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effectLst/>
                <a:latin typeface="Catamaran"/>
              </a:rPr>
              <a:t>El archipiélago Svalbard, perteneciente a Noruega.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effectLst/>
                <a:latin typeface="Catamaran"/>
              </a:rPr>
              <a:t>La Tierra de Francisco José o archipiélago de </a:t>
            </a:r>
            <a:r>
              <a:rPr lang="es-MX" i="0" dirty="0" err="1">
                <a:effectLst/>
                <a:latin typeface="Catamaran"/>
              </a:rPr>
              <a:t>Fritjof</a:t>
            </a:r>
            <a:r>
              <a:rPr lang="es-MX" i="0" dirty="0">
                <a:effectLst/>
                <a:latin typeface="Catamaran"/>
              </a:rPr>
              <a:t> </a:t>
            </a:r>
            <a:r>
              <a:rPr lang="es-MX" i="0" dirty="0" err="1">
                <a:effectLst/>
                <a:latin typeface="Catamaran"/>
              </a:rPr>
              <a:t>Nansen</a:t>
            </a:r>
            <a:r>
              <a:rPr lang="es-MX" i="0" dirty="0">
                <a:effectLst/>
                <a:latin typeface="Catamaran"/>
              </a:rPr>
              <a:t>, </a:t>
            </a:r>
          </a:p>
          <a:p>
            <a:pPr algn="l"/>
            <a:r>
              <a:rPr lang="es-MX" i="0" dirty="0">
                <a:effectLst/>
                <a:latin typeface="Catamaran"/>
              </a:rPr>
              <a:t>también Rusia.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i="0" dirty="0">
                <a:effectLst/>
                <a:latin typeface="Catamaran"/>
              </a:rPr>
              <a:t>Siberia.</a:t>
            </a:r>
          </a:p>
        </p:txBody>
      </p:sp>
      <p:pic>
        <p:nvPicPr>
          <p:cNvPr id="5124" name="Picture 4" descr="A qué peligros se enfrenta el oso polar?">
            <a:extLst>
              <a:ext uri="{FF2B5EF4-FFF2-40B4-BE49-F238E27FC236}">
                <a16:creationId xmlns:a16="http://schemas.microsoft.com/office/drawing/2014/main" id="{C4C820E7-EC07-8F23-C80B-DA6988B32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596" y="4185454"/>
            <a:ext cx="4031826" cy="2555914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ítulo 1">
            <a:extLst>
              <a:ext uri="{FF2B5EF4-FFF2-40B4-BE49-F238E27FC236}">
                <a16:creationId xmlns:a16="http://schemas.microsoft.com/office/drawing/2014/main" id="{5C08CA09-11D3-A531-0F77-80284B01921C}"/>
              </a:ext>
            </a:extLst>
          </p:cNvPr>
          <p:cNvSpPr txBox="1">
            <a:spLocks/>
          </p:cNvSpPr>
          <p:nvPr/>
        </p:nvSpPr>
        <p:spPr>
          <a:xfrm>
            <a:off x="3646140" y="116632"/>
            <a:ext cx="6512492" cy="864096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>
                <a:latin typeface="Georgia Pro Cond Black" panose="020B0604020202020204" pitchFamily="18" charset="0"/>
              </a:rPr>
              <a:t>Su origen y hábitat</a:t>
            </a:r>
          </a:p>
        </p:txBody>
      </p:sp>
    </p:spTree>
    <p:extLst>
      <p:ext uri="{BB962C8B-B14F-4D97-AF65-F5344CB8AC3E}">
        <p14:creationId xmlns:p14="http://schemas.microsoft.com/office/powerpoint/2010/main" val="3970659376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BE51599-F112-48FE-FFA9-DEB625677854}"/>
              </a:ext>
            </a:extLst>
          </p:cNvPr>
          <p:cNvSpPr txBox="1">
            <a:spLocks/>
          </p:cNvSpPr>
          <p:nvPr/>
        </p:nvSpPr>
        <p:spPr>
          <a:xfrm>
            <a:off x="3902401" y="120734"/>
            <a:ext cx="5112568" cy="864096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>
                <a:latin typeface="Georgia Pro Cond Black" panose="020B0604020202020204" pitchFamily="18" charset="0"/>
              </a:rPr>
              <a:t>Sus características</a:t>
            </a:r>
          </a:p>
        </p:txBody>
      </p:sp>
      <p:pic>
        <p:nvPicPr>
          <p:cNvPr id="3074" name="Picture 2" descr="Pelaje de los osos polares">
            <a:extLst>
              <a:ext uri="{FF2B5EF4-FFF2-40B4-BE49-F238E27FC236}">
                <a16:creationId xmlns:a16="http://schemas.microsoft.com/office/drawing/2014/main" id="{93C2583E-A877-5A74-9AA3-5C3FEC1B4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/>
          <a:stretch/>
        </p:blipFill>
        <p:spPr bwMode="auto">
          <a:xfrm>
            <a:off x="4035835" y="2159227"/>
            <a:ext cx="4117154" cy="2871519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925F30EA-4F2D-3900-DD96-C5DFFF894B09}"/>
              </a:ext>
            </a:extLst>
          </p:cNvPr>
          <p:cNvSpPr/>
          <p:nvPr/>
        </p:nvSpPr>
        <p:spPr>
          <a:xfrm>
            <a:off x="1512377" y="1109356"/>
            <a:ext cx="3600400" cy="864096"/>
          </a:xfrm>
          <a:prstGeom prst="roundRect">
            <a:avLst/>
          </a:prstGeom>
          <a:solidFill>
            <a:srgbClr val="99CCFF"/>
          </a:solidFill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 el predador más imponente que habita en el Ártico.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3ED95BB-FB16-46E9-0876-E16FB00C4A46}"/>
              </a:ext>
            </a:extLst>
          </p:cNvPr>
          <p:cNvSpPr/>
          <p:nvPr/>
        </p:nvSpPr>
        <p:spPr>
          <a:xfrm>
            <a:off x="6979845" y="1035924"/>
            <a:ext cx="5112568" cy="86409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un 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mamífero carnívoro</a:t>
            </a:r>
            <a:r>
              <a:rPr lang="es-MX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de la familia de los osos y es, sin duda, el carnívoro terrestre más grande del planeta Tierra.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E4A6391F-C6E7-1146-DAD7-924202F2E66F}"/>
              </a:ext>
            </a:extLst>
          </p:cNvPr>
          <p:cNvSpPr/>
          <p:nvPr/>
        </p:nvSpPr>
        <p:spPr>
          <a:xfrm>
            <a:off x="93729" y="5289953"/>
            <a:ext cx="5616624" cy="1020792"/>
          </a:xfrm>
          <a:prstGeom prst="roundRect">
            <a:avLst/>
          </a:prstGeom>
          <a:solidFill>
            <a:srgbClr val="66FF66"/>
          </a:solidFill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8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Tienen su cabeza de gran tamaño, orejas pequeñas, redondeadas y erectas, ojos pequeños, un cuerpo pesado, robusto y una cola corta 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A165FEDA-630C-0BA6-FEBB-535C37A07710}"/>
              </a:ext>
            </a:extLst>
          </p:cNvPr>
          <p:cNvSpPr/>
          <p:nvPr/>
        </p:nvSpPr>
        <p:spPr>
          <a:xfrm>
            <a:off x="7174532" y="5216521"/>
            <a:ext cx="4752528" cy="1020791"/>
          </a:xfrm>
          <a:prstGeom prst="roundRect">
            <a:avLst/>
          </a:prstGeom>
          <a:solidFill>
            <a:srgbClr val="FFFF66"/>
          </a:solidFill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8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sentido del oído y la vista no son buenos, pero poseen un olfato excelente.</a:t>
            </a:r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079533F2-AE10-82B4-F728-E2915B6D879A}"/>
              </a:ext>
            </a:extLst>
          </p:cNvPr>
          <p:cNvSpPr/>
          <p:nvPr/>
        </p:nvSpPr>
        <p:spPr>
          <a:xfrm rot="2376565">
            <a:off x="2364824" y="2308465"/>
            <a:ext cx="1296144" cy="122413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205A7C73-9E22-8E85-C2E8-5639FFF0F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589283" y="3965293"/>
            <a:ext cx="1213209" cy="115834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E2444E12-5B45-7231-67A9-40CA094C9D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698681">
            <a:off x="8744756" y="2072371"/>
            <a:ext cx="1213209" cy="115834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F78AE30F-8AE5-C548-B7EA-6C38FC1D6B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663011">
            <a:off x="2295437" y="4031569"/>
            <a:ext cx="1213209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609238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76EA1D5-D721-43EA-2846-3462054A0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204" y="2530558"/>
            <a:ext cx="4536504" cy="2457079"/>
          </a:xfrm>
          <a:prstGeom prst="rect">
            <a:avLst/>
          </a:prstGeom>
          <a:ln w="57150">
            <a:solidFill>
              <a:schemeClr val="accent3">
                <a:lumMod val="50000"/>
              </a:schemeClr>
            </a:solidFill>
          </a:ln>
        </p:spPr>
      </p:pic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1E0F1743-C7A5-A91D-1F9B-96DD4693B0AF}"/>
              </a:ext>
            </a:extLst>
          </p:cNvPr>
          <p:cNvSpPr/>
          <p:nvPr/>
        </p:nvSpPr>
        <p:spPr>
          <a:xfrm>
            <a:off x="7803158" y="444835"/>
            <a:ext cx="4010935" cy="159045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Los machos superan los 500 kg de peso, aunque existen noticias de ejemplares que llegaron a pesar más de 1000 kg.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65848CFE-10B9-AE65-90F8-E9E3FDFDF797}"/>
              </a:ext>
            </a:extLst>
          </p:cNvPr>
          <p:cNvSpPr/>
          <p:nvPr/>
        </p:nvSpPr>
        <p:spPr>
          <a:xfrm>
            <a:off x="288080" y="369982"/>
            <a:ext cx="4080542" cy="2023976"/>
          </a:xfrm>
          <a:prstGeom prst="roundRect">
            <a:avLst/>
          </a:prstGeom>
          <a:solidFill>
            <a:srgbClr val="99CCFF"/>
          </a:solidFill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Tienen pelaje blanco para que pueda camuflarse en su entorno. Su pelaje está tan bien adaptado para los ambientes árticos que a veces puede confundirse con un montón de nieve</a:t>
            </a:r>
            <a:endParaRPr lang="es-MX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746A0402-43FA-28E5-8CF5-465646DC74E9}"/>
              </a:ext>
            </a:extLst>
          </p:cNvPr>
          <p:cNvSpPr/>
          <p:nvPr/>
        </p:nvSpPr>
        <p:spPr>
          <a:xfrm>
            <a:off x="480190" y="5157182"/>
            <a:ext cx="3888432" cy="1485188"/>
          </a:xfrm>
          <a:prstGeom prst="roundRect">
            <a:avLst/>
          </a:prstGeom>
          <a:solidFill>
            <a:srgbClr val="66FF66"/>
          </a:solidFill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Las hembras pesan algo más de la mitad que los machos y llegan a medir 2 metros de largo. Los machos alcanzan los 2,60 metros.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1AEFB204-14C9-D4A6-6083-9A30A0DFE3E0}"/>
              </a:ext>
            </a:extLst>
          </p:cNvPr>
          <p:cNvSpPr/>
          <p:nvPr/>
        </p:nvSpPr>
        <p:spPr>
          <a:xfrm>
            <a:off x="7036135" y="5285776"/>
            <a:ext cx="4752528" cy="1397614"/>
          </a:xfrm>
          <a:prstGeom prst="roundRect">
            <a:avLst/>
          </a:prstGeom>
          <a:solidFill>
            <a:srgbClr val="FFFF66"/>
          </a:solidFill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oso blanco se nutre principalmente de ejemplares jóvenes de focas oceladas, presas que caza indistintamente sobre el hielo, o bajo las aguas de forma excepcional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C8D7BFE-00CD-2230-C4BF-CC57B6900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527183">
            <a:off x="2417591" y="2283938"/>
            <a:ext cx="1316850" cy="1365622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4CC843A-E0EB-A9FE-042F-F116D31EAE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611973">
            <a:off x="2460982" y="3899132"/>
            <a:ext cx="1213209" cy="115834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662A9C5C-C889-2C5B-A96E-3120AF282E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021006">
            <a:off x="9112914" y="2303731"/>
            <a:ext cx="1213209" cy="115834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FD02F796-A113-80E0-5467-5B343E1BBE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70851">
            <a:off x="9112915" y="3773935"/>
            <a:ext cx="1213209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38699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Plantilla de diseño Copos de niev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565622_TF03460579" id="{B1E74F9F-809D-4548-BA57-3707312FA1DF}" vid="{EE2F3610-9480-4072-B775-E768A0F44BDF}"/>
    </a:ext>
  </a:extLst>
</a:theme>
</file>

<file path=ppt/theme/theme2.xml><?xml version="1.0" encoding="utf-8"?>
<a:theme xmlns:a="http://schemas.openxmlformats.org/drawingml/2006/main" name="Tema de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E783485-1103-4BBC-98A1-D39A248154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853CD7-B1C6-4FDD-B6D0-92A83B857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15ED37-D514-41C3-9B3C-B262145D17B7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a4f35948-e619-41b3-aa29-22878b09cfd2"/>
    <ds:schemaRef ds:uri="http://schemas.microsoft.com/office/infopath/2007/PartnerControls"/>
    <ds:schemaRef ds:uri="40262f94-9f35-4ac3-9a90-690165a166b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417</Words>
  <Application>Microsoft Office PowerPoint</Application>
  <PresentationFormat>Personalizado</PresentationFormat>
  <Paragraphs>54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Arial</vt:lpstr>
      <vt:lpstr>Catamaran</vt:lpstr>
      <vt:lpstr>Century Gothic</vt:lpstr>
      <vt:lpstr>Euphemia</vt:lpstr>
      <vt:lpstr>Georgia Pro Cond Black</vt:lpstr>
      <vt:lpstr>Google Sans</vt:lpstr>
      <vt:lpstr>Wingdings</vt:lpstr>
      <vt:lpstr>Plantilla de diseño Copos de nieve</vt:lpstr>
      <vt:lpstr>Oso Polar</vt:lpstr>
      <vt:lpstr>Presentación de PowerPoint</vt:lpstr>
      <vt:lpstr>Su origen y hábitat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 Polar</dc:title>
  <dc:creator>Support Pc</dc:creator>
  <cp:lastModifiedBy>Brayan 841512ce</cp:lastModifiedBy>
  <cp:revision>1</cp:revision>
  <dcterms:created xsi:type="dcterms:W3CDTF">2023-05-24T00:47:36Z</dcterms:created>
  <dcterms:modified xsi:type="dcterms:W3CDTF">2023-05-24T02:09:09Z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