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DBF68-52B9-46D3-BD5D-37AA41D09A55}" type="datetimeFigureOut">
              <a:rPr lang="es-PE" smtClean="0"/>
              <a:t>21/11/2022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B917B-2EDC-4440-9014-37A753520A9C}" type="slidenum">
              <a:rPr lang="es-PE" smtClean="0"/>
              <a:t>‹Nº›</a:t>
            </a:fld>
            <a:endParaRPr lang="es-PE"/>
          </a:p>
        </p:txBody>
      </p:sp>
    </p:spTree>
    <p:extLst>
      <p:ext uri="{BB962C8B-B14F-4D97-AF65-F5344CB8AC3E}">
        <p14:creationId xmlns:p14="http://schemas.microsoft.com/office/powerpoint/2010/main" val="17945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1D69A3ED-EE05-49C3-8A29-379A1CACFEAA}" type="datetimeFigureOut">
              <a:rPr lang="es-PE" smtClean="0"/>
              <a:t>21/11/2022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301457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21/11/2022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220683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21/11/2022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597842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21/11/2022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3289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21/11/2022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200718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Editar los estilos de texto del patrón</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Editar los estilos de texto del patrón</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1D69A3ED-EE05-49C3-8A29-379A1CACFEAA}" type="datetimeFigureOut">
              <a:rPr lang="es-PE" smtClean="0"/>
              <a:t>21/11/2022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879294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1D69A3ED-EE05-49C3-8A29-379A1CACFEAA}" type="datetimeFigureOut">
              <a:rPr lang="es-PE" smtClean="0"/>
              <a:t>21/11/2022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25581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69A3ED-EE05-49C3-8A29-379A1CACFEAA}" type="datetimeFigureOut">
              <a:rPr lang="es-PE" smtClean="0"/>
              <a:t>21/11/2022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2552504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69A3ED-EE05-49C3-8A29-379A1CACFEAA}" type="datetimeFigureOut">
              <a:rPr lang="es-PE" smtClean="0"/>
              <a:t>21/11/2022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395448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D69A3ED-EE05-49C3-8A29-379A1CACFEAA}" type="datetimeFigureOut">
              <a:rPr lang="es-PE" smtClean="0"/>
              <a:t>21/11/2022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85029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
              <a:t>Haga clic para modificar el estilo de título del patrón</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D69A3ED-EE05-49C3-8A29-379A1CACFEAA}" type="datetimeFigureOut">
              <a:rPr lang="es-PE" smtClean="0"/>
              <a:t>21/11/2022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389071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D69A3ED-EE05-49C3-8A29-379A1CACFEAA}" type="datetimeFigureOut">
              <a:rPr lang="es-PE" smtClean="0"/>
              <a:t>21/11/2022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3802759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20000" y="2505075"/>
            <a:ext cx="5025216"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
              <a:t>Editar los estilos de texto del patrón</a:t>
            </a:r>
          </a:p>
        </p:txBody>
      </p:sp>
      <p:sp>
        <p:nvSpPr>
          <p:cNvPr id="6" name="Content Placeholder 5"/>
          <p:cNvSpPr>
            <a:spLocks noGrp="1"/>
          </p:cNvSpPr>
          <p:nvPr>
            <p:ph sz="quarter" idx="4"/>
          </p:nvPr>
        </p:nvSpPr>
        <p:spPr>
          <a:xfrm>
            <a:off x="6319840" y="2505075"/>
            <a:ext cx="503554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69A3ED-EE05-49C3-8A29-379A1CACFEAA}" type="datetimeFigureOut">
              <a:rPr lang="es-PE" smtClean="0"/>
              <a:t>21/11/2022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37057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D69A3ED-EE05-49C3-8A29-379A1CACFEAA}" type="datetimeFigureOut">
              <a:rPr lang="es-PE" smtClean="0"/>
              <a:t>21/11/2022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97528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9A3ED-EE05-49C3-8A29-379A1CACFEAA}" type="datetimeFigureOut">
              <a:rPr lang="es-PE" smtClean="0"/>
              <a:t>21/11/2022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951062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21/11/2022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59412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D69A3ED-EE05-49C3-8A29-379A1CACFEAA}" type="datetimeFigureOut">
              <a:rPr lang="es-PE" smtClean="0"/>
              <a:t>21/11/2022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BB357CAC-2C2C-4758-9FA3-FF5CCB7161C1}" type="slidenum">
              <a:rPr lang="es-PE" smtClean="0"/>
              <a:t>‹Nº›</a:t>
            </a:fld>
            <a:endParaRPr lang="es-PE"/>
          </a:p>
        </p:txBody>
      </p:sp>
    </p:spTree>
    <p:extLst>
      <p:ext uri="{BB962C8B-B14F-4D97-AF65-F5344CB8AC3E}">
        <p14:creationId xmlns:p14="http://schemas.microsoft.com/office/powerpoint/2010/main" val="134164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D69A3ED-EE05-49C3-8A29-379A1CACFEAA}" type="datetimeFigureOut">
              <a:rPr lang="es-PE" smtClean="0"/>
              <a:t>21/11/2022</a:t>
            </a:fld>
            <a:endParaRPr lang="es-P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s-P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B357CAC-2C2C-4758-9FA3-FF5CCB7161C1}" type="slidenum">
              <a:rPr lang="es-PE" smtClean="0"/>
              <a:t>‹Nº›</a:t>
            </a:fld>
            <a:endParaRPr lang="es-PE"/>
          </a:p>
        </p:txBody>
      </p:sp>
    </p:spTree>
    <p:extLst>
      <p:ext uri="{BB962C8B-B14F-4D97-AF65-F5344CB8AC3E}">
        <p14:creationId xmlns:p14="http://schemas.microsoft.com/office/powerpoint/2010/main" val="23194788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todoservivo.com/moluscos/cefalopodos/" TargetMode="External"/><Relationship Id="rId13" Type="http://schemas.openxmlformats.org/officeDocument/2006/relationships/hyperlink" Target="https://askabiologist.asu.edu/C%C3%B3mo-respiran-los-insectos#:~:text=Los%20insectos%20no%20respiran%20de,aire%20y%20tubulares%20llamadas%20tr%C3%A1queas" TargetMode="External"/><Relationship Id="rId3" Type="http://schemas.openxmlformats.org/officeDocument/2006/relationships/hyperlink" Target="https://definicion.de/celenterados/#:~:text=A%20diferencia%20de%20otros%20animales,difusi%C3%B3n%20y%20las%20excreciones%20son" TargetMode="External"/><Relationship Id="rId7" Type="http://schemas.openxmlformats.org/officeDocument/2006/relationships/hyperlink" Target="https://www.inecol.mx/inecol/index.php/es/2017-06-26-16-35-48/17-ciencia-hoy/1641-equinodermos#:~:text=La%20respiraci%C3%B3n%20se%20realiza%20mediante,Figura%203" TargetMode="External"/><Relationship Id="rId12" Type="http://schemas.openxmlformats.org/officeDocument/2006/relationships/hyperlink" Target="https://www.ucm.es/data/cont/docs/465-2013-08-22-H8%20MIRIAPODOS.pdf" TargetMode="External"/><Relationship Id="rId2" Type="http://schemas.openxmlformats.org/officeDocument/2006/relationships/hyperlink" Target="https://prezi.com/-j9vy1l3hjsh/respiracion-directa-en-los-poriferos-cnidarios-nematodos-y/#:~:text=La%20respiraci%C3%B3n%20de%20los%20por%C3%ADferos,simple%20a%20trav%C3%A9s%20del%20agua" TargetMode="External"/><Relationship Id="rId1" Type="http://schemas.openxmlformats.org/officeDocument/2006/relationships/slideLayout" Target="../slideLayouts/slideLayout2.xml"/><Relationship Id="rId6" Type="http://schemas.openxmlformats.org/officeDocument/2006/relationships/hyperlink" Target="https://prezi.com/hjobm4-tawvk/respiracion-anelidos/" TargetMode="External"/><Relationship Id="rId11" Type="http://schemas.openxmlformats.org/officeDocument/2006/relationships/hyperlink" Target="https://www.rae.es/dhle/filotr%C3%A1quea#:~:text=Los%20Ar%C3%A1cnidos%20son%20Artr%C3%B3podos%20de,situados%20delante%20de%20la%20boca.&amp;text=La%20respiraci%C3%B3n%20se%20lleva%20a,respiran%20directamente%20por%20el%20tegumento" TargetMode="External"/><Relationship Id="rId5" Type="http://schemas.openxmlformats.org/officeDocument/2006/relationships/hyperlink" Target="https://www.ecologiaverde.com/que-son-los-nematodos-caracteristicas-clasificacion-y-ejemplos-2556.html" TargetMode="External"/><Relationship Id="rId10" Type="http://schemas.openxmlformats.org/officeDocument/2006/relationships/hyperlink" Target="https://www.todoservivo.com/moluscos/bivalvos/" TargetMode="External"/><Relationship Id="rId4" Type="http://schemas.openxmlformats.org/officeDocument/2006/relationships/hyperlink" Target="https://cidta.usal.es/cursos/enfermedades/modulos/curso/uni_06/u7c1s1.htm#:~:text=%C2%B7%20No%20poseen%20aparato%20respiratorio%20ni,de%20las%20especies%20son%20ov%C3%ADparas" TargetMode="External"/><Relationship Id="rId9" Type="http://schemas.openxmlformats.org/officeDocument/2006/relationships/hyperlink" Target="https://www.ecologiaverde.com/que-son-los-gasteropodos-tipos-y-caracteristicas-3868.html" TargetMode="External"/><Relationship Id="rId14" Type="http://schemas.openxmlformats.org/officeDocument/2006/relationships/hyperlink" Target="https://digital.csic.es/handle/10261/8718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C8916-9504-4A37-BFDE-E3A987C4FE68}"/>
              </a:ext>
            </a:extLst>
          </p:cNvPr>
          <p:cNvSpPr>
            <a:spLocks noGrp="1"/>
          </p:cNvSpPr>
          <p:nvPr>
            <p:ph type="ctrTitle"/>
          </p:nvPr>
        </p:nvSpPr>
        <p:spPr>
          <a:xfrm>
            <a:off x="2358639" y="701815"/>
            <a:ext cx="6588808" cy="1058619"/>
          </a:xfrm>
          <a:solidFill>
            <a:schemeClr val="tx1">
              <a:alpha val="33000"/>
            </a:schemeClr>
          </a:solidFill>
        </p:spPr>
        <p:txBody>
          <a:bodyPr>
            <a:noAutofit/>
          </a:bodyPr>
          <a:lstStyle/>
          <a:p>
            <a:pPr algn="ctr"/>
            <a:r>
              <a:rPr lang="es-ES" sz="3600" dirty="0">
                <a:solidFill>
                  <a:schemeClr val="bg1"/>
                </a:solidFill>
                <a:effectLst/>
                <a:latin typeface="Arial Black" panose="020B0A04020102020204" pitchFamily="34" charset="0"/>
              </a:rPr>
              <a:t>RESPIRACIÓN EN ANIMALES </a:t>
            </a:r>
            <a:br>
              <a:rPr lang="es-ES" sz="3600" dirty="0">
                <a:solidFill>
                  <a:schemeClr val="bg1"/>
                </a:solidFill>
                <a:effectLst/>
                <a:latin typeface="Arial Black" panose="020B0A04020102020204" pitchFamily="34" charset="0"/>
              </a:rPr>
            </a:br>
            <a:r>
              <a:rPr lang="es-ES" sz="3600" dirty="0">
                <a:solidFill>
                  <a:schemeClr val="bg1"/>
                </a:solidFill>
                <a:effectLst/>
                <a:latin typeface="Arial Black" panose="020B0A04020102020204" pitchFamily="34" charset="0"/>
              </a:rPr>
              <a:t>INVERTEBRADOS</a:t>
            </a:r>
            <a:endParaRPr lang="es-PE" sz="3600" dirty="0">
              <a:solidFill>
                <a:schemeClr val="bg1"/>
              </a:solidFill>
              <a:effectLst/>
              <a:latin typeface="Arial Black" panose="020B0A04020102020204" pitchFamily="34" charset="0"/>
            </a:endParaRPr>
          </a:p>
        </p:txBody>
      </p:sp>
      <p:sp>
        <p:nvSpPr>
          <p:cNvPr id="3" name="Subtítulo 2">
            <a:extLst>
              <a:ext uri="{FF2B5EF4-FFF2-40B4-BE49-F238E27FC236}">
                <a16:creationId xmlns:a16="http://schemas.microsoft.com/office/drawing/2014/main" id="{3F5AE9D4-65B2-4572-82D6-75BC1E77DE96}"/>
              </a:ext>
            </a:extLst>
          </p:cNvPr>
          <p:cNvSpPr>
            <a:spLocks noGrp="1"/>
          </p:cNvSpPr>
          <p:nvPr>
            <p:ph type="subTitle" idx="1"/>
          </p:nvPr>
        </p:nvSpPr>
        <p:spPr>
          <a:xfrm>
            <a:off x="562947" y="2757618"/>
            <a:ext cx="4932784" cy="2420872"/>
          </a:xfrm>
          <a:solidFill>
            <a:schemeClr val="tx1">
              <a:alpha val="40000"/>
            </a:schemeClr>
          </a:solidFill>
        </p:spPr>
        <p:txBody>
          <a:bodyPr>
            <a:noAutofit/>
          </a:bodyPr>
          <a:lstStyle/>
          <a:p>
            <a:pPr algn="l"/>
            <a:r>
              <a:rPr lang="es-ES" sz="2000" dirty="0">
                <a:solidFill>
                  <a:schemeClr val="bg1"/>
                </a:solidFill>
                <a:latin typeface="Arial" panose="020B0604020202020204" pitchFamily="34" charset="0"/>
                <a:cs typeface="Arial" panose="020B0604020202020204" pitchFamily="34" charset="0"/>
              </a:rPr>
              <a:t>Alumno: Cesar </a:t>
            </a:r>
            <a:r>
              <a:rPr lang="es-ES" sz="2000" dirty="0" err="1">
                <a:solidFill>
                  <a:schemeClr val="bg1"/>
                </a:solidFill>
                <a:latin typeface="Arial" panose="020B0604020202020204" pitchFamily="34" charset="0"/>
                <a:cs typeface="Arial" panose="020B0604020202020204" pitchFamily="34" charset="0"/>
              </a:rPr>
              <a:t>Fabrizio</a:t>
            </a:r>
            <a:r>
              <a:rPr lang="es-ES" sz="2000" dirty="0">
                <a:solidFill>
                  <a:schemeClr val="bg1"/>
                </a:solidFill>
                <a:latin typeface="Arial" panose="020B0604020202020204" pitchFamily="34" charset="0"/>
                <a:cs typeface="Arial" panose="020B0604020202020204" pitchFamily="34" charset="0"/>
              </a:rPr>
              <a:t> Campos Monja</a:t>
            </a:r>
          </a:p>
          <a:p>
            <a:pPr algn="l"/>
            <a:r>
              <a:rPr lang="es-ES" sz="2000" dirty="0">
                <a:solidFill>
                  <a:schemeClr val="bg1"/>
                </a:solidFill>
                <a:latin typeface="Arial" panose="020B0604020202020204" pitchFamily="34" charset="0"/>
                <a:cs typeface="Arial" panose="020B0604020202020204" pitchFamily="34" charset="0"/>
              </a:rPr>
              <a:t>Profesor: LIC. Juan Céspedes</a:t>
            </a:r>
          </a:p>
          <a:p>
            <a:pPr algn="l"/>
            <a:r>
              <a:rPr lang="es-ES" sz="2000" dirty="0">
                <a:solidFill>
                  <a:schemeClr val="bg1"/>
                </a:solidFill>
                <a:latin typeface="Arial" panose="020B0604020202020204" pitchFamily="34" charset="0"/>
                <a:cs typeface="Arial" panose="020B0604020202020204" pitchFamily="34" charset="0"/>
              </a:rPr>
              <a:t>Grado:2 de secundaria</a:t>
            </a:r>
          </a:p>
          <a:p>
            <a:pPr algn="l"/>
            <a:r>
              <a:rPr lang="es-ES" sz="2000" dirty="0">
                <a:solidFill>
                  <a:schemeClr val="bg1"/>
                </a:solidFill>
                <a:latin typeface="Arial" panose="020B0604020202020204" pitchFamily="34" charset="0"/>
                <a:cs typeface="Arial" panose="020B0604020202020204" pitchFamily="34" charset="0"/>
              </a:rPr>
              <a:t>Sección: A</a:t>
            </a:r>
          </a:p>
          <a:p>
            <a:pPr algn="l"/>
            <a:r>
              <a:rPr lang="es-ES" sz="2000" dirty="0">
                <a:solidFill>
                  <a:schemeClr val="bg1"/>
                </a:solidFill>
                <a:latin typeface="Arial" panose="020B0604020202020204" pitchFamily="34" charset="0"/>
                <a:cs typeface="Arial" panose="020B0604020202020204" pitchFamily="34" charset="0"/>
              </a:rPr>
              <a:t>Año: 2022</a:t>
            </a:r>
            <a:endParaRPr lang="es-PE" sz="2000" dirty="0">
              <a:solidFill>
                <a:schemeClr val="bg1"/>
              </a:solidFill>
              <a:latin typeface="Arial" panose="020B0604020202020204" pitchFamily="34" charset="0"/>
              <a:cs typeface="Arial" panose="020B0604020202020204" pitchFamily="34" charset="0"/>
            </a:endParaRPr>
          </a:p>
        </p:txBody>
      </p:sp>
      <p:pic>
        <p:nvPicPr>
          <p:cNvPr id="1026" name="Picture 2" descr="Comunicado Administración | Colegio Algarrobos">
            <a:extLst>
              <a:ext uri="{FF2B5EF4-FFF2-40B4-BE49-F238E27FC236}">
                <a16:creationId xmlns:a16="http://schemas.microsoft.com/office/drawing/2014/main" id="{3761E60E-0C14-4B59-9A12-0EDEAE917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551" y="2491273"/>
            <a:ext cx="3032449" cy="268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4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AAA21-3316-498E-900D-887DC2B0FA90}"/>
              </a:ext>
            </a:extLst>
          </p:cNvPr>
          <p:cNvSpPr>
            <a:spLocks noGrp="1"/>
          </p:cNvSpPr>
          <p:nvPr>
            <p:ph type="title"/>
          </p:nvPr>
        </p:nvSpPr>
        <p:spPr>
          <a:xfrm>
            <a:off x="1120000" y="393117"/>
            <a:ext cx="3752461" cy="1325563"/>
          </a:xfrm>
          <a:solidFill>
            <a:schemeClr val="bg1">
              <a:alpha val="42000"/>
            </a:schemeClr>
          </a:solidFill>
        </p:spPr>
        <p:txBody>
          <a:bodyPr>
            <a:normAutofit/>
          </a:bodyPr>
          <a:lstStyle/>
          <a:p>
            <a:r>
              <a:rPr lang="es-ES" sz="3600" dirty="0">
                <a:solidFill>
                  <a:schemeClr val="tx1"/>
                </a:solidFill>
                <a:latin typeface="Arial Black" panose="020B0A04020102020204" pitchFamily="34" charset="0"/>
              </a:rPr>
              <a:t>Cefalópodos</a:t>
            </a:r>
            <a:endParaRPr lang="es-PE" sz="3600" dirty="0">
              <a:solidFill>
                <a:schemeClr val="tx1"/>
              </a:solidFill>
              <a:latin typeface="Arial Black" panose="020B0A04020102020204" pitchFamily="34" charset="0"/>
            </a:endParaRPr>
          </a:p>
        </p:txBody>
      </p:sp>
      <p:pic>
        <p:nvPicPr>
          <p:cNvPr id="1026" name="Picture 2" descr="4K Pulpo Fondos de pantalla | Fondos de Escritorio">
            <a:extLst>
              <a:ext uri="{FF2B5EF4-FFF2-40B4-BE49-F238E27FC236}">
                <a16:creationId xmlns:a16="http://schemas.microsoft.com/office/drawing/2014/main" id="{EEBAEFF0-66E7-4762-B139-7FC97B19F9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1969" y="1974914"/>
            <a:ext cx="6074774" cy="372608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442A39A-B979-41C0-A823-9D4DE9E72D57}"/>
              </a:ext>
            </a:extLst>
          </p:cNvPr>
          <p:cNvSpPr txBox="1"/>
          <p:nvPr/>
        </p:nvSpPr>
        <p:spPr>
          <a:xfrm>
            <a:off x="521969" y="5957237"/>
            <a:ext cx="2893035" cy="584775"/>
          </a:xfrm>
          <a:prstGeom prst="rect">
            <a:avLst/>
          </a:prstGeom>
          <a:solidFill>
            <a:schemeClr val="bg1">
              <a:alpha val="32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8: imagen de un pulpo</a:t>
            </a:r>
          </a:p>
          <a:p>
            <a:r>
              <a:rPr lang="es-PE" sz="1600" dirty="0">
                <a:latin typeface="Arial" panose="020B0604020202020204" pitchFamily="34" charset="0"/>
                <a:cs typeface="Arial" panose="020B0604020202020204" pitchFamily="34" charset="0"/>
              </a:rPr>
              <a:t>https://acortar.link/4mutvF</a:t>
            </a:r>
          </a:p>
        </p:txBody>
      </p:sp>
      <p:sp>
        <p:nvSpPr>
          <p:cNvPr id="7" name="CuadroTexto 6">
            <a:extLst>
              <a:ext uri="{FF2B5EF4-FFF2-40B4-BE49-F238E27FC236}">
                <a16:creationId xmlns:a16="http://schemas.microsoft.com/office/drawing/2014/main" id="{10A23D60-CEDF-496C-9CB4-C99A431530AA}"/>
              </a:ext>
            </a:extLst>
          </p:cNvPr>
          <p:cNvSpPr txBox="1"/>
          <p:nvPr/>
        </p:nvSpPr>
        <p:spPr>
          <a:xfrm>
            <a:off x="7819053" y="1819469"/>
            <a:ext cx="3153747" cy="2554545"/>
          </a:xfrm>
          <a:prstGeom prst="rect">
            <a:avLst/>
          </a:prstGeom>
          <a:solidFill>
            <a:schemeClr val="bg1">
              <a:alpha val="30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RESPIRACIÓN: Con uno o dos pares (</a:t>
            </a:r>
            <a:r>
              <a:rPr lang="es-ES" sz="2000" dirty="0" err="1">
                <a:latin typeface="Arial" panose="020B0604020202020204" pitchFamily="34" charset="0"/>
                <a:cs typeface="Arial" panose="020B0604020202020204" pitchFamily="34" charset="0"/>
              </a:rPr>
              <a:t>nautiloideos</a:t>
            </a:r>
            <a:r>
              <a:rPr lang="es-ES" sz="2000" dirty="0">
                <a:latin typeface="Arial" panose="020B0604020202020204" pitchFamily="34" charset="0"/>
                <a:cs typeface="Arial" panose="020B0604020202020204" pitchFamily="34" charset="0"/>
              </a:rPr>
              <a:t>) de branquias. SISTEMA CIRCULATORIO: Es cerrado; presentan un par de corazones branquiales.</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068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0652A1-FFAD-4F07-B431-D752D0DC2A66}"/>
              </a:ext>
            </a:extLst>
          </p:cNvPr>
          <p:cNvSpPr>
            <a:spLocks noGrp="1"/>
          </p:cNvSpPr>
          <p:nvPr>
            <p:ph type="title"/>
          </p:nvPr>
        </p:nvSpPr>
        <p:spPr/>
        <p:txBody>
          <a:bodyPr>
            <a:normAutofit/>
          </a:bodyPr>
          <a:lstStyle/>
          <a:p>
            <a:r>
              <a:rPr lang="es-ES" sz="3600" dirty="0">
                <a:latin typeface="Arial Black" panose="020B0A04020102020204" pitchFamily="34" charset="0"/>
              </a:rPr>
              <a:t>Gasterópodos  </a:t>
            </a:r>
            <a:endParaRPr lang="es-PE" sz="3600" dirty="0">
              <a:latin typeface="Arial Black" panose="020B0A04020102020204" pitchFamily="34" charset="0"/>
            </a:endParaRPr>
          </a:p>
        </p:txBody>
      </p:sp>
      <p:pic>
        <p:nvPicPr>
          <p:cNvPr id="2050" name="Picture 2" descr="270+ Caracol Fondos de pantalla HD y Fondos de Escritorio">
            <a:extLst>
              <a:ext uri="{FF2B5EF4-FFF2-40B4-BE49-F238E27FC236}">
                <a16:creationId xmlns:a16="http://schemas.microsoft.com/office/drawing/2014/main" id="{974682FA-5DFD-4C32-9AEB-E64FC415EFE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242" y="1421282"/>
            <a:ext cx="6070542" cy="417708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0997769-9748-49A2-8E88-1FBF96D7AFA4}"/>
              </a:ext>
            </a:extLst>
          </p:cNvPr>
          <p:cNvSpPr txBox="1"/>
          <p:nvPr/>
        </p:nvSpPr>
        <p:spPr>
          <a:xfrm>
            <a:off x="386242" y="6069749"/>
            <a:ext cx="2954117" cy="584775"/>
          </a:xfrm>
          <a:prstGeom prst="rect">
            <a:avLst/>
          </a:prstGeom>
          <a:solidFill>
            <a:schemeClr val="tx1">
              <a:alpha val="22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9:  imagen de caracol </a:t>
            </a:r>
          </a:p>
          <a:p>
            <a:r>
              <a:rPr lang="es-PE" sz="1600" dirty="0">
                <a:latin typeface="Arial" panose="020B0604020202020204" pitchFamily="34" charset="0"/>
                <a:cs typeface="Arial" panose="020B0604020202020204" pitchFamily="34" charset="0"/>
              </a:rPr>
              <a:t>https://acortar.link/BPkk8a</a:t>
            </a:r>
          </a:p>
        </p:txBody>
      </p:sp>
      <p:sp>
        <p:nvSpPr>
          <p:cNvPr id="5" name="CuadroTexto 4">
            <a:extLst>
              <a:ext uri="{FF2B5EF4-FFF2-40B4-BE49-F238E27FC236}">
                <a16:creationId xmlns:a16="http://schemas.microsoft.com/office/drawing/2014/main" id="{81BFE9E3-A9C5-410F-B96F-08D33EFDB3BE}"/>
              </a:ext>
            </a:extLst>
          </p:cNvPr>
          <p:cNvSpPr txBox="1"/>
          <p:nvPr/>
        </p:nvSpPr>
        <p:spPr>
          <a:xfrm>
            <a:off x="8089640" y="2299995"/>
            <a:ext cx="3069772" cy="1938992"/>
          </a:xfrm>
          <a:prstGeom prst="rect">
            <a:avLst/>
          </a:prstGeom>
          <a:solidFill>
            <a:schemeClr val="tx1">
              <a:alpha val="20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RESPIRACIÓN: Mediante una o dos branquias o mediante un pulmón. La abertura del pulmón se denomina neumostoma.</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477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912673-43ED-446D-8583-33F60EF41AC4}"/>
              </a:ext>
            </a:extLst>
          </p:cNvPr>
          <p:cNvSpPr>
            <a:spLocks noGrp="1"/>
          </p:cNvSpPr>
          <p:nvPr>
            <p:ph type="title"/>
          </p:nvPr>
        </p:nvSpPr>
        <p:spPr/>
        <p:txBody>
          <a:bodyPr>
            <a:normAutofit/>
          </a:bodyPr>
          <a:lstStyle/>
          <a:p>
            <a:r>
              <a:rPr lang="es-ES" sz="3600" dirty="0">
                <a:latin typeface="Arial Black" panose="020B0A04020102020204" pitchFamily="34" charset="0"/>
              </a:rPr>
              <a:t>Bivalvos</a:t>
            </a:r>
            <a:endParaRPr lang="es-PE" sz="3600" dirty="0">
              <a:latin typeface="Arial Black" panose="020B0A04020102020204" pitchFamily="34" charset="0"/>
            </a:endParaRPr>
          </a:p>
        </p:txBody>
      </p:sp>
      <p:pic>
        <p:nvPicPr>
          <p:cNvPr id="3074" name="Picture 2" descr="Concha de mar, oceano, Oceano, mar, playa, arena, Conchas, mar, Areia,  Conchas, Fondo de pantalla HD | Peakpx">
            <a:extLst>
              <a:ext uri="{FF2B5EF4-FFF2-40B4-BE49-F238E27FC236}">
                <a16:creationId xmlns:a16="http://schemas.microsoft.com/office/drawing/2014/main" id="{71E14A28-3A59-4C76-BB51-3FB1FD11BF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5832" y="1690688"/>
            <a:ext cx="5801784" cy="375839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94A1339-674A-44CC-B1B7-EDCB3072285E}"/>
              </a:ext>
            </a:extLst>
          </p:cNvPr>
          <p:cNvSpPr txBox="1"/>
          <p:nvPr/>
        </p:nvSpPr>
        <p:spPr>
          <a:xfrm>
            <a:off x="923732" y="5943600"/>
            <a:ext cx="3331028" cy="584775"/>
          </a:xfrm>
          <a:prstGeom prst="rect">
            <a:avLst/>
          </a:prstGeom>
          <a:solidFill>
            <a:schemeClr val="bg1">
              <a:alpha val="34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10: imagen de una concha</a:t>
            </a:r>
          </a:p>
          <a:p>
            <a:r>
              <a:rPr lang="es-PE" sz="1600" dirty="0">
                <a:latin typeface="Arial" panose="020B0604020202020204" pitchFamily="34" charset="0"/>
                <a:cs typeface="Arial" panose="020B0604020202020204" pitchFamily="34" charset="0"/>
              </a:rPr>
              <a:t>https://acortar.link/Wy2F9M</a:t>
            </a:r>
          </a:p>
        </p:txBody>
      </p:sp>
      <p:sp>
        <p:nvSpPr>
          <p:cNvPr id="6" name="CuadroTexto 5">
            <a:extLst>
              <a:ext uri="{FF2B5EF4-FFF2-40B4-BE49-F238E27FC236}">
                <a16:creationId xmlns:a16="http://schemas.microsoft.com/office/drawing/2014/main" id="{8EB6B0BE-984B-41E8-916A-B5BF648B26D8}"/>
              </a:ext>
            </a:extLst>
          </p:cNvPr>
          <p:cNvSpPr txBox="1"/>
          <p:nvPr/>
        </p:nvSpPr>
        <p:spPr>
          <a:xfrm>
            <a:off x="7539135" y="1614196"/>
            <a:ext cx="3957033" cy="2554545"/>
          </a:xfrm>
          <a:prstGeom prst="rect">
            <a:avLst/>
          </a:prstGeom>
          <a:solidFill>
            <a:schemeClr val="bg1">
              <a:alpha val="26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PE" sz="2000" dirty="0">
                <a:latin typeface="Arial" panose="020B0604020202020204" pitchFamily="34" charset="0"/>
                <a:cs typeface="Arial" panose="020B0604020202020204" pitchFamily="34" charset="0"/>
              </a:rPr>
              <a:t>Respiran a través de la respiratorios: branquias (o ctenidios) o pulmones. Presentan una branquia bipectinada a cada eje central del que salen numerosos filamentos branquiales a cada lado.</a:t>
            </a:r>
          </a:p>
        </p:txBody>
      </p:sp>
    </p:spTree>
    <p:extLst>
      <p:ext uri="{BB962C8B-B14F-4D97-AF65-F5344CB8AC3E}">
        <p14:creationId xmlns:p14="http://schemas.microsoft.com/office/powerpoint/2010/main" val="285064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2FA10A-12F4-4FF5-8D09-382F6A001B4D}"/>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974C486F-9671-40E8-A853-6D2E419D7C6C}"/>
              </a:ext>
            </a:extLst>
          </p:cNvPr>
          <p:cNvSpPr>
            <a:spLocks noGrp="1"/>
          </p:cNvSpPr>
          <p:nvPr>
            <p:ph idx="1"/>
          </p:nvPr>
        </p:nvSpPr>
        <p:spPr/>
        <p:txBody>
          <a:bodyPr/>
          <a:lstStyle/>
          <a:p>
            <a:pPr marL="0" indent="0" algn="ctr">
              <a:buNone/>
            </a:pPr>
            <a:endParaRPr lang="es-ES" dirty="0"/>
          </a:p>
          <a:p>
            <a:pPr marL="0" indent="0" algn="ctr">
              <a:buNone/>
            </a:pPr>
            <a:endParaRPr lang="es-ES" dirty="0"/>
          </a:p>
          <a:p>
            <a:pPr marL="0" indent="0" algn="ctr">
              <a:buNone/>
            </a:pPr>
            <a:r>
              <a:rPr lang="es-ES" sz="3600" dirty="0">
                <a:latin typeface="Arial Black" panose="020B0A04020102020204" pitchFamily="34" charset="0"/>
              </a:rPr>
              <a:t>Artrópodos </a:t>
            </a:r>
            <a:endParaRPr lang="es-PE" sz="3600" dirty="0">
              <a:latin typeface="Arial Black" panose="020B0A04020102020204" pitchFamily="34" charset="0"/>
            </a:endParaRPr>
          </a:p>
        </p:txBody>
      </p:sp>
    </p:spTree>
    <p:extLst>
      <p:ext uri="{BB962C8B-B14F-4D97-AF65-F5344CB8AC3E}">
        <p14:creationId xmlns:p14="http://schemas.microsoft.com/office/powerpoint/2010/main" val="145404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8326EE-5A66-4E31-8EDD-4249B75399B4}"/>
              </a:ext>
            </a:extLst>
          </p:cNvPr>
          <p:cNvSpPr>
            <a:spLocks noGrp="1"/>
          </p:cNvSpPr>
          <p:nvPr>
            <p:ph type="title"/>
          </p:nvPr>
        </p:nvSpPr>
        <p:spPr>
          <a:xfrm>
            <a:off x="903514" y="292302"/>
            <a:ext cx="3229947" cy="1325563"/>
          </a:xfrm>
          <a:solidFill>
            <a:schemeClr val="bg1">
              <a:alpha val="17000"/>
            </a:schemeClr>
          </a:solidFill>
        </p:spPr>
        <p:txBody>
          <a:bodyPr>
            <a:normAutofit/>
          </a:bodyPr>
          <a:lstStyle/>
          <a:p>
            <a:r>
              <a:rPr lang="es-ES" sz="3600" dirty="0">
                <a:solidFill>
                  <a:schemeClr val="bg1"/>
                </a:solidFill>
                <a:latin typeface="Arial Black" panose="020B0A04020102020204" pitchFamily="34" charset="0"/>
              </a:rPr>
              <a:t>Crustáceos </a:t>
            </a:r>
            <a:endParaRPr lang="es-PE" sz="3600" dirty="0">
              <a:solidFill>
                <a:schemeClr val="bg1"/>
              </a:solidFill>
              <a:latin typeface="Arial Black" panose="020B0A04020102020204" pitchFamily="34" charset="0"/>
            </a:endParaRPr>
          </a:p>
        </p:txBody>
      </p:sp>
      <p:pic>
        <p:nvPicPr>
          <p:cNvPr id="1026" name="Picture 2" descr="70+ Cangrejo Fondos de pantalla HD y Fondos de Escritorio">
            <a:extLst>
              <a:ext uri="{FF2B5EF4-FFF2-40B4-BE49-F238E27FC236}">
                <a16:creationId xmlns:a16="http://schemas.microsoft.com/office/drawing/2014/main" id="{0FA4FE82-2724-46C1-B276-C340FF43592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4327896" cy="381939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A785E32F-C7E4-48EB-8A30-16DA58330AD7}"/>
              </a:ext>
            </a:extLst>
          </p:cNvPr>
          <p:cNvSpPr txBox="1"/>
          <p:nvPr/>
        </p:nvSpPr>
        <p:spPr>
          <a:xfrm>
            <a:off x="838200" y="5980923"/>
            <a:ext cx="4327896" cy="584775"/>
          </a:xfrm>
          <a:prstGeom prst="rect">
            <a:avLst/>
          </a:prstGeom>
          <a:no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Figura 11: imagen de un cangrejo</a:t>
            </a:r>
          </a:p>
          <a:p>
            <a:r>
              <a:rPr lang="es-PE" sz="1600" dirty="0">
                <a:solidFill>
                  <a:schemeClr val="bg1"/>
                </a:solidFill>
                <a:latin typeface="Arial" panose="020B0604020202020204" pitchFamily="34" charset="0"/>
                <a:cs typeface="Arial" panose="020B0604020202020204" pitchFamily="34" charset="0"/>
              </a:rPr>
              <a:t>https://acortar.link/dwZYRO</a:t>
            </a:r>
          </a:p>
        </p:txBody>
      </p:sp>
      <p:sp>
        <p:nvSpPr>
          <p:cNvPr id="5" name="CuadroTexto 4">
            <a:extLst>
              <a:ext uri="{FF2B5EF4-FFF2-40B4-BE49-F238E27FC236}">
                <a16:creationId xmlns:a16="http://schemas.microsoft.com/office/drawing/2014/main" id="{80592B9B-B961-4385-A457-04879AA4342A}"/>
              </a:ext>
            </a:extLst>
          </p:cNvPr>
          <p:cNvSpPr txBox="1"/>
          <p:nvPr/>
        </p:nvSpPr>
        <p:spPr>
          <a:xfrm>
            <a:off x="7156579" y="1698903"/>
            <a:ext cx="4002833" cy="3785652"/>
          </a:xfrm>
          <a:prstGeom prst="rect">
            <a:avLst/>
          </a:prstGeom>
          <a:solidFill>
            <a:schemeClr val="bg1">
              <a:alpha val="14000"/>
            </a:schemeClr>
          </a:solid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¿Cómo respiran?</a:t>
            </a:r>
          </a:p>
          <a:p>
            <a:r>
              <a:rPr lang="es-ES" sz="2000" dirty="0">
                <a:solidFill>
                  <a:schemeClr val="bg1"/>
                </a:solidFill>
                <a:latin typeface="Arial" panose="020B0604020202020204" pitchFamily="34" charset="0"/>
                <a:cs typeface="Arial" panose="020B0604020202020204" pitchFamily="34" charset="0"/>
              </a:rPr>
              <a:t>dado el carácter acuático predominante en la mayoría de los crustáceos, «todos ellos» respiran por branquias que, como ya conocéis, son los aparatos concebidos para aprovechar el oxígeno disuelto en las aguas, al contrario que los pulmones, que están diseñados para respirar el oxígeno atmosférico.</a:t>
            </a:r>
            <a:endParaRPr lang="es-P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75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7E8E3B-8F7B-4EE3-8F86-9AB0E1755788}"/>
              </a:ext>
            </a:extLst>
          </p:cNvPr>
          <p:cNvSpPr>
            <a:spLocks noGrp="1"/>
          </p:cNvSpPr>
          <p:nvPr>
            <p:ph type="title"/>
          </p:nvPr>
        </p:nvSpPr>
        <p:spPr>
          <a:xfrm>
            <a:off x="838200" y="365125"/>
            <a:ext cx="2810069" cy="1325563"/>
          </a:xfrm>
          <a:solidFill>
            <a:schemeClr val="bg1">
              <a:alpha val="44000"/>
            </a:schemeClr>
          </a:solidFill>
        </p:spPr>
        <p:txBody>
          <a:bodyPr>
            <a:normAutofit/>
          </a:bodyPr>
          <a:lstStyle/>
          <a:p>
            <a:r>
              <a:rPr lang="es-ES" sz="3600" dirty="0">
                <a:solidFill>
                  <a:schemeClr val="tx1"/>
                </a:solidFill>
                <a:latin typeface="Arial Black" panose="020B0A04020102020204" pitchFamily="34" charset="0"/>
              </a:rPr>
              <a:t>Arácnidos</a:t>
            </a:r>
            <a:endParaRPr lang="es-PE" sz="3600" dirty="0">
              <a:solidFill>
                <a:schemeClr val="tx1"/>
              </a:solidFill>
              <a:latin typeface="Arial Black" panose="020B0A04020102020204" pitchFamily="34" charset="0"/>
            </a:endParaRPr>
          </a:p>
        </p:txBody>
      </p:sp>
      <p:pic>
        <p:nvPicPr>
          <p:cNvPr id="1026" name="Picture 2" descr="4K Arañas Saltarinas Fondos de pantalla | Fondos de Escritorio">
            <a:extLst>
              <a:ext uri="{FF2B5EF4-FFF2-40B4-BE49-F238E27FC236}">
                <a16:creationId xmlns:a16="http://schemas.microsoft.com/office/drawing/2014/main" id="{7C8FDEE4-1CEA-4FDE-BFEC-833FE9F2566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14456"/>
            <a:ext cx="5189376" cy="383583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46E0116-3C78-456F-9845-374D57B160CF}"/>
              </a:ext>
            </a:extLst>
          </p:cNvPr>
          <p:cNvSpPr txBox="1"/>
          <p:nvPr/>
        </p:nvSpPr>
        <p:spPr>
          <a:xfrm>
            <a:off x="914399" y="6036905"/>
            <a:ext cx="4282751" cy="584775"/>
          </a:xfrm>
          <a:prstGeom prst="rect">
            <a:avLst/>
          </a:prstGeom>
          <a:solidFill>
            <a:schemeClr val="bg1">
              <a:alpha val="36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12: imagen de una araña</a:t>
            </a:r>
          </a:p>
          <a:p>
            <a:r>
              <a:rPr lang="es-PE" sz="1600" dirty="0">
                <a:latin typeface="Arial" panose="020B0604020202020204" pitchFamily="34" charset="0"/>
                <a:cs typeface="Arial" panose="020B0604020202020204" pitchFamily="34" charset="0"/>
              </a:rPr>
              <a:t>https://acortar.link/5MpPE6</a:t>
            </a:r>
          </a:p>
        </p:txBody>
      </p:sp>
      <p:sp>
        <p:nvSpPr>
          <p:cNvPr id="6" name="CuadroTexto 5">
            <a:extLst>
              <a:ext uri="{FF2B5EF4-FFF2-40B4-BE49-F238E27FC236}">
                <a16:creationId xmlns:a16="http://schemas.microsoft.com/office/drawing/2014/main" id="{91A6EA58-55AE-4EA1-90E3-2E44D01BA953}"/>
              </a:ext>
            </a:extLst>
          </p:cNvPr>
          <p:cNvSpPr txBox="1"/>
          <p:nvPr/>
        </p:nvSpPr>
        <p:spPr>
          <a:xfrm>
            <a:off x="8024327" y="1800808"/>
            <a:ext cx="3760236" cy="3785652"/>
          </a:xfrm>
          <a:prstGeom prst="rect">
            <a:avLst/>
          </a:prstGeom>
          <a:solidFill>
            <a:schemeClr val="bg1">
              <a:alpha val="20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Los Arácnidos son Artrópodos de respiración traqueal (con filotráqueas o dendrotráqueas), con cuatro pares de patas y un par de quelíceros situados delante de la boca. La respiración se lleva a cabo por tráqueas, a veces modificadas en filotráqueas, pero algunos arácnidos respiran directamente por el tegumento.</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880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98146-59AA-4991-96DA-EEA5753FDDC9}"/>
              </a:ext>
            </a:extLst>
          </p:cNvPr>
          <p:cNvSpPr>
            <a:spLocks noGrp="1"/>
          </p:cNvSpPr>
          <p:nvPr>
            <p:ph type="title"/>
          </p:nvPr>
        </p:nvSpPr>
        <p:spPr/>
        <p:txBody>
          <a:bodyPr>
            <a:normAutofit/>
          </a:bodyPr>
          <a:lstStyle/>
          <a:p>
            <a:r>
              <a:rPr lang="es-ES" sz="3600" dirty="0">
                <a:latin typeface="Arial Black" panose="020B0A04020102020204" pitchFamily="34" charset="0"/>
              </a:rPr>
              <a:t>MIRIAPODOS</a:t>
            </a:r>
            <a:endParaRPr lang="es-PE" sz="3600" dirty="0">
              <a:latin typeface="Arial Black" panose="020B0A04020102020204" pitchFamily="34" charset="0"/>
            </a:endParaRPr>
          </a:p>
        </p:txBody>
      </p:sp>
      <p:pic>
        <p:nvPicPr>
          <p:cNvPr id="2050" name="Picture 2" descr="ciempiés, Fondo de pantalla HD | Wallpaperbetter">
            <a:extLst>
              <a:ext uri="{FF2B5EF4-FFF2-40B4-BE49-F238E27FC236}">
                <a16:creationId xmlns:a16="http://schemas.microsoft.com/office/drawing/2014/main" id="{238F5C01-7D94-4626-8BE2-DE4AF2D1DC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4064" y="1514475"/>
            <a:ext cx="6056573" cy="416786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7F654DE-1472-4759-B185-BCE3F5610736}"/>
              </a:ext>
            </a:extLst>
          </p:cNvPr>
          <p:cNvSpPr txBox="1"/>
          <p:nvPr/>
        </p:nvSpPr>
        <p:spPr>
          <a:xfrm>
            <a:off x="960550" y="5934269"/>
            <a:ext cx="5943600" cy="584775"/>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Figura 13: imagen de un cien pies</a:t>
            </a:r>
          </a:p>
          <a:p>
            <a:r>
              <a:rPr lang="es-PE" sz="1600" dirty="0">
                <a:latin typeface="Arial" panose="020B0604020202020204" pitchFamily="34" charset="0"/>
                <a:cs typeface="Arial" panose="020B0604020202020204" pitchFamily="34" charset="0"/>
              </a:rPr>
              <a:t>https://acortar.link/FkYD5N</a:t>
            </a:r>
          </a:p>
        </p:txBody>
      </p:sp>
      <p:sp>
        <p:nvSpPr>
          <p:cNvPr id="5" name="CuadroTexto 4">
            <a:extLst>
              <a:ext uri="{FF2B5EF4-FFF2-40B4-BE49-F238E27FC236}">
                <a16:creationId xmlns:a16="http://schemas.microsoft.com/office/drawing/2014/main" id="{CD228AAE-F5FB-4CF1-A310-0D35331E5CE0}"/>
              </a:ext>
            </a:extLst>
          </p:cNvPr>
          <p:cNvSpPr txBox="1"/>
          <p:nvPr/>
        </p:nvSpPr>
        <p:spPr>
          <a:xfrm>
            <a:off x="8154955" y="1690688"/>
            <a:ext cx="3442996" cy="3785652"/>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RESPIRACIÓN: A través de la pared del cuerpo. Mediante un sistema traqueal que se abre a través de pares de estigmas en las áreas pleurales, en la base de las patas. APARATO CIRCULATORIO: El corazón presenta un par de ostiolos y un par de arterias por segmento.</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695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6038E-5BEB-40C8-8FC4-4FCB03FA274E}"/>
              </a:ext>
            </a:extLst>
          </p:cNvPr>
          <p:cNvSpPr>
            <a:spLocks noGrp="1"/>
          </p:cNvSpPr>
          <p:nvPr>
            <p:ph type="title"/>
          </p:nvPr>
        </p:nvSpPr>
        <p:spPr>
          <a:xfrm>
            <a:off x="838200" y="365125"/>
            <a:ext cx="2850662" cy="1325563"/>
          </a:xfrm>
          <a:solidFill>
            <a:schemeClr val="bg1">
              <a:alpha val="42000"/>
            </a:schemeClr>
          </a:solidFill>
        </p:spPr>
        <p:txBody>
          <a:bodyPr>
            <a:normAutofit/>
          </a:bodyPr>
          <a:lstStyle/>
          <a:p>
            <a:r>
              <a:rPr lang="es-ES" sz="3600" dirty="0">
                <a:solidFill>
                  <a:schemeClr val="tx1"/>
                </a:solidFill>
                <a:latin typeface="Arial Black" panose="020B0A04020102020204" pitchFamily="34" charset="0"/>
              </a:rPr>
              <a:t>INSECTOS</a:t>
            </a:r>
            <a:endParaRPr lang="es-PE" sz="3600" dirty="0">
              <a:solidFill>
                <a:schemeClr val="tx1"/>
              </a:solidFill>
              <a:latin typeface="Arial Black" panose="020B0A04020102020204" pitchFamily="34" charset="0"/>
            </a:endParaRPr>
          </a:p>
        </p:txBody>
      </p:sp>
      <p:pic>
        <p:nvPicPr>
          <p:cNvPr id="1026" name="Picture 2" descr="Insectos - Fichas de animales en National Geographic">
            <a:extLst>
              <a:ext uri="{FF2B5EF4-FFF2-40B4-BE49-F238E27FC236}">
                <a16:creationId xmlns:a16="http://schemas.microsoft.com/office/drawing/2014/main" id="{2BD1A263-231F-4937-80DF-C8BC1913BF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069662"/>
            <a:ext cx="5431971" cy="374330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43EBBF6-E339-49D5-B56C-9B2F204FAE27}"/>
              </a:ext>
            </a:extLst>
          </p:cNvPr>
          <p:cNvSpPr txBox="1"/>
          <p:nvPr/>
        </p:nvSpPr>
        <p:spPr>
          <a:xfrm>
            <a:off x="951722" y="6119961"/>
            <a:ext cx="2500605" cy="584775"/>
          </a:xfrm>
          <a:prstGeom prst="rect">
            <a:avLst/>
          </a:prstGeom>
          <a:solidFill>
            <a:schemeClr val="bg1">
              <a:alpha val="60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14: insectos </a:t>
            </a:r>
          </a:p>
          <a:p>
            <a:r>
              <a:rPr lang="es-ES" sz="1600" dirty="0">
                <a:latin typeface="Arial" panose="020B0604020202020204" pitchFamily="34" charset="0"/>
                <a:cs typeface="Arial" panose="020B0604020202020204" pitchFamily="34" charset="0"/>
              </a:rPr>
              <a:t>https://acortar.link/oNXlhr </a:t>
            </a:r>
            <a:endParaRPr lang="es-PE" sz="1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4C8764A-6F2E-4E1D-92BF-CF658FE3BA38}"/>
              </a:ext>
            </a:extLst>
          </p:cNvPr>
          <p:cNvSpPr txBox="1"/>
          <p:nvPr/>
        </p:nvSpPr>
        <p:spPr>
          <a:xfrm>
            <a:off x="8052318" y="1800808"/>
            <a:ext cx="3713584" cy="3785652"/>
          </a:xfrm>
          <a:prstGeom prst="rect">
            <a:avLst/>
          </a:prstGeom>
          <a:solidFill>
            <a:schemeClr val="bg1">
              <a:alpha val="47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Los insectos no respiran de la misma forma que nosotros. El oxígeno viaja hacia tejidos de insectos a través de pequeñas aberturas en las paredes corporales llamadas espiráculos, y luego a través de pequeñas terminaciones ciegas llenas de aire y tubulares llamadas tráqueas.</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478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14698-0599-4513-9FC6-0AC76AB264DD}"/>
              </a:ext>
            </a:extLst>
          </p:cNvPr>
          <p:cNvSpPr>
            <a:spLocks noGrp="1"/>
          </p:cNvSpPr>
          <p:nvPr>
            <p:ph type="title"/>
          </p:nvPr>
        </p:nvSpPr>
        <p:spPr/>
        <p:txBody>
          <a:bodyPr>
            <a:normAutofit/>
          </a:bodyPr>
          <a:lstStyle/>
          <a:p>
            <a:r>
              <a:rPr lang="es-ES" sz="3600" dirty="0">
                <a:latin typeface="Arial Black" panose="020B0A04020102020204" pitchFamily="34" charset="0"/>
              </a:rPr>
              <a:t>Conclusiones </a:t>
            </a:r>
            <a:endParaRPr lang="es-PE" sz="3600"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08877B2D-6C51-4250-9525-C35A7619FB45}"/>
              </a:ext>
            </a:extLst>
          </p:cNvPr>
          <p:cNvSpPr>
            <a:spLocks noGrp="1"/>
          </p:cNvSpPr>
          <p:nvPr>
            <p:ph idx="1"/>
          </p:nvPr>
        </p:nvSpPr>
        <p:spPr/>
        <p:txBody>
          <a:bodyPr/>
          <a:lstStyle/>
          <a:p>
            <a:r>
              <a:rPr lang="es-ES" sz="2000" dirty="0">
                <a:latin typeface="Arial" panose="020B0604020202020204" pitchFamily="34" charset="0"/>
                <a:cs typeface="Arial" panose="020B0604020202020204" pitchFamily="34" charset="0"/>
              </a:rPr>
              <a:t>1. Los animales necesitan oxigeno y al medio desprenden dióxido de carbono para obtener energía en los procesos celulares</a:t>
            </a:r>
          </a:p>
          <a:p>
            <a:endParaRPr lang="es-ES" dirty="0"/>
          </a:p>
          <a:p>
            <a:r>
              <a:rPr lang="es-ES" sz="2000" dirty="0">
                <a:latin typeface="Arial" panose="020B0604020202020204" pitchFamily="34" charset="0"/>
                <a:cs typeface="Arial" panose="020B0604020202020204" pitchFamily="34" charset="0"/>
              </a:rPr>
              <a:t>2. La respiración en animales invertebrados son diferentes, múltiples y variadas </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648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77000">
              <a:schemeClr val="accent3">
                <a:lumMod val="60000"/>
                <a:lumOff val="4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B3D51-965D-4690-852D-AD4593E5A06E}"/>
              </a:ext>
            </a:extLst>
          </p:cNvPr>
          <p:cNvSpPr>
            <a:spLocks noGrp="1"/>
          </p:cNvSpPr>
          <p:nvPr>
            <p:ph type="title"/>
          </p:nvPr>
        </p:nvSpPr>
        <p:spPr/>
        <p:txBody>
          <a:bodyPr>
            <a:normAutofit/>
          </a:bodyPr>
          <a:lstStyle/>
          <a:p>
            <a:r>
              <a:rPr lang="es-ES" sz="3600" dirty="0">
                <a:solidFill>
                  <a:schemeClr val="bg1"/>
                </a:solidFill>
                <a:latin typeface="Arial Black" panose="020B0A04020102020204" pitchFamily="34" charset="0"/>
              </a:rPr>
              <a:t>LINKOGRAFIA</a:t>
            </a:r>
            <a:endParaRPr lang="es-PE" sz="3600" dirty="0">
              <a:solidFill>
                <a:schemeClr val="bg1"/>
              </a:solidFill>
              <a:latin typeface="Arial Black" panose="020B0A04020102020204" pitchFamily="34" charset="0"/>
            </a:endParaRPr>
          </a:p>
        </p:txBody>
      </p:sp>
      <p:sp>
        <p:nvSpPr>
          <p:cNvPr id="3" name="Marcador de contenido 2">
            <a:extLst>
              <a:ext uri="{FF2B5EF4-FFF2-40B4-BE49-F238E27FC236}">
                <a16:creationId xmlns:a16="http://schemas.microsoft.com/office/drawing/2014/main" id="{D34996BF-BF6B-4978-80BB-74F810F93CD4}"/>
              </a:ext>
            </a:extLst>
          </p:cNvPr>
          <p:cNvSpPr>
            <a:spLocks noGrp="1"/>
          </p:cNvSpPr>
          <p:nvPr>
            <p:ph idx="1"/>
          </p:nvPr>
        </p:nvSpPr>
        <p:spPr/>
        <p:txBody>
          <a:bodyPr>
            <a:normAutofit fontScale="92500" lnSpcReduction="20000"/>
          </a:bodyPr>
          <a:lstStyle/>
          <a:p>
            <a:pPr marL="0" indent="0">
              <a:buNone/>
            </a:pPr>
            <a:r>
              <a:rPr lang="es-ES" sz="1100" u="sng"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1. https://prezi.com/-j9vy1l3hjsh/respiracion-directa-en-los-poriferos-cnidarios-nematodos-y/#:~:text=La%20respiraci%C3%B3n%20de%20los%20por%C3%ADferos,simple%20a%20trav%C3%A9s%20del%20agua</a:t>
            </a:r>
            <a:r>
              <a:rPr lang="es-ES" sz="1100" dirty="0">
                <a:solidFill>
                  <a:schemeClr val="bg1"/>
                </a:solidFill>
                <a:latin typeface="Arial" panose="020B0604020202020204" pitchFamily="34" charset="0"/>
                <a:cs typeface="Arial" panose="020B0604020202020204" pitchFamily="34" charset="0"/>
              </a:rPr>
              <a:t>.</a:t>
            </a:r>
          </a:p>
          <a:p>
            <a:pPr marL="0" indent="0">
              <a:buNone/>
            </a:pPr>
            <a:r>
              <a:rPr lang="es-PE" sz="1100" u="sng"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2.    https://definicion.de/celenterados/#:~:text=A%20diferencia%20de%20otros%20animales,difusi%C3%B3n%20y%20las%20excreciones%20son</a:t>
            </a:r>
            <a:endParaRPr lang="es-PE" sz="1100" u="sng"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3.https://cidta.usal.es/cursos/enfermedades/modulos/curso/uni_06/u7c1s1.htm#:~:text=%C2%B7%20No%20poseen%20aparato%20respiratorio%20ni,de%20las%20especies%20son%20ov%C3%ADparas</a:t>
            </a:r>
            <a:r>
              <a:rPr lang="es-PE" sz="1100" dirty="0">
                <a:solidFill>
                  <a:schemeClr val="bg1"/>
                </a:solidFill>
                <a:latin typeface="Arial" panose="020B0604020202020204" pitchFamily="34" charset="0"/>
                <a:cs typeface="Arial" panose="020B0604020202020204" pitchFamily="34" charset="0"/>
              </a:rPr>
              <a:t>.</a:t>
            </a:r>
          </a:p>
          <a:p>
            <a:pPr marL="0" indent="0">
              <a:buNone/>
            </a:pPr>
            <a:r>
              <a:rPr lang="es-PE" sz="1100" u="sng"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4.    https://www.ecologiaverde.com/que-son-los-nematodos-caracteristicas-clasificacion-y-ejemplos-2556.html</a:t>
            </a:r>
            <a:endParaRPr lang="es-PE" sz="1100" u="sng"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5.  https://prezi.com/hjobm4-tawvk/respiracion-anelidos/</a:t>
            </a:r>
            <a:endParaRPr lang="es-PE" sz="1100" u="sng"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6     https://www.inecol.mx/inecol/index.php/es/2017-06-26-16-35-48/17-ciencia-hoy/1641-equinodermos#:~:text=La%20respiraci%C3%B3n%20se%20realiza%20mediante,Figura%203</a:t>
            </a:r>
            <a:endParaRPr lang="es-PE" sz="1100" u="sng"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7.    https://www.todoservivo.com/moluscos/cefalopodos/</a:t>
            </a:r>
            <a:endParaRPr lang="es-PE" sz="1100"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8.    https://www.ecologiaverde.com/que-son-los-gasteropodos-tipos-y-caracteristicas-3868.html</a:t>
            </a:r>
            <a:endParaRPr lang="es-PE" sz="1100"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9.     https://www.todoservivo.com/moluscos/bivalvos/</a:t>
            </a:r>
            <a:endParaRPr lang="es-PE" sz="1100" dirty="0">
              <a:solidFill>
                <a:schemeClr val="bg1"/>
              </a:solidFill>
              <a:latin typeface="Arial" panose="020B0604020202020204" pitchFamily="34" charset="0"/>
              <a:cs typeface="Arial" panose="020B0604020202020204" pitchFamily="34" charset="0"/>
            </a:endParaRPr>
          </a:p>
          <a:p>
            <a:pPr marL="0" indent="0">
              <a:buNone/>
            </a:pPr>
            <a:r>
              <a:rPr lang="es-PE" sz="1100" u="sng"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10.https://www.rae.es/dhle/filotr%C3%A1quea#:~:text=Los%20Ar%C3%A1cnidos%20son%20Artr%C3%B3podos%20de,situados%20delante%20de%20la%20boca.&amp;text=La%20respiraci%C3%B3n%20se%20lleva%20a,respiran%20directamente%20por%20el%20tegumento</a:t>
            </a:r>
            <a:r>
              <a:rPr lang="es-PE" sz="1100" dirty="0">
                <a:solidFill>
                  <a:schemeClr val="bg1"/>
                </a:solidFill>
                <a:latin typeface="Arial" panose="020B0604020202020204" pitchFamily="34" charset="0"/>
                <a:cs typeface="Arial" panose="020B0604020202020204" pitchFamily="34" charset="0"/>
              </a:rPr>
              <a:t>.</a:t>
            </a:r>
          </a:p>
          <a:p>
            <a:pPr marL="0" indent="0">
              <a:buNone/>
            </a:pPr>
            <a:endParaRPr lang="es-PE" sz="1100" dirty="0">
              <a:solidFill>
                <a:schemeClr val="bg1"/>
              </a:solidFill>
              <a:latin typeface="Arial" panose="020B0604020202020204" pitchFamily="34" charset="0"/>
              <a:cs typeface="Arial" panose="020B0604020202020204" pitchFamily="34" charset="0"/>
            </a:endParaRPr>
          </a:p>
          <a:p>
            <a:pPr marL="0" indent="0">
              <a:buNone/>
            </a:pPr>
            <a:r>
              <a:rPr lang="es-PE" sz="1200" u="sng" dirty="0">
                <a:solidFill>
                  <a:schemeClr val="bg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11  https://www.ucm.es/data/cont/docs/465-2013-08-22-H8%20MIRIAPODOS.pdf</a:t>
            </a:r>
            <a:endParaRPr lang="es-PE" sz="1200" dirty="0">
              <a:solidFill>
                <a:schemeClr val="bg1"/>
              </a:solidFill>
              <a:latin typeface="Arial" panose="020B0604020202020204" pitchFamily="34" charset="0"/>
              <a:cs typeface="Arial" panose="020B0604020202020204" pitchFamily="34" charset="0"/>
            </a:endParaRPr>
          </a:p>
          <a:p>
            <a:pPr marL="0" indent="0">
              <a:buNone/>
            </a:pPr>
            <a:r>
              <a:rPr lang="es-PE" sz="1200" u="sng"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12   https://askabiologist.asu.edu/C%C3%B3mo-respiran-los-insectos#:~:text=Los%20insectos%20no%20respiran%20de,aire%20y%20tubulares%20llamadas%20tr%C3%A1queas</a:t>
            </a:r>
            <a:r>
              <a:rPr lang="es-PE" sz="1200" dirty="0">
                <a:solidFill>
                  <a:schemeClr val="bg1"/>
                </a:solidFill>
                <a:latin typeface="Arial" panose="020B0604020202020204" pitchFamily="34" charset="0"/>
                <a:cs typeface="Arial" panose="020B0604020202020204" pitchFamily="34" charset="0"/>
              </a:rPr>
              <a:t>.</a:t>
            </a:r>
          </a:p>
          <a:p>
            <a:pPr marL="0" indent="0">
              <a:buNone/>
            </a:pPr>
            <a:r>
              <a:rPr lang="es-PE" sz="1200" dirty="0">
                <a:solidFill>
                  <a:schemeClr val="bg1"/>
                </a:solidFill>
                <a:latin typeface="Arial" panose="020B0604020202020204" pitchFamily="34" charset="0"/>
                <a:cs typeface="Arial" panose="020B0604020202020204" pitchFamily="34" charset="0"/>
              </a:rPr>
              <a:t>.  </a:t>
            </a:r>
          </a:p>
          <a:p>
            <a:pPr marL="0" indent="0">
              <a:buNone/>
            </a:pPr>
            <a:r>
              <a:rPr lang="es-PE" sz="1100" u="sng" dirty="0">
                <a:solidFill>
                  <a:schemeClr val="bg1"/>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13.  https://digital.csic.es/handle/10261/87188</a:t>
            </a:r>
            <a:endParaRPr lang="es-PE" sz="1100"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PE" sz="1100" u="sng" dirty="0">
              <a:solidFill>
                <a:schemeClr val="bg1"/>
              </a:solidFill>
              <a:latin typeface="Arial" panose="020B0604020202020204" pitchFamily="34" charset="0"/>
              <a:cs typeface="Arial" panose="020B0604020202020204" pitchFamily="34" charset="0"/>
            </a:endParaRPr>
          </a:p>
          <a:p>
            <a:pPr marL="0" indent="0">
              <a:buNone/>
            </a:pPr>
            <a:endParaRPr lang="es-PE" sz="1100" u="sng"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ES" sz="1100" dirty="0">
              <a:solidFill>
                <a:schemeClr val="bg1"/>
              </a:solidFill>
              <a:latin typeface="Arial" panose="020B0604020202020204" pitchFamily="34" charset="0"/>
              <a:cs typeface="Arial" panose="020B0604020202020204" pitchFamily="34" charset="0"/>
            </a:endParaRPr>
          </a:p>
          <a:p>
            <a:endParaRPr lang="es-PE" sz="1100" dirty="0">
              <a:solidFill>
                <a:schemeClr val="bg1"/>
              </a:solidFill>
              <a:latin typeface="Arial" panose="020B0604020202020204" pitchFamily="34" charset="0"/>
              <a:cs typeface="Arial" panose="020B0604020202020204" pitchFamily="34" charset="0"/>
            </a:endParaRPr>
          </a:p>
          <a:p>
            <a:endParaRPr lang="es-PE" dirty="0"/>
          </a:p>
        </p:txBody>
      </p:sp>
    </p:spTree>
    <p:extLst>
      <p:ext uri="{BB962C8B-B14F-4D97-AF65-F5344CB8AC3E}">
        <p14:creationId xmlns:p14="http://schemas.microsoft.com/office/powerpoint/2010/main" val="190817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EE1121-B341-47E9-862F-28484268C89E}"/>
              </a:ext>
            </a:extLst>
          </p:cNvPr>
          <p:cNvSpPr>
            <a:spLocks noGrp="1"/>
          </p:cNvSpPr>
          <p:nvPr>
            <p:ph type="title"/>
          </p:nvPr>
        </p:nvSpPr>
        <p:spPr>
          <a:xfrm>
            <a:off x="838200" y="365125"/>
            <a:ext cx="4470918" cy="1325563"/>
          </a:xfrm>
          <a:solidFill>
            <a:schemeClr val="bg1">
              <a:alpha val="8000"/>
            </a:schemeClr>
          </a:solidFill>
        </p:spPr>
        <p:txBody>
          <a:bodyPr>
            <a:normAutofit/>
          </a:bodyPr>
          <a:lstStyle/>
          <a:p>
            <a:r>
              <a:rPr lang="es-ES" sz="3600" dirty="0">
                <a:latin typeface="Arial Black" panose="020B0A04020102020204" pitchFamily="34" charset="0"/>
              </a:rPr>
              <a:t>Introducción</a:t>
            </a:r>
            <a:endParaRPr lang="es-PE" sz="3600" dirty="0">
              <a:latin typeface="Arial Black" panose="020B0A04020102020204" pitchFamily="34" charset="0"/>
            </a:endParaRPr>
          </a:p>
        </p:txBody>
      </p:sp>
      <p:pic>
        <p:nvPicPr>
          <p:cNvPr id="2050" name="Picture 2" descr="35 animales invertebrados: ejemplos y características - con FOTOS">
            <a:extLst>
              <a:ext uri="{FF2B5EF4-FFF2-40B4-BE49-F238E27FC236}">
                <a16:creationId xmlns:a16="http://schemas.microsoft.com/office/drawing/2014/main" id="{5A81AEE0-8944-4931-BC37-6D4CF7770EC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881609"/>
            <a:ext cx="5257800" cy="356746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6F265CC-9ECF-43B9-BADE-919F91C21329}"/>
              </a:ext>
            </a:extLst>
          </p:cNvPr>
          <p:cNvSpPr txBox="1"/>
          <p:nvPr/>
        </p:nvSpPr>
        <p:spPr>
          <a:xfrm>
            <a:off x="1101012" y="5878286"/>
            <a:ext cx="4994988" cy="584775"/>
          </a:xfrm>
          <a:prstGeom prst="rect">
            <a:avLst/>
          </a:prstGeom>
          <a:solidFill>
            <a:schemeClr val="bg1">
              <a:alpha val="36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1:Clases de animales invertebrados</a:t>
            </a:r>
          </a:p>
          <a:p>
            <a:r>
              <a:rPr lang="es-PE" sz="1600" dirty="0">
                <a:latin typeface="Arial" panose="020B0604020202020204" pitchFamily="34" charset="0"/>
                <a:cs typeface="Arial" panose="020B0604020202020204" pitchFamily="34" charset="0"/>
              </a:rPr>
              <a:t>https://acortar.link/p4kW1q</a:t>
            </a:r>
          </a:p>
        </p:txBody>
      </p:sp>
      <p:sp>
        <p:nvSpPr>
          <p:cNvPr id="5" name="CuadroTexto 4">
            <a:extLst>
              <a:ext uri="{FF2B5EF4-FFF2-40B4-BE49-F238E27FC236}">
                <a16:creationId xmlns:a16="http://schemas.microsoft.com/office/drawing/2014/main" id="{9F00797F-AE05-42D1-8CA3-5BC814CBCB64}"/>
              </a:ext>
            </a:extLst>
          </p:cNvPr>
          <p:cNvSpPr txBox="1"/>
          <p:nvPr/>
        </p:nvSpPr>
        <p:spPr>
          <a:xfrm>
            <a:off x="6677611" y="1443128"/>
            <a:ext cx="4994988" cy="5016758"/>
          </a:xfrm>
          <a:prstGeom prst="rect">
            <a:avLst/>
          </a:prstGeom>
          <a:solidFill>
            <a:schemeClr val="bg1">
              <a:alpha val="46000"/>
            </a:schemeClr>
          </a:solidFill>
        </p:spPr>
        <p:txBody>
          <a:bodyPr wrap="square" rtlCol="0">
            <a:spAutoFit/>
          </a:bodyPr>
          <a:lstStyle/>
          <a:p>
            <a:r>
              <a:rPr lang="es-ES" sz="2000" dirty="0">
                <a:latin typeface="Arial" panose="020B0604020202020204" pitchFamily="34" charset="0"/>
                <a:cs typeface="Arial" panose="020B0604020202020204" pitchFamily="34" charset="0"/>
              </a:rPr>
              <a:t>Qué  es la respiración en animales? </a:t>
            </a:r>
          </a:p>
          <a:p>
            <a:r>
              <a:rPr lang="es-ES" sz="2000" dirty="0">
                <a:latin typeface="Arial" panose="020B0604020202020204" pitchFamily="34" charset="0"/>
                <a:cs typeface="Arial" panose="020B0604020202020204" pitchFamily="34" charset="0"/>
              </a:rPr>
              <a:t>Los</a:t>
            </a:r>
            <a:r>
              <a:rPr lang="es-ES" sz="2000" b="1" dirty="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animales, necesitan oxígeno para obtener energía en los procesos celulares. Tienen que realizar un intercambio gaseoso entre el organismo y su medio, de éste toman el O</a:t>
            </a:r>
            <a:r>
              <a:rPr lang="es-ES" sz="2000" baseline="-25000" dirty="0">
                <a:latin typeface="Arial" panose="020B0604020202020204" pitchFamily="34" charset="0"/>
                <a:cs typeface="Arial" panose="020B0604020202020204" pitchFamily="34" charset="0"/>
              </a:rPr>
              <a:t>2</a:t>
            </a:r>
            <a:r>
              <a:rPr lang="es-ES" sz="2000" dirty="0">
                <a:latin typeface="Arial" panose="020B0604020202020204" pitchFamily="34" charset="0"/>
                <a:cs typeface="Arial" panose="020B0604020202020204" pitchFamily="34" charset="0"/>
              </a:rPr>
              <a:t> y al medio desprenden CO</a:t>
            </a:r>
            <a:r>
              <a:rPr lang="es-ES" sz="2000" baseline="-25000" dirty="0">
                <a:latin typeface="Arial" panose="020B0604020202020204" pitchFamily="34" charset="0"/>
                <a:cs typeface="Arial" panose="020B0604020202020204" pitchFamily="34" charset="0"/>
              </a:rPr>
              <a:t>2</a:t>
            </a:r>
            <a:r>
              <a:rPr lang="es-ES" sz="2000" dirty="0">
                <a:latin typeface="Arial" panose="020B0604020202020204" pitchFamily="34" charset="0"/>
                <a:cs typeface="Arial" panose="020B0604020202020204" pitchFamily="34" charset="0"/>
              </a:rPr>
              <a:t>, formado durante el proceso de la respiración celular. El intercambio gaseoso se produce siempre por difusión.</a:t>
            </a: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Objetivos:</a:t>
            </a:r>
          </a:p>
          <a:p>
            <a:r>
              <a:rPr lang="es-ES" sz="2000" dirty="0">
                <a:latin typeface="Arial" panose="020B0604020202020204" pitchFamily="34" charset="0"/>
                <a:cs typeface="Arial" panose="020B0604020202020204" pitchFamily="34" charset="0"/>
              </a:rPr>
              <a:t>1.Explicar que es la respiración en animales</a:t>
            </a:r>
          </a:p>
          <a:p>
            <a:r>
              <a:rPr lang="es-ES" sz="2000" dirty="0">
                <a:latin typeface="Arial" panose="020B0604020202020204" pitchFamily="34" charset="0"/>
                <a:cs typeface="Arial" panose="020B0604020202020204" pitchFamily="34" charset="0"/>
              </a:rPr>
              <a:t>2.Mencionar todas las clases de animales invertebrados y su respiración </a:t>
            </a:r>
          </a:p>
        </p:txBody>
      </p:sp>
    </p:spTree>
    <p:extLst>
      <p:ext uri="{BB962C8B-B14F-4D97-AF65-F5344CB8AC3E}">
        <p14:creationId xmlns:p14="http://schemas.microsoft.com/office/powerpoint/2010/main" val="120750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A426B-D940-42B0-A758-6BC7F0086766}"/>
              </a:ext>
            </a:extLst>
          </p:cNvPr>
          <p:cNvSpPr>
            <a:spLocks noGrp="1"/>
          </p:cNvSpPr>
          <p:nvPr>
            <p:ph type="title"/>
          </p:nvPr>
        </p:nvSpPr>
        <p:spPr/>
        <p:txBody>
          <a:bodyPr>
            <a:normAutofit/>
          </a:bodyPr>
          <a:lstStyle/>
          <a:p>
            <a:r>
              <a:rPr lang="es-ES" sz="3600" dirty="0">
                <a:latin typeface="Arial Black" panose="020B0A04020102020204" pitchFamily="34" charset="0"/>
              </a:rPr>
              <a:t>Poríferos </a:t>
            </a:r>
            <a:endParaRPr lang="es-PE" sz="3600" dirty="0">
              <a:latin typeface="Arial Black" panose="020B0A04020102020204" pitchFamily="34" charset="0"/>
            </a:endParaRPr>
          </a:p>
        </p:txBody>
      </p:sp>
      <p:pic>
        <p:nvPicPr>
          <p:cNvPr id="1026" name="Picture 2" descr="Poriferos - Banco de fotos e imágenes de stock - iStock">
            <a:extLst>
              <a:ext uri="{FF2B5EF4-FFF2-40B4-BE49-F238E27FC236}">
                <a16:creationId xmlns:a16="http://schemas.microsoft.com/office/drawing/2014/main" id="{9A9EC9B6-8829-448D-8261-DA13D3A293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5069" y="1676399"/>
            <a:ext cx="4040156" cy="370736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41FEDB4-02A7-42AB-B42D-0BFC434D9D42}"/>
              </a:ext>
            </a:extLst>
          </p:cNvPr>
          <p:cNvSpPr txBox="1"/>
          <p:nvPr/>
        </p:nvSpPr>
        <p:spPr>
          <a:xfrm>
            <a:off x="7613781" y="1676399"/>
            <a:ext cx="3023118" cy="3477875"/>
          </a:xfrm>
          <a:prstGeom prst="rect">
            <a:avLst/>
          </a:prstGeom>
          <a:solidFill>
            <a:schemeClr val="bg1">
              <a:alpha val="26000"/>
            </a:schemeClr>
          </a:solid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La respiración de los poríferos es por difusión directa del oxígeno disuelto en el agua. De la misma manera, el dióxido de carbono y el amoniaco generados por el animal son eliminados por difusión simple a través del agua.</a:t>
            </a:r>
            <a:endParaRPr lang="es-PE" sz="2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C9A923F-A801-4696-A179-A6AEF918408B}"/>
              </a:ext>
            </a:extLst>
          </p:cNvPr>
          <p:cNvSpPr txBox="1"/>
          <p:nvPr/>
        </p:nvSpPr>
        <p:spPr>
          <a:xfrm>
            <a:off x="838200" y="5840963"/>
            <a:ext cx="4246984" cy="584775"/>
          </a:xfrm>
          <a:prstGeom prst="rect">
            <a:avLst/>
          </a:prstGeom>
          <a:solidFill>
            <a:schemeClr val="bg1">
              <a:alpha val="24000"/>
            </a:schemeClr>
          </a:solidFill>
        </p:spPr>
        <p:txBody>
          <a:bodyPr wrap="square" rtlCol="0">
            <a:spAutoFit/>
          </a:bodyPr>
          <a:lstStyle/>
          <a:p>
            <a:r>
              <a:rPr lang="es-ES" sz="1600" dirty="0">
                <a:latin typeface="Arial" panose="020B0604020202020204" pitchFamily="34" charset="0"/>
                <a:cs typeface="Arial" panose="020B0604020202020204" pitchFamily="34" charset="0"/>
              </a:rPr>
              <a:t>Figura 2: ejemplo de poríferos</a:t>
            </a:r>
          </a:p>
          <a:p>
            <a:r>
              <a:rPr lang="es-PE" sz="1600" dirty="0">
                <a:latin typeface="Arial" panose="020B0604020202020204" pitchFamily="34" charset="0"/>
                <a:cs typeface="Arial" panose="020B0604020202020204" pitchFamily="34" charset="0"/>
              </a:rPr>
              <a:t>https://acortar.link/IpI2og</a:t>
            </a:r>
          </a:p>
        </p:txBody>
      </p:sp>
    </p:spTree>
    <p:extLst>
      <p:ext uri="{BB962C8B-B14F-4D97-AF65-F5344CB8AC3E}">
        <p14:creationId xmlns:p14="http://schemas.microsoft.com/office/powerpoint/2010/main" val="571637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6108D-0052-4E36-9A05-E6A8C7C16A9D}"/>
              </a:ext>
            </a:extLst>
          </p:cNvPr>
          <p:cNvSpPr>
            <a:spLocks noGrp="1"/>
          </p:cNvSpPr>
          <p:nvPr>
            <p:ph type="title"/>
          </p:nvPr>
        </p:nvSpPr>
        <p:spPr>
          <a:xfrm>
            <a:off x="838200" y="365125"/>
            <a:ext cx="4144347" cy="1325563"/>
          </a:xfrm>
          <a:solidFill>
            <a:schemeClr val="tx1">
              <a:alpha val="22000"/>
            </a:schemeClr>
          </a:solidFill>
        </p:spPr>
        <p:txBody>
          <a:bodyPr>
            <a:normAutofit/>
          </a:bodyPr>
          <a:lstStyle/>
          <a:p>
            <a:r>
              <a:rPr lang="es-ES" sz="3600" dirty="0">
                <a:solidFill>
                  <a:schemeClr val="bg1"/>
                </a:solidFill>
                <a:latin typeface="Arial Black" panose="020B0A04020102020204" pitchFamily="34" charset="0"/>
              </a:rPr>
              <a:t>CELENTEREOS </a:t>
            </a:r>
            <a:endParaRPr lang="es-PE" sz="3600" dirty="0">
              <a:solidFill>
                <a:schemeClr val="bg1"/>
              </a:solidFill>
              <a:latin typeface="Arial Black" panose="020B0A04020102020204" pitchFamily="34" charset="0"/>
            </a:endParaRPr>
          </a:p>
        </p:txBody>
      </p:sp>
      <p:pic>
        <p:nvPicPr>
          <p:cNvPr id="1026" name="Picture 2" descr="736 Celentéreo Fotos de stock - Fotos libres de regalías de Dreamstime">
            <a:extLst>
              <a:ext uri="{FF2B5EF4-FFF2-40B4-BE49-F238E27FC236}">
                <a16:creationId xmlns:a16="http://schemas.microsoft.com/office/drawing/2014/main" id="{14476035-5D92-42D8-B027-11494AA66E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791478"/>
            <a:ext cx="5012094" cy="372291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984A9D3-987B-4051-9DE6-7F017B4571E8}"/>
              </a:ext>
            </a:extLst>
          </p:cNvPr>
          <p:cNvSpPr txBox="1"/>
          <p:nvPr/>
        </p:nvSpPr>
        <p:spPr>
          <a:xfrm>
            <a:off x="998376" y="5766318"/>
            <a:ext cx="4422710" cy="584775"/>
          </a:xfrm>
          <a:prstGeom prst="rect">
            <a:avLst/>
          </a:prstGeom>
          <a:solidFill>
            <a:schemeClr val="tx1">
              <a:alpha val="36000"/>
            </a:schemeClr>
          </a:solid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Figura 3: imagen de un celentéreo</a:t>
            </a:r>
          </a:p>
          <a:p>
            <a:r>
              <a:rPr lang="es-PE" sz="1600" dirty="0">
                <a:solidFill>
                  <a:schemeClr val="bg1"/>
                </a:solidFill>
                <a:latin typeface="Arial" panose="020B0604020202020204" pitchFamily="34" charset="0"/>
                <a:cs typeface="Arial" panose="020B0604020202020204" pitchFamily="34" charset="0"/>
              </a:rPr>
              <a:t>https://acortar.link/NnlkuX</a:t>
            </a:r>
          </a:p>
        </p:txBody>
      </p:sp>
      <p:sp>
        <p:nvSpPr>
          <p:cNvPr id="7" name="CuadroTexto 6">
            <a:extLst>
              <a:ext uri="{FF2B5EF4-FFF2-40B4-BE49-F238E27FC236}">
                <a16:creationId xmlns:a16="http://schemas.microsoft.com/office/drawing/2014/main" id="{89FDEFCF-09E7-45BF-BE81-B928D3D400F0}"/>
              </a:ext>
            </a:extLst>
          </p:cNvPr>
          <p:cNvSpPr txBox="1"/>
          <p:nvPr/>
        </p:nvSpPr>
        <p:spPr>
          <a:xfrm>
            <a:off x="8078754" y="1539552"/>
            <a:ext cx="3424335" cy="4093428"/>
          </a:xfrm>
          <a:prstGeom prst="rect">
            <a:avLst/>
          </a:prstGeom>
          <a:solidFill>
            <a:schemeClr val="tx1">
              <a:alpha val="28000"/>
            </a:schemeClr>
          </a:solid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¿Cómo respiran?</a:t>
            </a:r>
          </a:p>
          <a:p>
            <a:r>
              <a:rPr lang="es-ES" sz="2000" dirty="0">
                <a:solidFill>
                  <a:schemeClr val="bg1"/>
                </a:solidFill>
                <a:latin typeface="Arial" panose="020B0604020202020204" pitchFamily="34" charset="0"/>
                <a:cs typeface="Arial" panose="020B0604020202020204" pitchFamily="34" charset="0"/>
              </a:rPr>
              <a:t>La respiración se produce en las células tanto de la capa externa como interna ya que ambas son capaces de captar oxigeno del agua y expulsar dióxido de carbono. En algunas especies comprendidas en el filo que agrupa a estos invertebrados, la simbiosis con algas es la fuente de su oxigeno.</a:t>
            </a:r>
            <a:endParaRPr lang="es-P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16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D274C6-EC70-434B-ABBD-08A542BEA6D3}"/>
              </a:ext>
            </a:extLst>
          </p:cNvPr>
          <p:cNvSpPr>
            <a:spLocks noGrp="1"/>
          </p:cNvSpPr>
          <p:nvPr>
            <p:ph type="title"/>
          </p:nvPr>
        </p:nvSpPr>
        <p:spPr>
          <a:xfrm>
            <a:off x="838200" y="365125"/>
            <a:ext cx="3407229" cy="1325563"/>
          </a:xfrm>
          <a:solidFill>
            <a:schemeClr val="tx1">
              <a:alpha val="32000"/>
            </a:schemeClr>
          </a:solidFill>
        </p:spPr>
        <p:txBody>
          <a:bodyPr>
            <a:normAutofit/>
          </a:bodyPr>
          <a:lstStyle/>
          <a:p>
            <a:r>
              <a:rPr lang="es-ES" sz="3600" dirty="0">
                <a:solidFill>
                  <a:schemeClr val="bg1"/>
                </a:solidFill>
                <a:latin typeface="Arial Black" panose="020B0A04020102020204" pitchFamily="34" charset="0"/>
              </a:rPr>
              <a:t>HELMINTOS</a:t>
            </a:r>
            <a:endParaRPr lang="es-PE" sz="3600" dirty="0">
              <a:solidFill>
                <a:schemeClr val="bg1"/>
              </a:solidFill>
              <a:latin typeface="Arial Black" panose="020B0A04020102020204" pitchFamily="34" charset="0"/>
            </a:endParaRPr>
          </a:p>
        </p:txBody>
      </p:sp>
      <p:pic>
        <p:nvPicPr>
          <p:cNvPr id="2050" name="Picture 2" descr="Grupo de helmintos aislado fondo negro. ilustración 3d | Foto Premium">
            <a:extLst>
              <a:ext uri="{FF2B5EF4-FFF2-40B4-BE49-F238E27FC236}">
                <a16:creationId xmlns:a16="http://schemas.microsoft.com/office/drawing/2014/main" id="{70FE28CC-FC0D-41A2-B1AB-D6C34D2F1E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199" y="2174826"/>
            <a:ext cx="4424265" cy="347019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00E4EFB-FD2A-455F-AD4E-F0C6640BCE58}"/>
              </a:ext>
            </a:extLst>
          </p:cNvPr>
          <p:cNvSpPr txBox="1"/>
          <p:nvPr/>
        </p:nvSpPr>
        <p:spPr>
          <a:xfrm>
            <a:off x="606491" y="5878287"/>
            <a:ext cx="3340358" cy="584775"/>
          </a:xfrm>
          <a:prstGeom prst="rect">
            <a:avLst/>
          </a:prstGeom>
          <a:solidFill>
            <a:schemeClr val="tx1">
              <a:alpha val="26000"/>
            </a:schemeClr>
          </a:solid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Figura 4: imagen de un helminto</a:t>
            </a:r>
          </a:p>
          <a:p>
            <a:r>
              <a:rPr lang="es-PE" sz="1600" dirty="0">
                <a:solidFill>
                  <a:schemeClr val="bg1"/>
                </a:solidFill>
                <a:latin typeface="Arial" panose="020B0604020202020204" pitchFamily="34" charset="0"/>
                <a:cs typeface="Arial" panose="020B0604020202020204" pitchFamily="34" charset="0"/>
              </a:rPr>
              <a:t>https://acortar.link/CgFUOr</a:t>
            </a:r>
          </a:p>
        </p:txBody>
      </p:sp>
      <p:sp>
        <p:nvSpPr>
          <p:cNvPr id="6" name="CuadroTexto 5">
            <a:extLst>
              <a:ext uri="{FF2B5EF4-FFF2-40B4-BE49-F238E27FC236}">
                <a16:creationId xmlns:a16="http://schemas.microsoft.com/office/drawing/2014/main" id="{737B9544-C471-4753-AB03-7A0C81EBDCCB}"/>
              </a:ext>
            </a:extLst>
          </p:cNvPr>
          <p:cNvSpPr txBox="1"/>
          <p:nvPr/>
        </p:nvSpPr>
        <p:spPr>
          <a:xfrm>
            <a:off x="6929538" y="2071396"/>
            <a:ext cx="4136568" cy="3477875"/>
          </a:xfrm>
          <a:prstGeom prst="rect">
            <a:avLst/>
          </a:prstGeom>
          <a:solidFill>
            <a:schemeClr val="tx1">
              <a:alpha val="28000"/>
            </a:schemeClr>
          </a:solid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¿Cómo respiran?</a:t>
            </a:r>
          </a:p>
          <a:p>
            <a:r>
              <a:rPr lang="es-ES" sz="2000" dirty="0">
                <a:solidFill>
                  <a:schemeClr val="bg1"/>
                </a:solidFill>
                <a:latin typeface="Arial" panose="020B0604020202020204" pitchFamily="34" charset="0"/>
                <a:cs typeface="Arial" panose="020B0604020202020204" pitchFamily="34" charset="0"/>
              </a:rPr>
              <a:t>En el aparato respiratorio, los helmintos mencionados dan lugar a manifestaciones clínicas por 2 mecanismos principales: a) la lesión mecánica debida a la presencia del parásito o a la obstrucción de estructuras (vasculares o bronquiales), y b) la respuesta inmunológica al parásito o a elementos de éste.</a:t>
            </a:r>
            <a:endParaRPr lang="es-P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46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68279-30FF-4AAE-90E8-3D2B578BFFCD}"/>
              </a:ext>
            </a:extLst>
          </p:cNvPr>
          <p:cNvSpPr>
            <a:spLocks noGrp="1"/>
          </p:cNvSpPr>
          <p:nvPr>
            <p:ph type="title"/>
          </p:nvPr>
        </p:nvSpPr>
        <p:spPr>
          <a:xfrm>
            <a:off x="951722" y="231985"/>
            <a:ext cx="3743131" cy="1325563"/>
          </a:xfrm>
          <a:solidFill>
            <a:schemeClr val="tx1">
              <a:alpha val="26000"/>
            </a:schemeClr>
          </a:solidFill>
        </p:spPr>
        <p:txBody>
          <a:bodyPr>
            <a:normAutofit/>
          </a:bodyPr>
          <a:lstStyle/>
          <a:p>
            <a:r>
              <a:rPr lang="es-ES" sz="3600" dirty="0">
                <a:solidFill>
                  <a:schemeClr val="bg1"/>
                </a:solidFill>
                <a:latin typeface="Arial Black" panose="020B0A04020102020204" pitchFamily="34" charset="0"/>
                <a:cs typeface="Arial" panose="020B0604020202020204" pitchFamily="34" charset="0"/>
              </a:rPr>
              <a:t>NEMÁTODOS</a:t>
            </a:r>
            <a:r>
              <a:rPr lang="es-ES" sz="3600" dirty="0">
                <a:latin typeface="Arial Black" panose="020B0A04020102020204" pitchFamily="34" charset="0"/>
                <a:cs typeface="Arial" panose="020B0604020202020204" pitchFamily="34" charset="0"/>
              </a:rPr>
              <a:t> </a:t>
            </a:r>
            <a:endParaRPr lang="es-PE" sz="3600" dirty="0">
              <a:latin typeface="Arial Black" panose="020B0A04020102020204" pitchFamily="34" charset="0"/>
              <a:cs typeface="Arial" panose="020B0604020202020204" pitchFamily="34" charset="0"/>
            </a:endParaRPr>
          </a:p>
        </p:txBody>
      </p:sp>
      <p:sp>
        <p:nvSpPr>
          <p:cNvPr id="5" name="Marcador de contenido 4">
            <a:extLst>
              <a:ext uri="{FF2B5EF4-FFF2-40B4-BE49-F238E27FC236}">
                <a16:creationId xmlns:a16="http://schemas.microsoft.com/office/drawing/2014/main" id="{EBFC6D13-2CCD-486D-A8EA-8A60D3513587}"/>
              </a:ext>
            </a:extLst>
          </p:cNvPr>
          <p:cNvSpPr>
            <a:spLocks noGrp="1"/>
          </p:cNvSpPr>
          <p:nvPr>
            <p:ph idx="1"/>
          </p:nvPr>
        </p:nvSpPr>
        <p:spPr/>
        <p:txBody>
          <a:bodyPr/>
          <a:lstStyle/>
          <a:p>
            <a:endParaRPr lang="es-PE" dirty="0"/>
          </a:p>
        </p:txBody>
      </p:sp>
      <p:pic>
        <p:nvPicPr>
          <p:cNvPr id="3076" name="Picture 4" descr="Nemátodos en agricultura: aspectos fundamentales – AM Ecological">
            <a:extLst>
              <a:ext uri="{FF2B5EF4-FFF2-40B4-BE49-F238E27FC236}">
                <a16:creationId xmlns:a16="http://schemas.microsoft.com/office/drawing/2014/main" id="{B3BC46D5-0EF1-4D41-B4D0-0E081578C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4"/>
            <a:ext cx="4918788" cy="392454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13832733-EE5A-495A-BA34-FAA120ED62B9}"/>
              </a:ext>
            </a:extLst>
          </p:cNvPr>
          <p:cNvSpPr txBox="1"/>
          <p:nvPr/>
        </p:nvSpPr>
        <p:spPr>
          <a:xfrm>
            <a:off x="951722" y="6018245"/>
            <a:ext cx="4058817" cy="584775"/>
          </a:xfrm>
          <a:prstGeom prst="rect">
            <a:avLst/>
          </a:prstGeom>
          <a:solidFill>
            <a:schemeClr val="tx1">
              <a:alpha val="24000"/>
            </a:schemeClr>
          </a:solid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Figura 5:  Imagen de nemátodo</a:t>
            </a:r>
          </a:p>
          <a:p>
            <a:r>
              <a:rPr lang="es-ES" sz="1600" dirty="0">
                <a:solidFill>
                  <a:schemeClr val="bg1"/>
                </a:solidFill>
                <a:latin typeface="Arial" panose="020B0604020202020204" pitchFamily="34" charset="0"/>
                <a:cs typeface="Arial" panose="020B0604020202020204" pitchFamily="34" charset="0"/>
              </a:rPr>
              <a:t> https://acortar.link/PfKy8l</a:t>
            </a:r>
            <a:endParaRPr lang="es-PE" sz="1600"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506DC5DF-2E49-49D8-A75A-6610F62A0851}"/>
              </a:ext>
            </a:extLst>
          </p:cNvPr>
          <p:cNvSpPr txBox="1"/>
          <p:nvPr/>
        </p:nvSpPr>
        <p:spPr>
          <a:xfrm>
            <a:off x="7343193" y="1978090"/>
            <a:ext cx="3470988" cy="3785652"/>
          </a:xfrm>
          <a:prstGeom prst="rect">
            <a:avLst/>
          </a:prstGeom>
          <a:solidFill>
            <a:schemeClr val="tx1">
              <a:alpha val="20000"/>
            </a:schemeClr>
          </a:solid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¿Cómo respiran?</a:t>
            </a:r>
          </a:p>
          <a:p>
            <a:r>
              <a:rPr lang="es-ES" sz="2000" dirty="0">
                <a:solidFill>
                  <a:schemeClr val="bg1"/>
                </a:solidFill>
                <a:latin typeface="Arial" panose="020B0604020202020204" pitchFamily="34" charset="0"/>
                <a:cs typeface="Arial" panose="020B0604020202020204" pitchFamily="34" charset="0"/>
              </a:rPr>
              <a:t>Los nematodos carecen de órganos respiratorios diferenciados. Los adultos que viven como parásitos intestinales son principalmente anaerobios, en ellos falta el ciclo de Krebs y el sistema de citocromos, pero todos pueden utilizar el oxígeno si está disponible.</a:t>
            </a:r>
            <a:endParaRPr lang="es-PE"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81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09E75-BC76-4931-9D1E-30BEB1481F5F}"/>
              </a:ext>
            </a:extLst>
          </p:cNvPr>
          <p:cNvSpPr>
            <a:spLocks noGrp="1"/>
          </p:cNvSpPr>
          <p:nvPr>
            <p:ph type="title"/>
          </p:nvPr>
        </p:nvSpPr>
        <p:spPr>
          <a:xfrm>
            <a:off x="838200" y="365125"/>
            <a:ext cx="2707433" cy="1325563"/>
          </a:xfrm>
          <a:solidFill>
            <a:schemeClr val="tx1">
              <a:alpha val="28000"/>
            </a:schemeClr>
          </a:solidFill>
        </p:spPr>
        <p:txBody>
          <a:bodyPr>
            <a:normAutofit/>
          </a:bodyPr>
          <a:lstStyle/>
          <a:p>
            <a:r>
              <a:rPr lang="es-ES" sz="3600" dirty="0">
                <a:solidFill>
                  <a:schemeClr val="bg1"/>
                </a:solidFill>
                <a:latin typeface="Arial Black" panose="020B0A04020102020204" pitchFamily="34" charset="0"/>
              </a:rPr>
              <a:t>Anélidos</a:t>
            </a:r>
            <a:endParaRPr lang="es-PE" sz="3600" dirty="0">
              <a:solidFill>
                <a:schemeClr val="bg1"/>
              </a:solidFill>
              <a:latin typeface="Arial Black" panose="020B0A04020102020204" pitchFamily="34" charset="0"/>
            </a:endParaRPr>
          </a:p>
        </p:txBody>
      </p:sp>
      <p:pic>
        <p:nvPicPr>
          <p:cNvPr id="4098" name="Picture 2" descr="Lombriz De Tierra - Banco de fotos e imágenes de stock - iStock">
            <a:extLst>
              <a:ext uri="{FF2B5EF4-FFF2-40B4-BE49-F238E27FC236}">
                <a16:creationId xmlns:a16="http://schemas.microsoft.com/office/drawing/2014/main" id="{AFDD6A9E-C1ED-4852-B319-F631DA8C3E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199" y="1922107"/>
            <a:ext cx="4900128" cy="370425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5831A8B-37FF-4A98-8B13-F98640E44B77}"/>
              </a:ext>
            </a:extLst>
          </p:cNvPr>
          <p:cNvSpPr txBox="1"/>
          <p:nvPr/>
        </p:nvSpPr>
        <p:spPr>
          <a:xfrm>
            <a:off x="1054357" y="6002835"/>
            <a:ext cx="2901823" cy="584775"/>
          </a:xfrm>
          <a:prstGeom prst="rect">
            <a:avLst/>
          </a:prstGeom>
          <a:solidFill>
            <a:schemeClr val="tx1">
              <a:alpha val="26000"/>
            </a:schemeClr>
          </a:solidFill>
        </p:spPr>
        <p:txBody>
          <a:bodyPr wrap="square" rtlCol="0">
            <a:spAutoFit/>
          </a:bodyPr>
          <a:lstStyle/>
          <a:p>
            <a:r>
              <a:rPr lang="es-ES" sz="1600" dirty="0">
                <a:solidFill>
                  <a:schemeClr val="bg1"/>
                </a:solidFill>
                <a:latin typeface="Arial" panose="020B0604020202020204" pitchFamily="34" charset="0"/>
                <a:cs typeface="Arial" panose="020B0604020202020204" pitchFamily="34" charset="0"/>
              </a:rPr>
              <a:t>Figura 5: Lombriz de tierra</a:t>
            </a:r>
          </a:p>
          <a:p>
            <a:r>
              <a:rPr lang="es-PE" sz="1600" dirty="0">
                <a:solidFill>
                  <a:schemeClr val="bg1"/>
                </a:solidFill>
                <a:latin typeface="Arial" panose="020B0604020202020204" pitchFamily="34" charset="0"/>
                <a:cs typeface="Arial" panose="020B0604020202020204" pitchFamily="34" charset="0"/>
              </a:rPr>
              <a:t>https://acortar.link/nA5Yi2</a:t>
            </a:r>
          </a:p>
        </p:txBody>
      </p:sp>
      <p:sp>
        <p:nvSpPr>
          <p:cNvPr id="6" name="CuadroTexto 5">
            <a:extLst>
              <a:ext uri="{FF2B5EF4-FFF2-40B4-BE49-F238E27FC236}">
                <a16:creationId xmlns:a16="http://schemas.microsoft.com/office/drawing/2014/main" id="{245BB514-1750-4E21-9E24-213DDC625754}"/>
              </a:ext>
            </a:extLst>
          </p:cNvPr>
          <p:cNvSpPr txBox="1"/>
          <p:nvPr/>
        </p:nvSpPr>
        <p:spPr>
          <a:xfrm>
            <a:off x="7856375" y="1727519"/>
            <a:ext cx="3601616" cy="4093428"/>
          </a:xfrm>
          <a:prstGeom prst="rect">
            <a:avLst/>
          </a:prstGeom>
          <a:solidFill>
            <a:schemeClr val="tx1">
              <a:alpha val="20000"/>
            </a:schemeClr>
          </a:solidFill>
        </p:spPr>
        <p:txBody>
          <a:bodyPr wrap="square" rtlCol="0">
            <a:spAutoFit/>
          </a:bodyPr>
          <a:lstStyle/>
          <a:p>
            <a:r>
              <a:rPr lang="es-ES" sz="2000" dirty="0">
                <a:solidFill>
                  <a:schemeClr val="bg1"/>
                </a:solidFill>
                <a:latin typeface="Arial" panose="020B0604020202020204" pitchFamily="34" charset="0"/>
                <a:cs typeface="Arial" panose="020B0604020202020204" pitchFamily="34" charset="0"/>
              </a:rPr>
              <a:t>¿Cómo respiran?</a:t>
            </a:r>
          </a:p>
          <a:p>
            <a:r>
              <a:rPr lang="es-ES" sz="2000" dirty="0">
                <a:solidFill>
                  <a:schemeClr val="bg1"/>
                </a:solidFill>
                <a:latin typeface="Arial" panose="020B0604020202020204" pitchFamily="34" charset="0"/>
                <a:cs typeface="Arial" panose="020B0604020202020204" pitchFamily="34" charset="0"/>
              </a:rPr>
              <a:t>En animales que viven en ambientes húmedos o acuáticos como ciertos anélidos, algunos artrópodos y anfibios(que además tienen pulmones) respiran a través de la piel: es la respiración cutánea. En este tipo de respiración se necesita que la piel sea fina y permeable a los gases, además de estar continuamente húmeda</a:t>
            </a:r>
            <a:r>
              <a:rPr lang="es-ES" sz="2000" dirty="0">
                <a:latin typeface="Arial" panose="020B0604020202020204" pitchFamily="34" charset="0"/>
                <a:cs typeface="Arial" panose="020B0604020202020204" pitchFamily="34" charset="0"/>
              </a:rPr>
              <a:t>.</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503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EFCF32-6F85-4FC9-8D8D-9F31B4BD9F21}"/>
              </a:ext>
            </a:extLst>
          </p:cNvPr>
          <p:cNvSpPr>
            <a:spLocks noGrp="1"/>
          </p:cNvSpPr>
          <p:nvPr>
            <p:ph type="title"/>
          </p:nvPr>
        </p:nvSpPr>
        <p:spPr>
          <a:xfrm>
            <a:off x="838200" y="365125"/>
            <a:ext cx="3481873" cy="1325563"/>
          </a:xfrm>
          <a:solidFill>
            <a:schemeClr val="tx1">
              <a:alpha val="26000"/>
            </a:schemeClr>
          </a:solidFill>
        </p:spPr>
        <p:txBody>
          <a:bodyPr>
            <a:normAutofit/>
          </a:bodyPr>
          <a:lstStyle/>
          <a:p>
            <a:r>
              <a:rPr lang="es-ES" sz="3600" dirty="0">
                <a:solidFill>
                  <a:schemeClr val="tx1"/>
                </a:solidFill>
                <a:latin typeface="Arial" panose="020B0604020202020204" pitchFamily="34" charset="0"/>
                <a:cs typeface="Arial" panose="020B0604020202020204" pitchFamily="34" charset="0"/>
              </a:rPr>
              <a:t>Equinodermos</a:t>
            </a:r>
            <a:endParaRPr lang="es-PE" sz="3600" dirty="0">
              <a:solidFill>
                <a:schemeClr val="tx1"/>
              </a:solidFill>
              <a:latin typeface="Arial" panose="020B0604020202020204" pitchFamily="34" charset="0"/>
              <a:cs typeface="Arial" panose="020B0604020202020204" pitchFamily="34" charset="0"/>
            </a:endParaRPr>
          </a:p>
        </p:txBody>
      </p:sp>
      <p:pic>
        <p:nvPicPr>
          <p:cNvPr id="5122" name="Picture 2" descr="Estrella de mar 1080P, 2K, 4K, 5K HD wallpapers free download | Wallpaper  Flare">
            <a:extLst>
              <a:ext uri="{FF2B5EF4-FFF2-40B4-BE49-F238E27FC236}">
                <a16:creationId xmlns:a16="http://schemas.microsoft.com/office/drawing/2014/main" id="{1DFBC4D4-11E0-4CEF-9317-0EFDDB24AF2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3529" y="1834065"/>
            <a:ext cx="5833965" cy="379229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D7A506D-8E69-4C65-84D4-80D37A587655}"/>
              </a:ext>
            </a:extLst>
          </p:cNvPr>
          <p:cNvSpPr txBox="1"/>
          <p:nvPr/>
        </p:nvSpPr>
        <p:spPr>
          <a:xfrm>
            <a:off x="643812" y="6036906"/>
            <a:ext cx="2761861" cy="584775"/>
          </a:xfrm>
          <a:prstGeom prst="rect">
            <a:avLst/>
          </a:prstGeom>
          <a:noFill/>
        </p:spPr>
        <p:txBody>
          <a:bodyPr wrap="square" rtlCol="0">
            <a:spAutoFit/>
          </a:bodyPr>
          <a:lstStyle/>
          <a:p>
            <a:r>
              <a:rPr lang="es-ES" sz="1600" dirty="0">
                <a:latin typeface="Arial" panose="020B0604020202020204" pitchFamily="34" charset="0"/>
                <a:cs typeface="Arial" panose="020B0604020202020204" pitchFamily="34" charset="0"/>
              </a:rPr>
              <a:t>Figura 6: Estrella de mar</a:t>
            </a:r>
          </a:p>
          <a:p>
            <a:r>
              <a:rPr lang="es-PE" sz="1600" dirty="0">
                <a:latin typeface="Arial" panose="020B0604020202020204" pitchFamily="34" charset="0"/>
                <a:cs typeface="Arial" panose="020B0604020202020204" pitchFamily="34" charset="0"/>
              </a:rPr>
              <a:t>https://acortar.link/7vg18o</a:t>
            </a:r>
          </a:p>
        </p:txBody>
      </p:sp>
      <p:sp>
        <p:nvSpPr>
          <p:cNvPr id="5" name="CuadroTexto 4">
            <a:extLst>
              <a:ext uri="{FF2B5EF4-FFF2-40B4-BE49-F238E27FC236}">
                <a16:creationId xmlns:a16="http://schemas.microsoft.com/office/drawing/2014/main" id="{C9362B8C-3181-4A72-BB34-5837EC5920E0}"/>
              </a:ext>
            </a:extLst>
          </p:cNvPr>
          <p:cNvSpPr txBox="1"/>
          <p:nvPr/>
        </p:nvSpPr>
        <p:spPr>
          <a:xfrm>
            <a:off x="7871927" y="1532931"/>
            <a:ext cx="3786673" cy="4093428"/>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¿Cómo respiran?</a:t>
            </a:r>
          </a:p>
          <a:p>
            <a:r>
              <a:rPr lang="es-ES" sz="2000" dirty="0">
                <a:latin typeface="Arial" panose="020B0604020202020204" pitchFamily="34" charset="0"/>
                <a:cs typeface="Arial" panose="020B0604020202020204" pitchFamily="34" charset="0"/>
              </a:rPr>
              <a:t>La respiración se realiza mediante un sistema vascular acuífero, basado en la acción de una placa que actúa a modo de orificio (madreporita) y la intervención de numerosos conductos que permiten el transporte eficaz del líquido acuoso que contiene las proteínas y nutrientes necesarios para su supervivencia</a:t>
            </a:r>
            <a:endParaRPr lang="es-P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50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F8FAB-7713-432A-9AB5-083DD3D685CC}"/>
              </a:ext>
            </a:extLst>
          </p:cNvPr>
          <p:cNvSpPr>
            <a:spLocks noGrp="1"/>
          </p:cNvSpPr>
          <p:nvPr>
            <p:ph type="title"/>
          </p:nvPr>
        </p:nvSpPr>
        <p:spPr/>
        <p:txBody>
          <a:bodyPr/>
          <a:lstStyle/>
          <a:p>
            <a:endParaRPr lang="es-PE" dirty="0"/>
          </a:p>
        </p:txBody>
      </p:sp>
      <p:sp>
        <p:nvSpPr>
          <p:cNvPr id="3" name="Marcador de contenido 2">
            <a:extLst>
              <a:ext uri="{FF2B5EF4-FFF2-40B4-BE49-F238E27FC236}">
                <a16:creationId xmlns:a16="http://schemas.microsoft.com/office/drawing/2014/main" id="{399B8312-79D7-4D6E-8EBA-0561D353219D}"/>
              </a:ext>
            </a:extLst>
          </p:cNvPr>
          <p:cNvSpPr>
            <a:spLocks noGrp="1"/>
          </p:cNvSpPr>
          <p:nvPr>
            <p:ph idx="1"/>
          </p:nvPr>
        </p:nvSpPr>
        <p:spPr/>
        <p:txBody>
          <a:bodyPr>
            <a:normAutofit/>
          </a:bodyPr>
          <a:lstStyle/>
          <a:p>
            <a:pPr algn="ctr"/>
            <a:endParaRPr lang="es-ES" sz="3600" dirty="0">
              <a:latin typeface="Arial Black" panose="020B0A04020102020204" pitchFamily="34" charset="0"/>
            </a:endParaRPr>
          </a:p>
          <a:p>
            <a:pPr algn="ctr"/>
            <a:endParaRPr lang="es-ES" sz="3600" dirty="0">
              <a:latin typeface="Arial Black" panose="020B0A04020102020204" pitchFamily="34" charset="0"/>
            </a:endParaRPr>
          </a:p>
          <a:p>
            <a:pPr marL="0" indent="0" algn="ctr">
              <a:buNone/>
            </a:pPr>
            <a:r>
              <a:rPr lang="es-ES" sz="3600" dirty="0">
                <a:latin typeface="Arial Black" panose="020B0A04020102020204" pitchFamily="34" charset="0"/>
              </a:rPr>
              <a:t>MOLUSCOS</a:t>
            </a:r>
            <a:endParaRPr lang="es-PE" sz="3600" dirty="0">
              <a:latin typeface="Arial Black" panose="020B0A04020102020204" pitchFamily="34" charset="0"/>
            </a:endParaRPr>
          </a:p>
        </p:txBody>
      </p:sp>
    </p:spTree>
    <p:extLst>
      <p:ext uri="{BB962C8B-B14F-4D97-AF65-F5344CB8AC3E}">
        <p14:creationId xmlns:p14="http://schemas.microsoft.com/office/powerpoint/2010/main" val="1968728655"/>
      </p:ext>
    </p:extLst>
  </p:cSld>
  <p:clrMapOvr>
    <a:masterClrMapping/>
  </p:clrMapOvr>
</p:sld>
</file>

<file path=ppt/theme/theme1.xml><?xml version="1.0" encoding="utf-8"?>
<a:theme xmlns:a="http://schemas.openxmlformats.org/drawingml/2006/main" name="Profundidad">
  <a:themeElements>
    <a:clrScheme name="Profundidad">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undidad">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undidad">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TM04033923[[fn=Profundidad]]</Template>
  <TotalTime>184</TotalTime>
  <Words>827</Words>
  <Application>Microsoft Office PowerPoint</Application>
  <PresentationFormat>Panorámica</PresentationFormat>
  <Paragraphs>114</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Arial Black</vt:lpstr>
      <vt:lpstr>Calibri</vt:lpstr>
      <vt:lpstr>Corbel</vt:lpstr>
      <vt:lpstr>Profundidad</vt:lpstr>
      <vt:lpstr>RESPIRACIÓN EN ANIMALES  INVERTEBRADOS</vt:lpstr>
      <vt:lpstr>Introducción</vt:lpstr>
      <vt:lpstr>Poríferos </vt:lpstr>
      <vt:lpstr>CELENTEREOS </vt:lpstr>
      <vt:lpstr>HELMINTOS</vt:lpstr>
      <vt:lpstr>NEMÁTODOS </vt:lpstr>
      <vt:lpstr>Anélidos</vt:lpstr>
      <vt:lpstr>Equinodermos</vt:lpstr>
      <vt:lpstr>Presentación de PowerPoint</vt:lpstr>
      <vt:lpstr>Cefalópodos</vt:lpstr>
      <vt:lpstr>Gasterópodos  </vt:lpstr>
      <vt:lpstr>Bivalvos</vt:lpstr>
      <vt:lpstr>Presentación de PowerPoint</vt:lpstr>
      <vt:lpstr>Crustáceos </vt:lpstr>
      <vt:lpstr>Arácnidos</vt:lpstr>
      <vt:lpstr>MIRIAPODOS</vt:lpstr>
      <vt:lpstr>INSECTOS</vt:lpstr>
      <vt:lpstr>Conclusiones </vt:lpstr>
      <vt:lpstr>LINKOGRAFIA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RESPIRACIÓN EN ANIMALES INVERTEBRADOS</dc:title>
  <dc:creator>Hector Campos Monja</dc:creator>
  <cp:lastModifiedBy>Hector Campos Monja</cp:lastModifiedBy>
  <cp:revision>22</cp:revision>
  <dcterms:created xsi:type="dcterms:W3CDTF">2022-11-20T19:58:11Z</dcterms:created>
  <dcterms:modified xsi:type="dcterms:W3CDTF">2022-11-22T01:08:33Z</dcterms:modified>
</cp:coreProperties>
</file>