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57" r:id="rId5"/>
    <p:sldId id="389" r:id="rId6"/>
    <p:sldId id="384" r:id="rId7"/>
    <p:sldId id="317" r:id="rId8"/>
    <p:sldId id="392" r:id="rId9"/>
    <p:sldId id="393" r:id="rId10"/>
    <p:sldId id="394" r:id="rId11"/>
    <p:sldId id="321" r:id="rId12"/>
    <p:sldId id="391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25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14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BAABBB-F1BE-4363-BBD5-0DD1159694AA}" type="datetime1">
              <a:rPr lang="es-ES" smtClean="0"/>
              <a:t>20/07/2022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3CDBB5-5B4A-4483-935D-A73935186B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845F39-3ED7-4557-8E83-69CFB9EC7E67}" type="datetime1">
              <a:rPr lang="es-ES" smtClean="0"/>
              <a:t>20/07/2022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7CCE34D-CFF1-4FFE-815B-D050E7ED2D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ES" smtClean="0"/>
              <a:t>1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5E7C03-88B8-4DAC-AE1C-964A18E7E87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A37B167-7500-4BD6-8ABE-109491A63DCA}" type="datetime1">
              <a:rPr lang="es-ES" smtClean="0"/>
              <a:t>20/07/2022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ES" smtClean="0"/>
              <a:t>3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EFB138-4F72-48F1-A918-7B41E31D22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0FE51CE-157E-4294-ACC8-C8FB7FDA6E7F}" type="datetime1">
              <a:rPr lang="es-ES" smtClean="0"/>
              <a:t>20/07/2022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ES" smtClean="0"/>
              <a:t>4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6EF900-572F-40CC-9355-44E7BEBB4EF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C402201-A675-4417-85D0-6A7751A235E0}" type="datetime1">
              <a:rPr lang="es-ES" smtClean="0"/>
              <a:t>20/07/2022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983A999-5E0E-42CA-8400-604AE921FF7C}" type="slidenum">
              <a:rPr lang="es-ES" smtClean="0"/>
              <a:t>8</a:t>
            </a:fld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A9A2DB-AE90-4F87-9172-5C0A6DB062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52C00E9-3EB6-4217-B16D-00441C328701}" type="datetime1">
              <a:rPr lang="es-ES" smtClean="0"/>
              <a:t>20/07/2022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es-ES" sz="4800"/>
              <a:t>Flotante en 3D</a:t>
            </a:r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 rtlCol="0"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lumna de 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 dirty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ES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es-ES"/>
              <a:t>Haga clic para modificar el estilo de título del patrón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contenido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s-E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Marcador de contenido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s-E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s-ES"/>
              <a:t>Haga clic para EDITAR</a:t>
            </a:r>
          </a:p>
        </p:txBody>
      </p:sp>
      <p:sp>
        <p:nvSpPr>
          <p:cNvPr id="21" name="Marcador de contenido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 rtlCol="0"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es-ES">
                <a:solidFill>
                  <a:schemeClr val="tx1">
                    <a:alpha val="60000"/>
                  </a:schemeClr>
                </a:solidFill>
              </a:rPr>
              <a:t>Haga clic para modificar el estilo de subtítulo del patrón</a:t>
            </a:r>
            <a:endParaRPr lang="es-E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2" name="Marcador de posición de imagen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 dirty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e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 rtlCol="0">
            <a:no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rtlCol="0" anchor="b" anchorCtr="0">
            <a:noAutofit/>
          </a:bodyPr>
          <a:lstStyle>
            <a:lvl1pPr>
              <a:defRPr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rtlCol="0" anchor="t" anchorCtr="0">
            <a:noAutofit/>
          </a:bodyPr>
          <a:lstStyle>
            <a:lvl1pPr>
              <a:buNone/>
              <a:defRPr/>
            </a:lvl1pPr>
          </a:lstStyle>
          <a:p>
            <a:pPr rtl="0">
              <a:lnSpc>
                <a:spcPct val="120000"/>
              </a:lnSpc>
            </a:pPr>
            <a:r>
              <a:rPr lang="es-ES" sz="1600"/>
              <a:t>Haga clic para agregar texto</a:t>
            </a:r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rtlCol="0" anchor="t" anchorCtr="0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18" name="Marcador de posición de imagen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19" name="Marcador de posición de imagen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20" name="Marcador de posición de imagen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Marcador de contenido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 rtlCol="0"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lt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 anchorCtr="0">
            <a:noAutofit/>
          </a:bodyPr>
          <a:lstStyle>
            <a:lvl1pPr>
              <a:defRPr sz="64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</a:lstStyle>
          <a:p>
            <a:pPr rtl="0"/>
            <a:r>
              <a:rPr lang="es-ES">
                <a:solidFill>
                  <a:schemeClr val="tx1">
                    <a:alpha val="60000"/>
                  </a:schemeClr>
                </a:solidFill>
              </a:rPr>
              <a:t>Haga clic para modificar el estilo de subtítulo del patrón</a:t>
            </a:r>
            <a:endParaRPr lang="es-E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lt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 rtlCol="0"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pPr rtl="0"/>
            <a:r>
              <a:rPr lang="es-ES">
                <a:solidFill>
                  <a:schemeClr val="tx1">
                    <a:alpha val="60000"/>
                  </a:schemeClr>
                </a:solidFill>
              </a:rPr>
              <a:t>Haga clic para modificar el estilo de subtítulo del patrón</a:t>
            </a:r>
            <a:endParaRPr lang="es-E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Escala de tiempo de tabla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ES" dirty="0"/>
            </a:lvl1pPr>
          </a:lstStyle>
          <a:p>
            <a:pPr lvl="0" rtl="0">
              <a:lnSpc>
                <a:spcPct val="100000"/>
              </a:lnSpc>
            </a:pPr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 rtlCol="0">
            <a:no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rtlCol="0" anchor="b" anchorCtr="0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orma libre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0" name="Forma libre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1" name="Forma libre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12" name="Elipse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 rtlCol="0"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40" name="Título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pPr rtl="0"/>
            <a:r>
              <a:rPr lang="es-ES"/>
              <a:t>Equipo</a:t>
            </a: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rtl="0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56" name="Marcador de posición de imagen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57" name="Marcador de posición de imagen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58" name="Marcador de posición de imagen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59" name="Marcador de posición de imagen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63" name="Marcador de texto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61" name="Marcador de texto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65" name="Marcador de texto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64" name="Marcador de texto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67" name="Marcador de texto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66" name="Marcador de texto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69" name="Marcador de texto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 rtlCol="0">
            <a:noAutofit/>
          </a:bodyPr>
          <a:lstStyle>
            <a:lvl1pPr>
              <a:buNone/>
              <a:defRPr sz="20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68" name="Marcador de texto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 rtlCol="0">
            <a:noAutofit/>
          </a:bodyPr>
          <a:lstStyle>
            <a:lvl1pPr>
              <a:buNone/>
              <a:defRPr sz="18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ido y columna 2 (diapositiva de comparació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s-ES" sz="4800" dirty="0"/>
            </a:lvl1pPr>
          </a:lstStyle>
          <a:p>
            <a:pPr lvl="0" rtl="0">
              <a:lnSpc>
                <a:spcPct val="100000"/>
              </a:lnSpc>
            </a:pPr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rtlCol="0"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s-E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 rtlCol="0"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Martes, 2 de febrero de 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/>
          <a:p>
            <a:pPr rtl="0"/>
            <a:fld id="{DBA1B0FB-D917-4C8C-928F-313BD683B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rtl="0">
              <a:lnSpc>
                <a:spcPct val="100000"/>
              </a:lnSpc>
            </a:pPr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es-ES"/>
              <a:t>Martes, 2 de febrero de 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r>
              <a:rPr lang="es-ES"/>
              <a:t>Ejemplo de Texto de pie de página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es-ES" smtClean="0"/>
              <a:pPr rt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60" y="1899510"/>
            <a:ext cx="3565524" cy="1997855"/>
          </a:xfrm>
        </p:spPr>
        <p:txBody>
          <a:bodyPr wrap="square" rtlCol="0" anchor="b" anchorCtr="0">
            <a:normAutofit/>
          </a:bodyPr>
          <a:lstStyle/>
          <a:p>
            <a:pPr rtl="0"/>
            <a:r>
              <a:rPr lang="es-ES" dirty="0"/>
              <a:t>Adaptación de los seres vivos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59" y="4027541"/>
            <a:ext cx="3565525" cy="441909"/>
          </a:xfrm>
        </p:spPr>
        <p:txBody>
          <a:bodyPr wrap="square" rtlCol="0" anchor="t">
            <a:normAutofit/>
          </a:bodyPr>
          <a:lstStyle/>
          <a:p>
            <a:pPr rtl="0"/>
            <a:r>
              <a:rPr lang="es-ES" sz="1600" dirty="0"/>
              <a:t>Jorge Eber S. Gines Solis</a:t>
            </a:r>
          </a:p>
        </p:txBody>
      </p:sp>
      <p:pic>
        <p:nvPicPr>
          <p:cNvPr id="14" name="Marcador de posición de imagen 13" descr="Fondo digital de puntos de datos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r="5692" b="-1"/>
          <a:stretch/>
        </p:blipFill>
        <p:spPr>
          <a:xfrm>
            <a:off x="4721060" y="1976108"/>
            <a:ext cx="3448558" cy="3448558"/>
          </a:xfrm>
          <a:noFill/>
        </p:spPr>
      </p:pic>
      <p:pic>
        <p:nvPicPr>
          <p:cNvPr id="2052" name="Picture 4" descr="Los cambios de color más llamativos de los camaleones no son para camuflarse  | National Geographic">
            <a:extLst>
              <a:ext uri="{FF2B5EF4-FFF2-40B4-BE49-F238E27FC236}">
                <a16:creationId xmlns:a16="http://schemas.microsoft.com/office/drawing/2014/main" id="{39755A9A-D456-2CD0-9D2C-E2A7F73B2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3" r="22726" b="-2"/>
          <a:stretch/>
        </p:blipFill>
        <p:spPr bwMode="auto">
          <a:xfrm>
            <a:off x="8405828" y="241973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arcador de posición de imagen 4" descr="Flor de color verde&#10;&#10;Descripción generada automáticamente con confianza baja">
            <a:extLst>
              <a:ext uri="{FF2B5EF4-FFF2-40B4-BE49-F238E27FC236}">
                <a16:creationId xmlns:a16="http://schemas.microsoft.com/office/drawing/2014/main" id="{9EB65826-650E-67FC-06C0-93E92D2E9ED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12462" b="12462"/>
          <a:stretch>
            <a:fillRect/>
          </a:stretch>
        </p:blipFill>
        <p:spPr>
          <a:xfrm>
            <a:off x="8778518" y="3384578"/>
            <a:ext cx="2936875" cy="2936875"/>
          </a:xfrm>
        </p:spPr>
      </p:pic>
      <p:sp>
        <p:nvSpPr>
          <p:cNvPr id="2063" name="Slide Number Placeholder 8">
            <a:extLst>
              <a:ext uri="{FF2B5EF4-FFF2-40B4-BE49-F238E27FC236}">
                <a16:creationId xmlns:a16="http://schemas.microsoft.com/office/drawing/2014/main" id="{F82F4C4F-D9D3-3CBE-4A88-359C5889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BA1B0FB-D917-4C8C-928F-313BD683BF39}" type="slidenum">
              <a:rPr lang="es-ES" smtClean="0"/>
              <a:pPr rtl="0">
                <a:spcAft>
                  <a:spcPts val="600"/>
                </a:spcAft>
              </a:pPr>
              <a:t>1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F9DB45-9FB8-E578-FFB0-6E45F22F867B}"/>
              </a:ext>
            </a:extLst>
          </p:cNvPr>
          <p:cNvSpPr txBox="1"/>
          <p:nvPr/>
        </p:nvSpPr>
        <p:spPr>
          <a:xfrm>
            <a:off x="8169618" y="2567067"/>
            <a:ext cx="3049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1200" dirty="0" err="1"/>
              <a:t>Fig</a:t>
            </a:r>
            <a:r>
              <a:rPr lang="es-MX" sz="1200" dirty="0"/>
              <a:t> 1: Camaleón camuflándose con su entrono</a:t>
            </a:r>
            <a:br>
              <a:rPr lang="es-MX" sz="1200" dirty="0"/>
            </a:br>
            <a:r>
              <a:rPr lang="es-MX" sz="1200" dirty="0"/>
              <a:t>Recuperado de: https://acortar.link/SNOgsE</a:t>
            </a:r>
            <a:endParaRPr lang="es-PE" sz="12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F84BA25-5A85-9170-F127-D877237A4B89}"/>
              </a:ext>
            </a:extLst>
          </p:cNvPr>
          <p:cNvSpPr txBox="1"/>
          <p:nvPr/>
        </p:nvSpPr>
        <p:spPr>
          <a:xfrm>
            <a:off x="8784586" y="6353323"/>
            <a:ext cx="2856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1200" dirty="0" err="1"/>
              <a:t>Fig</a:t>
            </a:r>
            <a:r>
              <a:rPr lang="es-MX" sz="1200" dirty="0"/>
              <a:t> 2: Insecto hoja camuflado con una hoja</a:t>
            </a:r>
            <a:br>
              <a:rPr lang="es-MX" sz="1200" dirty="0"/>
            </a:br>
            <a:r>
              <a:rPr lang="es-MX" sz="1200" dirty="0"/>
              <a:t>Recuperado de: https://acortar.link/7NAgoJ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rtlCol="0"/>
          <a:lstStyle/>
          <a:p>
            <a:pPr rtl="0"/>
            <a:r>
              <a:rPr lang="es-ES" dirty="0"/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7306"/>
            <a:ext cx="3565525" cy="3829906"/>
          </a:xfrm>
        </p:spPr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dirty="0"/>
              <a:t>Definición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dirty="0"/>
              <a:t>Tipos de Adaptación</a:t>
            </a:r>
          </a:p>
          <a:p>
            <a:pPr marL="800100" lvl="1" indent="-342900"/>
            <a:r>
              <a:rPr lang="es-ES" sz="2000" dirty="0"/>
              <a:t>Adaptación morfológica</a:t>
            </a:r>
          </a:p>
          <a:p>
            <a:pPr marL="800100" lvl="1" indent="-342900"/>
            <a:r>
              <a:rPr lang="es-ES" sz="2000" dirty="0"/>
              <a:t>Adaptación etológica </a:t>
            </a:r>
          </a:p>
          <a:p>
            <a:pPr marL="800100" lvl="1" indent="-342900"/>
            <a:r>
              <a:rPr lang="es-ES" sz="2000" dirty="0"/>
              <a:t>Adaptación fisiológica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s-ES" dirty="0"/>
              <a:t>Conclusión</a:t>
            </a:r>
          </a:p>
        </p:txBody>
      </p:sp>
      <p:pic>
        <p:nvPicPr>
          <p:cNvPr id="8" name="Marcador de posición de imagen 7" descr="Datos digitales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28" y="1596771"/>
            <a:ext cx="3448558" cy="3448558"/>
          </a:xfrm>
        </p:spPr>
      </p:pic>
      <p:pic>
        <p:nvPicPr>
          <p:cNvPr id="10" name="Marcador de posición de imagen 9" descr="Puntos de dato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Marcador de posición de imagen 11" descr="Fondo de datos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27" y="427388"/>
            <a:ext cx="3566160" cy="2351087"/>
          </a:xfrm>
        </p:spPr>
        <p:txBody>
          <a:bodyPr wrap="square" rtlCol="0" anchor="b">
            <a:normAutofit/>
          </a:bodyPr>
          <a:lstStyle/>
          <a:p>
            <a:pPr rtl="0"/>
            <a:r>
              <a:rPr lang="es-ES" dirty="0"/>
              <a:t>Adaptación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3041139"/>
            <a:ext cx="3565524" cy="2351087"/>
          </a:xfrm>
        </p:spPr>
        <p:txBody>
          <a:bodyPr wrap="square" rtlCol="0">
            <a:normAutofit fontScale="92500" lnSpcReduction="20000"/>
          </a:bodyPr>
          <a:lstStyle/>
          <a:p>
            <a:pPr algn="just" rtl="0">
              <a:lnSpc>
                <a:spcPct val="100000"/>
              </a:lnSpc>
            </a:pPr>
            <a:r>
              <a:rPr lang="es-ES" sz="2000" dirty="0"/>
              <a:t>Es un proceso en el cual los seres vivos desarrollan capacidades para sobrevivir y subsistir en diferentes entornos logrando así multiplicarse en ellos.</a:t>
            </a:r>
          </a:p>
          <a:p>
            <a:pPr algn="just" rtl="0">
              <a:lnSpc>
                <a:spcPct val="100000"/>
              </a:lnSpc>
            </a:pPr>
            <a:r>
              <a:rPr lang="es-ES" sz="2000" dirty="0"/>
              <a:t>Este proceso lo podemos observar en distintos organismos vivos como plantas, bacterias, animales y hongos</a:t>
            </a:r>
          </a:p>
        </p:txBody>
      </p:sp>
      <p:pic>
        <p:nvPicPr>
          <p:cNvPr id="1026" name="Picture 2" descr="Búho: características, anatomía, alimentación y reproducción">
            <a:extLst>
              <a:ext uri="{FF2B5EF4-FFF2-40B4-BE49-F238E27FC236}">
                <a16:creationId xmlns:a16="http://schemas.microsoft.com/office/drawing/2014/main" id="{12AFAB1F-EA23-F3B5-CA4F-116BCDA4F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 bwMode="auto"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rgbClr val="FFFFFF"/>
          </a:solidFill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3640" y="5864806"/>
            <a:ext cx="3244759" cy="454016"/>
          </a:xfrm>
        </p:spPr>
        <p:txBody>
          <a:bodyPr wrap="square" rtlCol="0" anchor="ctr">
            <a:noAutofit/>
          </a:bodyPr>
          <a:lstStyle/>
          <a:p>
            <a:pPr algn="just" rtl="0">
              <a:spcAft>
                <a:spcPts val="600"/>
              </a:spcAft>
            </a:pPr>
            <a:r>
              <a:rPr lang="es-ES" sz="1200" dirty="0" err="1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s-ES" sz="1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El búho y la alteración de sus sentidos.</a:t>
            </a:r>
          </a:p>
          <a:p>
            <a:pPr algn="just" rtl="0">
              <a:spcAft>
                <a:spcPts val="600"/>
              </a:spcAft>
            </a:pPr>
            <a:r>
              <a:rPr lang="es-ES" sz="1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 de: https://acortar.link/qbuN5s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wrap="square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BA1B0FB-D917-4C8C-928F-313BD683BF39}" type="slidenum">
              <a:rPr lang="es-ES" smtClean="0"/>
              <a:pPr rtl="0">
                <a:spcAft>
                  <a:spcPts val="600"/>
                </a:spcAft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Fondo digital de puntos de datos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12192000" cy="6858000"/>
          </a:xfrm>
          <a:noFill/>
        </p:spPr>
      </p:pic>
      <p:sp>
        <p:nvSpPr>
          <p:cNvPr id="55" name="Date Placeholder 2">
            <a:extLst>
              <a:ext uri="{FF2B5EF4-FFF2-40B4-BE49-F238E27FC236}">
                <a16:creationId xmlns:a16="http://schemas.microsoft.com/office/drawing/2014/main" id="{A50E29BE-E810-BDFE-28AD-07109546D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wrap="square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s-ES"/>
              <a:t>Martes, 2 de febrero de 20XX</a:t>
            </a:r>
          </a:p>
        </p:txBody>
      </p:sp>
      <p:sp>
        <p:nvSpPr>
          <p:cNvPr id="57" name="Footer Placeholder 3">
            <a:extLst>
              <a:ext uri="{FF2B5EF4-FFF2-40B4-BE49-F238E27FC236}">
                <a16:creationId xmlns:a16="http://schemas.microsoft.com/office/drawing/2014/main" id="{6B5A3FEE-5F38-62C1-52B6-258E2B9FE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wrap="square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wrap="square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BA1B0FB-D917-4C8C-928F-313BD683BF39}" type="slidenum">
              <a:rPr lang="es-ES" smtClean="0"/>
              <a:pPr rtl="0">
                <a:spcAft>
                  <a:spcPts val="600"/>
                </a:spcAft>
              </a:pPr>
              <a:t>4</a:t>
            </a:fld>
            <a:endParaRPr lang="es-ES"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rtl="0"/>
            <a:r>
              <a:rPr lang="es-ES" dirty="0"/>
              <a:t>Tipos de adaptación:</a:t>
            </a:r>
            <a:endParaRPr lang="es-ES" kern="1200" dirty="0"/>
          </a:p>
        </p:txBody>
      </p:sp>
      <p:sp>
        <p:nvSpPr>
          <p:cNvPr id="16" name="Subtítulo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 algn="just" rtl="0">
              <a:buNone/>
            </a:pPr>
            <a:r>
              <a:rPr lang="es-ES" dirty="0"/>
              <a:t>Los rasgos adquiridos por cada ser vivo se les conoce en 3 tipos diferentes de adaptaciones biológicas (morfológica, etológica, fisiológica):</a:t>
            </a:r>
            <a:endParaRPr lang="es-ES" kern="1200" dirty="0"/>
          </a:p>
        </p:txBody>
      </p:sp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6A8FEDC2-EEE9-8EFE-6BAE-B9FE2ACE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4556846" cy="600033"/>
          </a:xfrm>
        </p:spPr>
        <p:txBody>
          <a:bodyPr/>
          <a:lstStyle/>
          <a:p>
            <a:r>
              <a:rPr lang="es-MX" dirty="0"/>
              <a:t>Adaptación Morfológica</a:t>
            </a:r>
            <a:endParaRPr lang="es-PE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2906583C-CADD-828C-4B08-CCAEE7E95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07710" y="543073"/>
            <a:ext cx="4556846" cy="600033"/>
          </a:xfrm>
        </p:spPr>
        <p:txBody>
          <a:bodyPr/>
          <a:lstStyle/>
          <a:p>
            <a:pPr algn="just"/>
            <a:r>
              <a:rPr lang="es-PE" dirty="0"/>
              <a:t>Es el cambio en el aspecto físico de un ser vivo o un cambio en su estructura.</a:t>
            </a:r>
          </a:p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CA7479-DB05-47D1-6DA6-69CD00F18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6F8233B4-181A-5AB3-734E-6822F03DBF4B}"/>
              </a:ext>
            </a:extLst>
          </p:cNvPr>
          <p:cNvSpPr txBox="1">
            <a:spLocks/>
          </p:cNvSpPr>
          <p:nvPr/>
        </p:nvSpPr>
        <p:spPr>
          <a:xfrm>
            <a:off x="550864" y="1761354"/>
            <a:ext cx="3475630" cy="15031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Dimorfismo sexual:</a:t>
            </a:r>
          </a:p>
          <a:p>
            <a:pPr algn="just"/>
            <a:r>
              <a:rPr lang="es-PE" dirty="0"/>
              <a:t>Variaciones en la forma, coloración o tamaño entre hembras y machos de la misma especie.</a:t>
            </a:r>
          </a:p>
          <a:p>
            <a:endParaRPr lang="es-PE" dirty="0"/>
          </a:p>
        </p:txBody>
      </p:sp>
      <p:pic>
        <p:nvPicPr>
          <p:cNvPr id="2050" name="Picture 2" descr="El dimorfismo sexual en los peces angel es muy claro.">
            <a:extLst>
              <a:ext uri="{FF2B5EF4-FFF2-40B4-BE49-F238E27FC236}">
                <a16:creationId xmlns:a16="http://schemas.microsoft.com/office/drawing/2014/main" id="{406E8553-B816-D434-8AED-DC07073E5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0000" l="10000" r="90000">
                        <a14:foregroundMark x1="45007" y1="10333" x2="51333" y2="18000"/>
                        <a14:foregroundMark x1="44151" y1="9295" x2="45007" y2="10333"/>
                        <a14:foregroundMark x1="34000" y1="45333" x2="28608" y2="42131"/>
                        <a14:backgroundMark x1="36667" y1="5333" x2="43000" y2="10333"/>
                        <a14:backgroundMark x1="43000" y1="10333" x2="43000" y2="10333"/>
                        <a14:backgroundMark x1="42333" y1="1667" x2="37667" y2="2667"/>
                        <a14:backgroundMark x1="33667" y1="7667" x2="29000" y2="10667"/>
                        <a14:backgroundMark x1="31000" y1="24000" x2="22667" y2="22667"/>
                        <a14:backgroundMark x1="30000" y1="26667" x2="24667" y2="35333"/>
                        <a14:backgroundMark x1="31000" y1="28333" x2="31000" y2="24333"/>
                        <a14:backgroundMark x1="28000" y1="41000" x2="21333" y2="3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11" y="3491687"/>
            <a:ext cx="2281736" cy="22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33B3F4C-A5CF-EB0B-F2E3-B76EBC2B3F28}"/>
              </a:ext>
            </a:extLst>
          </p:cNvPr>
          <p:cNvSpPr txBox="1"/>
          <p:nvPr/>
        </p:nvSpPr>
        <p:spPr>
          <a:xfrm>
            <a:off x="1147811" y="5807893"/>
            <a:ext cx="228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4: Dimorfismo sexual en peces ángel.</a:t>
            </a:r>
          </a:p>
          <a:p>
            <a:pPr algn="just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https://acortar.link/hf3beW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arcador de texto 9">
            <a:extLst>
              <a:ext uri="{FF2B5EF4-FFF2-40B4-BE49-F238E27FC236}">
                <a16:creationId xmlns:a16="http://schemas.microsoft.com/office/drawing/2014/main" id="{4B9C9DD0-AA4D-8977-4B78-A9ECE7CBD407}"/>
              </a:ext>
            </a:extLst>
          </p:cNvPr>
          <p:cNvSpPr txBox="1">
            <a:spLocks/>
          </p:cNvSpPr>
          <p:nvPr/>
        </p:nvSpPr>
        <p:spPr>
          <a:xfrm>
            <a:off x="7568559" y="1761354"/>
            <a:ext cx="3475630" cy="15971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Adaptación a la escasez de luz:</a:t>
            </a:r>
          </a:p>
          <a:p>
            <a:pPr algn="just"/>
            <a:r>
              <a:rPr lang="es-PE" dirty="0"/>
              <a:t>Las trepadoras las cuales trepan los troncos u otras estructuras por medio de espinas o pelos con el fin de recibir luz solar.</a:t>
            </a:r>
          </a:p>
          <a:p>
            <a:endParaRPr lang="es-PE" dirty="0"/>
          </a:p>
          <a:p>
            <a:endParaRPr lang="es-PE" dirty="0"/>
          </a:p>
        </p:txBody>
      </p:sp>
      <p:pic>
        <p:nvPicPr>
          <p:cNvPr id="2054" name="Picture 6" descr="Hiedra Planta Trepadora Árbol - Foto gratis en Pixabay">
            <a:extLst>
              <a:ext uri="{FF2B5EF4-FFF2-40B4-BE49-F238E27FC236}">
                <a16:creationId xmlns:a16="http://schemas.microsoft.com/office/drawing/2014/main" id="{6D8C20B2-96A5-7204-B100-15296F0DB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105" y="3718881"/>
            <a:ext cx="2734538" cy="205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E3DF954-AB1B-E918-80A7-4A0649DC6715}"/>
              </a:ext>
            </a:extLst>
          </p:cNvPr>
          <p:cNvSpPr txBox="1"/>
          <p:nvPr/>
        </p:nvSpPr>
        <p:spPr>
          <a:xfrm>
            <a:off x="7939105" y="5793548"/>
            <a:ext cx="2734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5:  Trepadoras en árbol</a:t>
            </a:r>
          </a:p>
          <a:p>
            <a:pPr algn="just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https://acortar.link/rdywYg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25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BC7D61-CF37-0352-5808-FA314F4A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s-ES" smtClean="0"/>
              <a:t>6</a:t>
            </a:fld>
            <a:endParaRPr lang="es-ES"/>
          </a:p>
        </p:txBody>
      </p:sp>
      <p:sp>
        <p:nvSpPr>
          <p:cNvPr id="5" name="Título 7">
            <a:extLst>
              <a:ext uri="{FF2B5EF4-FFF2-40B4-BE49-F238E27FC236}">
                <a16:creationId xmlns:a16="http://schemas.microsoft.com/office/drawing/2014/main" id="{457EBF46-575C-4044-E5BD-19942FC199E9}"/>
              </a:ext>
            </a:extLst>
          </p:cNvPr>
          <p:cNvSpPr txBox="1">
            <a:spLocks/>
          </p:cNvSpPr>
          <p:nvPr/>
        </p:nvSpPr>
        <p:spPr>
          <a:xfrm>
            <a:off x="550864" y="549276"/>
            <a:ext cx="3927132" cy="5018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/>
              <a:t>Adaptación Etológica</a:t>
            </a:r>
            <a:endParaRPr lang="es-PE" sz="3200" dirty="0"/>
          </a:p>
        </p:txBody>
      </p:sp>
      <p:sp>
        <p:nvSpPr>
          <p:cNvPr id="6" name="Marcador de texto 9">
            <a:extLst>
              <a:ext uri="{FF2B5EF4-FFF2-40B4-BE49-F238E27FC236}">
                <a16:creationId xmlns:a16="http://schemas.microsoft.com/office/drawing/2014/main" id="{53CE1E40-74C6-E743-355C-66E1B25002E7}"/>
              </a:ext>
            </a:extLst>
          </p:cNvPr>
          <p:cNvSpPr txBox="1">
            <a:spLocks/>
          </p:cNvSpPr>
          <p:nvPr/>
        </p:nvSpPr>
        <p:spPr>
          <a:xfrm>
            <a:off x="4789576" y="387638"/>
            <a:ext cx="4556846" cy="8251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1600" dirty="0"/>
              <a:t>Es el cambio de conducta o modificación de su comportamiento de cada especie con el fin de subsistir o reproducirse.</a:t>
            </a:r>
          </a:p>
          <a:p>
            <a:endParaRPr lang="es-PE" dirty="0"/>
          </a:p>
        </p:txBody>
      </p:sp>
      <p:sp>
        <p:nvSpPr>
          <p:cNvPr id="7" name="Marcador de texto 9">
            <a:extLst>
              <a:ext uri="{FF2B5EF4-FFF2-40B4-BE49-F238E27FC236}">
                <a16:creationId xmlns:a16="http://schemas.microsoft.com/office/drawing/2014/main" id="{4CF8752F-0B92-23FA-DAAA-C3C2D9E2295D}"/>
              </a:ext>
            </a:extLst>
          </p:cNvPr>
          <p:cNvSpPr txBox="1">
            <a:spLocks/>
          </p:cNvSpPr>
          <p:nvPr/>
        </p:nvSpPr>
        <p:spPr>
          <a:xfrm>
            <a:off x="422677" y="1495504"/>
            <a:ext cx="3475630" cy="16056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Cortejo y rituales de apareamiento:</a:t>
            </a:r>
          </a:p>
          <a:p>
            <a:pPr algn="just"/>
            <a:r>
              <a:rPr lang="es-PE" dirty="0"/>
              <a:t>Es un llamado de apareamiento que se da por medio de sonidos o cortejo, por el cual la hembra puede encontrar potenciales parejas.</a:t>
            </a:r>
          </a:p>
        </p:txBody>
      </p:sp>
      <p:pic>
        <p:nvPicPr>
          <p:cNvPr id="3074" name="Picture 2" descr="Bioblog del laboratorio del IEP: Selección sexual en las poblaciones humanas">
            <a:extLst>
              <a:ext uri="{FF2B5EF4-FFF2-40B4-BE49-F238E27FC236}">
                <a16:creationId xmlns:a16="http://schemas.microsoft.com/office/drawing/2014/main" id="{53A41810-9BB0-B54D-16BC-657781ACA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6" y="3231516"/>
            <a:ext cx="3412791" cy="251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4C75D01-794F-4E17-E514-6E11BF58311E}"/>
              </a:ext>
            </a:extLst>
          </p:cNvPr>
          <p:cNvSpPr txBox="1"/>
          <p:nvPr/>
        </p:nvSpPr>
        <p:spPr>
          <a:xfrm>
            <a:off x="422676" y="5860881"/>
            <a:ext cx="3475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6: Pavo real macho cortejando a pavo real hembra con su plumaje.</a:t>
            </a:r>
          </a:p>
          <a:p>
            <a:pPr algn="just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https://acortar.link/709S9G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7D35590-4327-AD23-D2AB-A824E99790A1}"/>
              </a:ext>
            </a:extLst>
          </p:cNvPr>
          <p:cNvSpPr txBox="1">
            <a:spLocks/>
          </p:cNvSpPr>
          <p:nvPr/>
        </p:nvSpPr>
        <p:spPr>
          <a:xfrm>
            <a:off x="8591033" y="1495495"/>
            <a:ext cx="3475630" cy="1401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Fototropismo positivo:</a:t>
            </a:r>
          </a:p>
          <a:p>
            <a:pPr algn="just"/>
            <a:r>
              <a:rPr lang="es-PE" dirty="0"/>
              <a:t>Adaptación de ciertas plantas como el girasol con el cual orientan sus tallos y hojas hacia el sol.</a:t>
            </a:r>
          </a:p>
        </p:txBody>
      </p:sp>
      <p:pic>
        <p:nvPicPr>
          <p:cNvPr id="3078" name="Picture 6" descr="Efecto Heliotrópico – Gerry Velasco">
            <a:extLst>
              <a:ext uri="{FF2B5EF4-FFF2-40B4-BE49-F238E27FC236}">
                <a16:creationId xmlns:a16="http://schemas.microsoft.com/office/drawing/2014/main" id="{8E45406D-708F-5361-D20B-5F8FFA53D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033" y="2975423"/>
            <a:ext cx="3412792" cy="227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2DB77FD-A988-7409-2EC0-203D7D126E0D}"/>
              </a:ext>
            </a:extLst>
          </p:cNvPr>
          <p:cNvSpPr txBox="1"/>
          <p:nvPr/>
        </p:nvSpPr>
        <p:spPr>
          <a:xfrm>
            <a:off x="8528195" y="5420792"/>
            <a:ext cx="3475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7: Girasol girando hacia el sol.</a:t>
            </a:r>
          </a:p>
          <a:p>
            <a:pPr algn="just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https://acortar.link/Kbw07H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3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2EE308-0954-1393-83E4-4856AB89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BA1B0FB-D917-4C8C-928F-313BD683BF39}" type="slidenum">
              <a:rPr lang="es-ES" smtClean="0"/>
              <a:t>7</a:t>
            </a:fld>
            <a:endParaRPr lang="es-ES"/>
          </a:p>
        </p:txBody>
      </p:sp>
      <p:sp>
        <p:nvSpPr>
          <p:cNvPr id="6" name="Título 7">
            <a:extLst>
              <a:ext uri="{FF2B5EF4-FFF2-40B4-BE49-F238E27FC236}">
                <a16:creationId xmlns:a16="http://schemas.microsoft.com/office/drawing/2014/main" id="{78150E62-DCF2-089A-EF5B-5BBFF05F5C71}"/>
              </a:ext>
            </a:extLst>
          </p:cNvPr>
          <p:cNvSpPr txBox="1">
            <a:spLocks/>
          </p:cNvSpPr>
          <p:nvPr/>
        </p:nvSpPr>
        <p:spPr>
          <a:xfrm>
            <a:off x="550864" y="549276"/>
            <a:ext cx="5038086" cy="4847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/>
              <a:t>Adaptación Fisiológica:</a:t>
            </a:r>
            <a:endParaRPr lang="es-PE" sz="3200" dirty="0"/>
          </a:p>
        </p:txBody>
      </p:sp>
      <p:sp>
        <p:nvSpPr>
          <p:cNvPr id="7" name="Marcador de texto 9">
            <a:extLst>
              <a:ext uri="{FF2B5EF4-FFF2-40B4-BE49-F238E27FC236}">
                <a16:creationId xmlns:a16="http://schemas.microsoft.com/office/drawing/2014/main" id="{A2674F7E-153F-2210-A605-8FFBD6492209}"/>
              </a:ext>
            </a:extLst>
          </p:cNvPr>
          <p:cNvSpPr txBox="1">
            <a:spLocks/>
          </p:cNvSpPr>
          <p:nvPr/>
        </p:nvSpPr>
        <p:spPr>
          <a:xfrm>
            <a:off x="4969038" y="491641"/>
            <a:ext cx="4556846" cy="6000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1600" dirty="0"/>
              <a:t>Tiene que ver con lo que ocurre dentro del organismo como el metabolismo o las tolerancias.</a:t>
            </a:r>
          </a:p>
          <a:p>
            <a:endParaRPr lang="es-PE" dirty="0"/>
          </a:p>
        </p:txBody>
      </p:sp>
      <p:sp>
        <p:nvSpPr>
          <p:cNvPr id="8" name="Marcador de texto 9">
            <a:extLst>
              <a:ext uri="{FF2B5EF4-FFF2-40B4-BE49-F238E27FC236}">
                <a16:creationId xmlns:a16="http://schemas.microsoft.com/office/drawing/2014/main" id="{88B57A5A-F030-E056-E2C6-19767252A1BD}"/>
              </a:ext>
            </a:extLst>
          </p:cNvPr>
          <p:cNvSpPr txBox="1">
            <a:spLocks/>
          </p:cNvSpPr>
          <p:nvPr/>
        </p:nvSpPr>
        <p:spPr>
          <a:xfrm>
            <a:off x="422677" y="1495504"/>
            <a:ext cx="3475630" cy="16056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Estivación:</a:t>
            </a:r>
          </a:p>
          <a:p>
            <a:pPr algn="just"/>
            <a:r>
              <a:rPr lang="es-PE" dirty="0"/>
              <a:t>Es una reacción que se produce por el calor extremo o climas secos donde los animales reducen su actividad metabólica como respuesta a las altas temperaturas.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D89C40B-4995-1309-DE74-10A8019D6843}"/>
              </a:ext>
            </a:extLst>
          </p:cNvPr>
          <p:cNvSpPr txBox="1"/>
          <p:nvPr/>
        </p:nvSpPr>
        <p:spPr>
          <a:xfrm>
            <a:off x="422676" y="5662393"/>
            <a:ext cx="3475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8: Rana escondiéndose bajo la tierra para sentir la humedad.</a:t>
            </a:r>
          </a:p>
          <a:p>
            <a:pPr algn="just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https://acortar.link/BiJLLj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Estivación: qué es y ejemplos - Explicación y FOTOS">
            <a:extLst>
              <a:ext uri="{FF2B5EF4-FFF2-40B4-BE49-F238E27FC236}">
                <a16:creationId xmlns:a16="http://schemas.microsoft.com/office/drawing/2014/main" id="{10D2B738-D4DB-C86A-685D-1A9A61186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76" y="3286144"/>
            <a:ext cx="3475629" cy="231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B2CFC47E-2286-FE7D-FAA2-0152DBEE7449}"/>
              </a:ext>
            </a:extLst>
          </p:cNvPr>
          <p:cNvSpPr txBox="1">
            <a:spLocks/>
          </p:cNvSpPr>
          <p:nvPr/>
        </p:nvSpPr>
        <p:spPr>
          <a:xfrm>
            <a:off x="7788069" y="1495504"/>
            <a:ext cx="3475630" cy="2153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Herbicidas:</a:t>
            </a:r>
          </a:p>
          <a:p>
            <a:pPr algn="just"/>
            <a:r>
              <a:rPr lang="es-PE" dirty="0"/>
              <a:t>Los mecanismo de los herbicidas expulsados por la plantas tienen la función de evitar que las semillas germinen y que las plantas que estan floreciendo les crezca un hongo que hará que mueran.</a:t>
            </a:r>
          </a:p>
        </p:txBody>
      </p:sp>
      <p:pic>
        <p:nvPicPr>
          <p:cNvPr id="1032" name="Picture 8" descr="SPOTTED KNAPWEED: (Centaurea maculosa). Photograph taken at Green Garden  Plaza, Hopewell Township, Beaver County, PA, J… | Green garden, Wild  flowers, Beaver county">
            <a:extLst>
              <a:ext uri="{FF2B5EF4-FFF2-40B4-BE49-F238E27FC236}">
                <a16:creationId xmlns:a16="http://schemas.microsoft.com/office/drawing/2014/main" id="{5834E68B-0EE1-C1A2-98E2-407FE4DB6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710" y="3727798"/>
            <a:ext cx="2554347" cy="216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CE9EBE4-B6B0-46CA-F792-6F1594568004}"/>
              </a:ext>
            </a:extLst>
          </p:cNvPr>
          <p:cNvSpPr txBox="1"/>
          <p:nvPr/>
        </p:nvSpPr>
        <p:spPr>
          <a:xfrm>
            <a:off x="7788068" y="5985558"/>
            <a:ext cx="347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9: Flor Centaurea maculosa produce sustancias desde su raíces que no permiten que las otras semillas germinen.</a:t>
            </a:r>
          </a:p>
          <a:p>
            <a:pPr algn="just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Recuperado de: https://acortar.link/7tMFaz</a:t>
            </a:r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0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rtlCol="0" anchor="t">
            <a:normAutofit/>
          </a:bodyPr>
          <a:lstStyle/>
          <a:p>
            <a:pPr rtl="0"/>
            <a:r>
              <a:rPr lang="es-ES" dirty="0"/>
              <a:t>Conclusión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355277-199F-9A3B-F288-A4FFFDDB2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78" b="16867"/>
          <a:stretch/>
        </p:blipFill>
        <p:spPr>
          <a:xfrm>
            <a:off x="20" y="10"/>
            <a:ext cx="12191980" cy="3776462"/>
          </a:xfrm>
          <a:prstGeom prst="rect">
            <a:avLst/>
          </a:prstGeom>
          <a:noFill/>
        </p:spPr>
      </p:pic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C0287FEC-3826-4868-8D93-52429C6156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35574" y="4397663"/>
            <a:ext cx="6221412" cy="1116445"/>
          </a:xfrm>
        </p:spPr>
        <p:txBody>
          <a:bodyPr wrap="square" rtlCol="0">
            <a:normAutofit/>
          </a:bodyPr>
          <a:lstStyle/>
          <a:p>
            <a:pPr algn="just" rtl="0">
              <a:lnSpc>
                <a:spcPct val="100000"/>
              </a:lnSpc>
            </a:pPr>
            <a:r>
              <a:rPr lang="es-ES" sz="1700" dirty="0"/>
              <a:t>Los seres vivos se han visto obligaciones a evolucionar y adaptarse para poder subsistir y seguir manteniendo viva su especie, cada adaptación varia en función al entorno en donde se encuentra el organismo o simplemente por necesidad.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wrap="square"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BA1B0FB-D917-4C8C-928F-313BD683BF39}" type="slidenum">
              <a:rPr lang="es-ES" smtClean="0"/>
              <a:pPr rtl="0">
                <a:spcAft>
                  <a:spcPts val="600"/>
                </a:spcAft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rtlCol="0"/>
          <a:lstStyle/>
          <a:p>
            <a:pPr rtl="0"/>
            <a:fld id="{DBA1B0FB-D917-4C8C-928F-313BD683BF39}" type="slidenum">
              <a:rPr lang="es-ES" smtClean="0"/>
              <a:pPr rtl="0"/>
              <a:t>9</a:t>
            </a:fld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3FDBFD1-09A2-7D2F-3442-B178CF9C7062}"/>
              </a:ext>
            </a:extLst>
          </p:cNvPr>
          <p:cNvSpPr txBox="1"/>
          <p:nvPr/>
        </p:nvSpPr>
        <p:spPr>
          <a:xfrm>
            <a:off x="222191" y="264920"/>
            <a:ext cx="3182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/>
              <a:t>LINKOGRAFIA</a:t>
            </a:r>
            <a:endParaRPr lang="es-PE" sz="32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8304493-744B-30F8-B0E7-B551578A2D1A}"/>
              </a:ext>
            </a:extLst>
          </p:cNvPr>
          <p:cNvSpPr txBox="1"/>
          <p:nvPr/>
        </p:nvSpPr>
        <p:spPr>
          <a:xfrm>
            <a:off x="222191" y="1063340"/>
            <a:ext cx="116051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es-MX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Adaptación</a:t>
            </a:r>
            <a:r>
              <a:rPr lang="es-MX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(s. f.). UGR. Recuperado 20 de julio de 2022, de https://www.ugr.es/~jmgreyes/adaptacion.html#:~:text=ADAPTACION&amp;text=1)%20El%20proceso%20de%20adaptarse,adaptabilidad%2C%20adaptaci%C3%B3n%20fisiol%C3%B3gica%20o%20aclimataci%C3%B3n.</a:t>
            </a:r>
          </a:p>
          <a:p>
            <a:pPr marL="457200" indent="-457200">
              <a:lnSpc>
                <a:spcPct val="200000"/>
              </a:lnSpc>
            </a:pPr>
            <a:r>
              <a:rPr lang="es-MX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adaptación de los organismos vivos</a:t>
            </a:r>
            <a:r>
              <a:rPr lang="es-MX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(s. f.). Nuestro Planeta Tierra. Recuperado 20 de julio de 2022, de http://www.cursosinea.conevyt.org.mx/cursos/planeta/contenidos/revista/4_1-laa.htm</a:t>
            </a:r>
          </a:p>
          <a:p>
            <a:pPr marL="457200" indent="-457200">
              <a:lnSpc>
                <a:spcPct val="200000"/>
              </a:lnSpc>
            </a:pPr>
            <a:r>
              <a:rPr lang="es-MX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Caña De León, P. (2003). Adaptación. </a:t>
            </a:r>
            <a:r>
              <a:rPr lang="es-MX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¿Qué investigar sobre los seres vivos?</a:t>
            </a:r>
            <a:r>
              <a:rPr lang="es-MX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es-MX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27–38. https://idus.us.es/handle/11441/60967</a:t>
            </a:r>
          </a:p>
          <a:p>
            <a:pPr marL="457200" indent="-457200">
              <a:lnSpc>
                <a:spcPct val="200000"/>
              </a:lnSpc>
            </a:pPr>
            <a:r>
              <a:rPr lang="es-MX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Ginnobili</a:t>
            </a:r>
            <a:r>
              <a:rPr lang="es-MX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S. (2009). Adaptación y función. </a:t>
            </a:r>
            <a:r>
              <a:rPr lang="es-MX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Adaptación</a:t>
            </a:r>
            <a:r>
              <a:rPr lang="es-MX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s-MX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3–24. https://philpapers.org/rec/GINAYF</a:t>
            </a:r>
          </a:p>
          <a:p>
            <a:pPr marL="457200" indent="-457200">
              <a:lnSpc>
                <a:spcPct val="200000"/>
              </a:lnSpc>
            </a:pPr>
            <a:r>
              <a:rPr lang="es-MX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Iturbe, U. (2022). </a:t>
            </a:r>
            <a:r>
              <a:rPr lang="es-MX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Adaptaciones y adaptación biológica, revisadas</a:t>
            </a:r>
            <a:r>
              <a:rPr lang="es-MX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Fundación Rama. Recuperado 20 de julio de 2022, de https://fundacion-rama.com/wp-content/uploads/2022/01/220.-Adaptaciones-y-adaptacion-%E2%80%A6-Iturbe.pdf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867.tgt.Office_50301375_TF33713516_Win32_OJ112196127" id="{F9082FAB-B260-427D-84E8-28A2C83CAFF9}" vid="{CFEC27F7-7A35-4744-B58C-557A3196B8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{5A664E21-8101-403D-B008-C1ACA67CA444}tf33713516_win32</Template>
  <TotalTime>553</TotalTime>
  <Words>812</Words>
  <Application>Microsoft Office PowerPoint</Application>
  <PresentationFormat>Panorámica</PresentationFormat>
  <Paragraphs>75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Walbaum Display</vt:lpstr>
      <vt:lpstr>3DFloatVTI</vt:lpstr>
      <vt:lpstr>Adaptación de los seres vivos</vt:lpstr>
      <vt:lpstr>Índice</vt:lpstr>
      <vt:lpstr>Adaptación</vt:lpstr>
      <vt:lpstr>Tipos de adaptación:</vt:lpstr>
      <vt:lpstr>Adaptación Morfológica</vt:lpstr>
      <vt:lpstr>Presentación de PowerPoint</vt:lpstr>
      <vt:lpstr>Presentación de PowerPoint</vt:lpstr>
      <vt:lpstr>Conclusión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Adaptación de los seres vivos</dc:title>
  <dc:creator>Jorge GS</dc:creator>
  <cp:lastModifiedBy>Jorge GS</cp:lastModifiedBy>
  <cp:revision>3</cp:revision>
  <dcterms:created xsi:type="dcterms:W3CDTF">2022-07-14T20:44:30Z</dcterms:created>
  <dcterms:modified xsi:type="dcterms:W3CDTF">2022-07-20T22:01:21Z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