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56" r:id="rId3"/>
    <p:sldId id="265" r:id="rId4"/>
    <p:sldId id="257" r:id="rId5"/>
    <p:sldId id="258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416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536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743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916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5391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7806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8425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5420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255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887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609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017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781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445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074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047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50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77CD-2BFC-4A75-9BE3-618D88D6C4EB}" type="datetimeFigureOut">
              <a:rPr lang="es-PE" smtClean="0"/>
              <a:t>28/06/2023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A58D3-3BFA-464D-AA1F-7586AD7114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9473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91EE1-A7D2-4C41-9137-FC810086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248" y="42841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s-ES" sz="4400" b="1" u="sng" dirty="0">
                <a:solidFill>
                  <a:schemeClr val="bg1"/>
                </a:solidFill>
              </a:rPr>
              <a:t>COMERCIO ELECTRÓNICO</a:t>
            </a:r>
            <a:endParaRPr lang="es-PE" sz="4400" b="1" u="sng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F64586-7C75-4AF1-B2E9-9EA79D4BC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78" y="2424424"/>
            <a:ext cx="5662799" cy="35048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2° GRADO “B”</a:t>
            </a:r>
          </a:p>
          <a:p>
            <a:pPr marL="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GRUPO: N°08</a:t>
            </a:r>
          </a:p>
          <a:p>
            <a:pPr marL="0" indent="0" algn="ctr">
              <a:buNone/>
            </a:pPr>
            <a:endParaRPr lang="es-E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INTEGRANTES:</a:t>
            </a:r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PE" dirty="0">
                <a:solidFill>
                  <a:schemeClr val="bg1"/>
                </a:solidFill>
              </a:rPr>
              <a:t>SALDARRIAGA CASTILLO, Sergio</a:t>
            </a:r>
          </a:p>
          <a:p>
            <a:pPr algn="ctr"/>
            <a:r>
              <a:rPr lang="es-PE" dirty="0">
                <a:solidFill>
                  <a:schemeClr val="bg1"/>
                </a:solidFill>
              </a:rPr>
              <a:t>SAMAMÉ MONSALVE, Sebastián Mateo</a:t>
            </a:r>
          </a:p>
          <a:p>
            <a:pPr algn="ctr"/>
            <a:r>
              <a:rPr lang="es-PE" dirty="0">
                <a:solidFill>
                  <a:schemeClr val="bg1"/>
                </a:solidFill>
              </a:rPr>
              <a:t>ROMERO SAQUICELA, Miguel Alonso</a:t>
            </a:r>
          </a:p>
          <a:p>
            <a:pPr marL="0" indent="0" algn="ctr">
              <a:buNone/>
            </a:pPr>
            <a:endParaRPr lang="es-P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PE" dirty="0">
              <a:solidFill>
                <a:schemeClr val="bg1"/>
              </a:solidFill>
            </a:endParaRPr>
          </a:p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6B29C9-B00D-4D8C-9E0F-32E6874E9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48" y="428417"/>
            <a:ext cx="805031" cy="1257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A0ADBD1-554D-4972-A9D0-BB832C924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71" y="2263060"/>
            <a:ext cx="3840480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4498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60861-FC48-46F2-A83D-10D8E1BEA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651" y="410510"/>
            <a:ext cx="9119234" cy="938230"/>
          </a:xfrm>
        </p:spPr>
        <p:txBody>
          <a:bodyPr>
            <a:noAutofit/>
          </a:bodyPr>
          <a:lstStyle/>
          <a:p>
            <a:pPr algn="ctr"/>
            <a:br>
              <a:rPr lang="es-MX" sz="400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</a:br>
            <a:br>
              <a:rPr lang="es-MX" sz="400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</a:br>
            <a:br>
              <a:rPr lang="es-MX" sz="400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</a:br>
            <a:br>
              <a:rPr lang="es-MX" sz="400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</a:br>
            <a:br>
              <a:rPr lang="es-MX" sz="400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</a:br>
            <a:br>
              <a:rPr lang="es-MX" sz="400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</a:br>
            <a:br>
              <a:rPr lang="es-MX" sz="400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</a:br>
            <a:br>
              <a:rPr lang="es-MX" sz="400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</a:br>
            <a:br>
              <a:rPr lang="es-MX" sz="400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</a:br>
            <a:br>
              <a:rPr lang="es-MX" sz="4000" b="1" i="1" dirty="0">
                <a:solidFill>
                  <a:srgbClr val="0070C0"/>
                </a:solidFill>
                <a:latin typeface="Bradley Hand ITC" panose="03070402050302030203" pitchFamily="66" charset="0"/>
              </a:rPr>
            </a:br>
            <a:br>
              <a:rPr lang="es-MX" sz="2800" b="1" i="1" dirty="0"/>
            </a:br>
            <a:endParaRPr lang="es-PE" sz="2800" b="1" i="1" dirty="0">
              <a:latin typeface="Book Antiqua" panose="0204060205030503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5A79A6-6864-4498-9A97-83DF0A275C5A}"/>
              </a:ext>
            </a:extLst>
          </p:cNvPr>
          <p:cNvSpPr txBox="1"/>
          <p:nvPr/>
        </p:nvSpPr>
        <p:spPr>
          <a:xfrm>
            <a:off x="4468906" y="4082385"/>
            <a:ext cx="55433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dirty="0">
                <a:solidFill>
                  <a:schemeClr val="bg1"/>
                </a:solidFill>
              </a:rPr>
              <a:t>Es la compra y venta de productos o servicios a través de internet.</a:t>
            </a:r>
            <a:endParaRPr lang="es-PE" sz="4000" dirty="0">
              <a:solidFill>
                <a:schemeClr val="bg1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24501AD-BB40-4B3A-802D-C9C6DE22EA9D}"/>
              </a:ext>
            </a:extLst>
          </p:cNvPr>
          <p:cNvSpPr/>
          <p:nvPr/>
        </p:nvSpPr>
        <p:spPr>
          <a:xfrm>
            <a:off x="2272552" y="401719"/>
            <a:ext cx="3513793" cy="24738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i="1" dirty="0">
                <a:solidFill>
                  <a:srgbClr val="0070C0"/>
                </a:solidFill>
                <a:latin typeface="+mj-lt"/>
              </a:rPr>
              <a:t>¿ QUÉ ES EL COMERCIO ELECTRÓNICO?</a:t>
            </a:r>
            <a:endParaRPr lang="es-PE" sz="2800" dirty="0">
              <a:latin typeface="+mj-lt"/>
            </a:endParaRPr>
          </a:p>
        </p:txBody>
      </p:sp>
      <p:sp>
        <p:nvSpPr>
          <p:cNvPr id="6" name="Flecha: curvada hacia la derecha 5">
            <a:extLst>
              <a:ext uri="{FF2B5EF4-FFF2-40B4-BE49-F238E27FC236}">
                <a16:creationId xmlns:a16="http://schemas.microsoft.com/office/drawing/2014/main" id="{A34C86BE-0787-431A-A98B-FC12421A95D8}"/>
              </a:ext>
            </a:extLst>
          </p:cNvPr>
          <p:cNvSpPr/>
          <p:nvPr/>
        </p:nvSpPr>
        <p:spPr>
          <a:xfrm>
            <a:off x="2163857" y="3107335"/>
            <a:ext cx="1425388" cy="17502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77361F8-8B59-43FE-97B7-783A0BEF7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1719"/>
            <a:ext cx="3274414" cy="3274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84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CE1F7A0-0BDC-443C-A7E0-5F3C5D833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92" y="1575604"/>
            <a:ext cx="7884315" cy="51224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DE286A5-B9F6-4BF8-8772-09A9DA2F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94038"/>
            <a:ext cx="9905998" cy="1478570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¿ QUÉ MEDIOS SE UTILIZAN PARA comprar o vender?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1C6F73-9E20-4850-86F5-97AD6E0B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742" y="2090691"/>
            <a:ext cx="5138363" cy="2676618"/>
          </a:xfrm>
        </p:spPr>
        <p:txBody>
          <a:bodyPr>
            <a:noAutofit/>
          </a:bodyPr>
          <a:lstStyle/>
          <a:p>
            <a:r>
              <a:rPr lang="es-PE" sz="3200" dirty="0">
                <a:solidFill>
                  <a:schemeClr val="bg1"/>
                </a:solidFill>
              </a:rPr>
              <a:t>Redes Sociales como: Facebook e Instagram.</a:t>
            </a:r>
          </a:p>
          <a:p>
            <a:r>
              <a:rPr lang="es-PE" sz="3200" dirty="0">
                <a:solidFill>
                  <a:schemeClr val="bg1"/>
                </a:solidFill>
              </a:rPr>
              <a:t>Páginas web.</a:t>
            </a:r>
          </a:p>
          <a:p>
            <a:r>
              <a:rPr lang="es-PE" sz="3200" dirty="0">
                <a:solidFill>
                  <a:schemeClr val="bg1"/>
                </a:solidFill>
              </a:rPr>
              <a:t>Plataformas virtuales.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58787C-9F02-48A2-8C17-A11E48C5E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07" y="1721222"/>
            <a:ext cx="2813315" cy="1872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10626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9F258-A689-4F1D-8777-70DA05A6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13" y="237209"/>
            <a:ext cx="9155430" cy="915035"/>
          </a:xfrm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rgbClr val="0070C0"/>
                </a:solidFill>
                <a:latin typeface="Broadway" panose="04040905080B02020502" pitchFamily="82" charset="0"/>
              </a:rPr>
              <a:t>LOS ACUERDOS COMERCIALES</a:t>
            </a:r>
            <a:r>
              <a:rPr lang="es-MX" sz="4000" dirty="0">
                <a:solidFill>
                  <a:srgbClr val="0070C0"/>
                </a:solidFill>
                <a:latin typeface="Broadway" panose="04040905080B02020502" pitchFamily="82" charset="0"/>
              </a:rPr>
              <a:t>  </a:t>
            </a:r>
            <a:br>
              <a:rPr lang="es-MX" sz="4000" dirty="0">
                <a:latin typeface="Bernard MT Condensed" panose="02050806060905020404" pitchFamily="18" charset="0"/>
              </a:rPr>
            </a:br>
            <a:endParaRPr lang="es-PE" sz="4000" dirty="0">
              <a:latin typeface="Bernard MT Condensed" panose="020508060609050204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7AE7B6-B20B-4A9D-9FA2-1230F9AF3D6B}"/>
              </a:ext>
            </a:extLst>
          </p:cNvPr>
          <p:cNvSpPr txBox="1"/>
          <p:nvPr/>
        </p:nvSpPr>
        <p:spPr>
          <a:xfrm>
            <a:off x="1223012" y="903488"/>
            <a:ext cx="61807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600" b="1" dirty="0">
                <a:solidFill>
                  <a:schemeClr val="bg1"/>
                </a:solidFill>
                <a:latin typeface="+mj-lt"/>
              </a:rPr>
              <a:t>Las partes involucradas son: el vendedor y el comprador.</a:t>
            </a:r>
            <a:endParaRPr lang="es-PE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9B9D56-BEE2-4BFB-9D0B-6EA90B0F29BE}"/>
              </a:ext>
            </a:extLst>
          </p:cNvPr>
          <p:cNvSpPr txBox="1"/>
          <p:nvPr/>
        </p:nvSpPr>
        <p:spPr>
          <a:xfrm>
            <a:off x="1223012" y="4169370"/>
            <a:ext cx="44785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600" b="1" dirty="0">
                <a:solidFill>
                  <a:schemeClr val="bg1"/>
                </a:solidFill>
                <a:latin typeface="+mj-lt"/>
              </a:rPr>
              <a:t>Y usan la tecnología como celulares, laptops para concretar la venta.</a:t>
            </a:r>
            <a:br>
              <a:rPr lang="es-MX" sz="3600" b="1" dirty="0">
                <a:solidFill>
                  <a:schemeClr val="bg1"/>
                </a:solidFill>
                <a:latin typeface="+mj-lt"/>
              </a:rPr>
            </a:br>
            <a:endParaRPr lang="es-PE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20367BD-7C89-45F6-9AA4-92606A9A7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933" y="2103817"/>
            <a:ext cx="2757620" cy="2065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6C1377A-9FF1-433F-871F-52A3236CE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73" y="3997374"/>
            <a:ext cx="2094879" cy="109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8D9A52D-BC21-4A80-9F8C-A33F0127C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27" y="5369282"/>
            <a:ext cx="1975211" cy="1106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FEA32AB-4C45-4D9A-B048-A3B1A5C56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11" y="451709"/>
            <a:ext cx="3267862" cy="3881071"/>
          </a:xfrm>
          <a:prstGeom prst="rect">
            <a:avLst/>
          </a:prstGeom>
        </p:spPr>
      </p:pic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5B700095-4A86-4162-BDA0-9FC8367602B3}"/>
              </a:ext>
            </a:extLst>
          </p:cNvPr>
          <p:cNvSpPr/>
          <p:nvPr/>
        </p:nvSpPr>
        <p:spPr>
          <a:xfrm>
            <a:off x="6131308" y="5011694"/>
            <a:ext cx="842682" cy="7151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954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B0BF4-03EA-4100-A5D6-8A8FAAF0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1582" y="98657"/>
            <a:ext cx="9999344" cy="1544701"/>
          </a:xfrm>
        </p:spPr>
        <p:txBody>
          <a:bodyPr>
            <a:normAutofit fontScale="90000"/>
          </a:bodyPr>
          <a:lstStyle/>
          <a:p>
            <a:pPr algn="ctr"/>
            <a:br>
              <a:rPr lang="es-MX" b="1" dirty="0">
                <a:solidFill>
                  <a:srgbClr val="0070C0"/>
                </a:solidFill>
                <a:latin typeface="Bradley Hand ITC" panose="03070402050302030203" pitchFamily="66" charset="0"/>
              </a:rPr>
            </a:br>
            <a:r>
              <a:rPr lang="es-MX" sz="4400" b="1" dirty="0">
                <a:solidFill>
                  <a:srgbClr val="0070C0"/>
                </a:solidFill>
                <a:latin typeface="Broadway" panose="04040905080B02020502" pitchFamily="82" charset="0"/>
              </a:rPr>
              <a:t>LAS TRANSACCIONES </a:t>
            </a:r>
            <a:br>
              <a:rPr lang="es-MX" dirty="0">
                <a:solidFill>
                  <a:srgbClr val="0070C0"/>
                </a:solidFill>
              </a:rPr>
            </a:br>
            <a:br>
              <a:rPr lang="es-MX" dirty="0"/>
            </a:br>
            <a:endParaRPr lang="es-PE" sz="2700" b="1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78C69-AD7D-4256-9E8D-7D5DB095B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839" y="1235114"/>
            <a:ext cx="5248162" cy="1544701"/>
          </a:xfrm>
        </p:spPr>
        <p:txBody>
          <a:bodyPr>
            <a:noAutofit/>
          </a:bodyPr>
          <a:lstStyle/>
          <a:p>
            <a:pPr algn="just"/>
            <a:r>
              <a:rPr lang="es-MX" sz="2800" b="1" dirty="0">
                <a:solidFill>
                  <a:schemeClr val="bg1"/>
                </a:solidFill>
                <a:latin typeface="+mj-lt"/>
              </a:rPr>
              <a:t>Los pagos de muchas compras se realizan usando tarjetas de crédito, débito, transferencias bancarias </a:t>
            </a:r>
            <a:r>
              <a:rPr lang="es-MX" sz="2800" b="1" dirty="0" err="1">
                <a:solidFill>
                  <a:schemeClr val="bg1"/>
                </a:solidFill>
                <a:latin typeface="+mj-lt"/>
              </a:rPr>
              <a:t>etc</a:t>
            </a:r>
            <a:r>
              <a:rPr lang="es-ES" sz="2800" b="1" dirty="0">
                <a:solidFill>
                  <a:schemeClr val="bg1"/>
                </a:solidFill>
                <a:latin typeface="+mj-lt"/>
              </a:rPr>
              <a:t>.</a:t>
            </a:r>
            <a:endParaRPr lang="es-PE" sz="2800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es-PE" sz="2800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es-PE" sz="2800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es-PE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F7A50F-42AB-454E-B865-E58B84A99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156" y="1593159"/>
            <a:ext cx="3109533" cy="18291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A04C8C4-1849-41E1-AD2B-1BF3DCD6C269}"/>
              </a:ext>
            </a:extLst>
          </p:cNvPr>
          <p:cNvSpPr txBox="1">
            <a:spLocks/>
          </p:cNvSpPr>
          <p:nvPr/>
        </p:nvSpPr>
        <p:spPr>
          <a:xfrm>
            <a:off x="4538664" y="4399654"/>
            <a:ext cx="6924673" cy="209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800" b="1" dirty="0">
                <a:solidFill>
                  <a:schemeClr val="bg1"/>
                </a:solidFill>
                <a:latin typeface="+mj-lt"/>
              </a:rPr>
              <a:t>El cliente debe recibir su pedido después del pago.</a:t>
            </a:r>
          </a:p>
          <a:p>
            <a:pPr algn="just"/>
            <a:r>
              <a:rPr lang="es-MX" sz="2800" b="1" dirty="0">
                <a:solidFill>
                  <a:schemeClr val="bg1"/>
                </a:solidFill>
                <a:latin typeface="+mj-lt"/>
              </a:rPr>
              <a:t>En la fecha establecida de entrega</a:t>
            </a:r>
            <a:endParaRPr lang="es-PE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es-PE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es-PE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es-P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lecha: curvada hacia la derecha 3">
            <a:extLst>
              <a:ext uri="{FF2B5EF4-FFF2-40B4-BE49-F238E27FC236}">
                <a16:creationId xmlns:a16="http://schemas.microsoft.com/office/drawing/2014/main" id="{06671BA8-CDBD-43F4-BFEC-CEBEB67842C6}"/>
              </a:ext>
            </a:extLst>
          </p:cNvPr>
          <p:cNvSpPr/>
          <p:nvPr/>
        </p:nvSpPr>
        <p:spPr>
          <a:xfrm>
            <a:off x="1086078" y="1711899"/>
            <a:ext cx="1371600" cy="1188583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2819827-1BB3-47D8-BB65-831ECB17F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82" y="3916272"/>
            <a:ext cx="3305828" cy="220388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0749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53140-18A9-482B-87D6-2F0AF7E6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2"/>
                </a:solidFill>
              </a:rPr>
              <a:t>VENTAJAS Y DESVENTAJAS DEL COMERCIO ELECTRÓNICO:</a:t>
            </a:r>
            <a:endParaRPr lang="es-PE" b="1" dirty="0">
              <a:solidFill>
                <a:schemeClr val="bg2"/>
              </a:solidFill>
            </a:endParaRP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1B4989A6-C8AB-490F-81BC-7FF7571EC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910342"/>
              </p:ext>
            </p:extLst>
          </p:nvPr>
        </p:nvGraphicFramePr>
        <p:xfrm>
          <a:off x="4005637" y="2007532"/>
          <a:ext cx="7343682" cy="423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841">
                  <a:extLst>
                    <a:ext uri="{9D8B030D-6E8A-4147-A177-3AD203B41FA5}">
                      <a16:colId xmlns:a16="http://schemas.microsoft.com/office/drawing/2014/main" val="535701043"/>
                    </a:ext>
                  </a:extLst>
                </a:gridCol>
                <a:gridCol w="3671841">
                  <a:extLst>
                    <a:ext uri="{9D8B030D-6E8A-4147-A177-3AD203B41FA5}">
                      <a16:colId xmlns:a16="http://schemas.microsoft.com/office/drawing/2014/main" val="1845013288"/>
                    </a:ext>
                  </a:extLst>
                </a:gridCol>
              </a:tblGrid>
              <a:tr h="1036393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solidFill>
                            <a:schemeClr val="bg2"/>
                          </a:solidFill>
                        </a:rPr>
                        <a:t>VENTAJAS</a:t>
                      </a:r>
                      <a:endParaRPr lang="es-PE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solidFill>
                            <a:schemeClr val="bg2"/>
                          </a:solidFill>
                        </a:rPr>
                        <a:t>DESVENTAJAS</a:t>
                      </a:r>
                      <a:endParaRPr lang="es-PE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498191"/>
                  </a:ext>
                </a:extLst>
              </a:tr>
              <a:tr h="112277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MÁS BARATO PORQUE NO SE PAGA ALQUILER DE LOCAL NI PERSONAL.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NO SE CONOCE EL COMPRADOR Y VENDEDOR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64091"/>
                  </a:ext>
                </a:extLst>
              </a:tr>
              <a:tr h="1036393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MÁS FÁCIL LA COMPRA Y VENTA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NO SE CONOCE LA CALIDAD DEL PRODUCTO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883107"/>
                  </a:ext>
                </a:extLst>
              </a:tr>
              <a:tr h="1036393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MÁS RÁPIDA LA TRANSACCIÓN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CREA PROBLEMAS DE PRIVACIDAD DEL COMPRADOR.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6926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FB888AF7-15A5-4895-85B4-9621EFA05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4" y="2621523"/>
            <a:ext cx="2663825" cy="26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5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35B75DE-47C6-4889-AC66-C0D0B197F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83" y="639576"/>
            <a:ext cx="9917952" cy="557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0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250</TotalTime>
  <Words>205</Words>
  <Application>Microsoft Office PowerPoint</Application>
  <PresentationFormat>Panorámica</PresentationFormat>
  <Paragraphs>34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Bernard MT Condensed</vt:lpstr>
      <vt:lpstr>Book Antiqua</vt:lpstr>
      <vt:lpstr>Bradley Hand ITC</vt:lpstr>
      <vt:lpstr>Broadway</vt:lpstr>
      <vt:lpstr>Tw Cen MT</vt:lpstr>
      <vt:lpstr>Circuito</vt:lpstr>
      <vt:lpstr>COMERCIO ELECTRÓNICO</vt:lpstr>
      <vt:lpstr>           </vt:lpstr>
      <vt:lpstr>¿ QUÉ MEDIOS SE UTILIZAN PARA comprar o vender?</vt:lpstr>
      <vt:lpstr>LOS ACUERDOS COMERCIALES   </vt:lpstr>
      <vt:lpstr> LAS TRANSACCIONES   </vt:lpstr>
      <vt:lpstr>VENTAJAS Y DESVENTAJAS DEL COMERCIO ELECTRÓNICO: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COMERCIO ELECTRONICO  Es la forma moderna de hacer negocios,  detecta la necesidad de los consumidores, dando como opción mejorar, la entrega de productos en el menor tiempo posible y con buena calidad, por lo tanto el comercio electrónico usa la tecnología para mejorar el comercio a  nivel mundial</dc:title>
  <dc:creator>pocha silva ramirez</dc:creator>
  <cp:lastModifiedBy>Karen Fiorella Castillo Rodríguez</cp:lastModifiedBy>
  <cp:revision>33</cp:revision>
  <dcterms:created xsi:type="dcterms:W3CDTF">2023-06-27T22:46:09Z</dcterms:created>
  <dcterms:modified xsi:type="dcterms:W3CDTF">2023-06-29T00:49:05Z</dcterms:modified>
</cp:coreProperties>
</file>