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60" r:id="rId5"/>
    <p:sldId id="263" r:id="rId6"/>
    <p:sldId id="262" r:id="rId7"/>
    <p:sldId id="264" r:id="rId8"/>
    <p:sldId id="275" r:id="rId9"/>
    <p:sldId id="265" r:id="rId10"/>
    <p:sldId id="267" r:id="rId11"/>
    <p:sldId id="268" r:id="rId12"/>
    <p:sldId id="269" r:id="rId13"/>
    <p:sldId id="276" r:id="rId14"/>
    <p:sldId id="270" r:id="rId15"/>
    <p:sldId id="271" r:id="rId16"/>
    <p:sldId id="272" r:id="rId17"/>
    <p:sldId id="273" r:id="rId18"/>
    <p:sldId id="277" r:id="rId19"/>
    <p:sldId id="259" r:id="rId20"/>
    <p:sldId id="274" r:id="rId21"/>
    <p:sldId id="266"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11/1/2022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‹Nº›</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44310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11/1/2022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86486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11/1/2022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‹Nº›</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88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11/1/2022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30838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11/1/2022</a:t>
            </a:fld>
            <a:endParaRPr lang="en-US" dirty="0"/>
          </a:p>
        </p:txBody>
      </p:sp>
    </p:spTree>
    <p:extLst>
      <p:ext uri="{BB962C8B-B14F-4D97-AF65-F5344CB8AC3E}">
        <p14:creationId xmlns:p14="http://schemas.microsoft.com/office/powerpoint/2010/main" val="229881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11/1/2022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52743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11/1/2022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373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11/1/2022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01368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11/1/2022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18229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11/1/2022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69016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11/1/2022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08960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11/1/2022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‹Nº›</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1528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insp.mx/avisos/3961-no-bajes-guardia-dengue.html" TargetMode="External"/><Relationship Id="rId13" Type="http://schemas.openxmlformats.org/officeDocument/2006/relationships/hyperlink" Target="https://www.dge.gob.pe/portal/docs/vigilancia/sala/2021/SE07/zika.pdf" TargetMode="External"/><Relationship Id="rId3" Type="http://schemas.openxmlformats.org/officeDocument/2006/relationships/hyperlink" Target="https://www.mayoclinic.org/es-es/diseases-conditions/zika-virus/symptoms-causes/syc-20353639" TargetMode="External"/><Relationship Id="rId7" Type="http://schemas.openxmlformats.org/officeDocument/2006/relationships/hyperlink" Target="https://www.paho.org/es/temas/dengue" TargetMode="External"/><Relationship Id="rId12" Type="http://schemas.openxmlformats.org/officeDocument/2006/relationships/hyperlink" Target="https://www.ecured.cu/Dengue#Virus" TargetMode="External"/><Relationship Id="rId2" Type="http://schemas.openxmlformats.org/officeDocument/2006/relationships/hyperlink" Target="https://medlineplus.gov/spanish/zikavirus.html" TargetMode="External"/><Relationship Id="rId1" Type="http://schemas.openxmlformats.org/officeDocument/2006/relationships/slideLayout" Target="../slideLayouts/slideLayout7.xml"/><Relationship Id="rId6" Type="http://schemas.openxmlformats.org/officeDocument/2006/relationships/hyperlink" Target="https://www.paho.org/es/temas/chikungunya" TargetMode="External"/><Relationship Id="rId11" Type="http://schemas.openxmlformats.org/officeDocument/2006/relationships/hyperlink" Target="https://www.ecured.cu/Chikungunya#Brotes" TargetMode="External"/><Relationship Id="rId5" Type="http://schemas.openxmlformats.org/officeDocument/2006/relationships/hyperlink" Target="https://www.genome.gov/es/genetics-glossary/Virus" TargetMode="External"/><Relationship Id="rId15" Type="http://schemas.openxmlformats.org/officeDocument/2006/relationships/hyperlink" Target="https://www.dge.gob.pe/portal/docs/vigilancia/sala/2022/SE16/chikun.pdf" TargetMode="External"/><Relationship Id="rId10" Type="http://schemas.openxmlformats.org/officeDocument/2006/relationships/hyperlink" Target="https://www.ecured.cu/Zika#Caracter.C3.ADsticas" TargetMode="External"/><Relationship Id="rId4" Type="http://schemas.openxmlformats.org/officeDocument/2006/relationships/hyperlink" Target="http://paho.org/es/temas/zika" TargetMode="External"/><Relationship Id="rId9" Type="http://schemas.openxmlformats.org/officeDocument/2006/relationships/hyperlink" Target="https://temas.sld.cu/chikungunya/que-es/" TargetMode="External"/><Relationship Id="rId14" Type="http://schemas.openxmlformats.org/officeDocument/2006/relationships/hyperlink" Target="https://www.dge.gob.pe/epipublic/uploads/dengue/dengue_202214_18_163701.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8" name="Picture 4" descr="Diagrama&#10;&#10;Descripción generada automáticamente">
            <a:extLst>
              <a:ext uri="{FF2B5EF4-FFF2-40B4-BE49-F238E27FC236}">
                <a16:creationId xmlns:a16="http://schemas.microsoft.com/office/drawing/2014/main" id="{9E912B30-853A-91A4-BA1D-29B968B36C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8" r="1" b="14658"/>
          <a:stretch/>
        </p:blipFill>
        <p:spPr bwMode="auto">
          <a:xfrm>
            <a:off x="372300" y="279955"/>
            <a:ext cx="8762662" cy="6298089"/>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39" name="Freeform: Shape 1038">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7EF967D8-ED6E-F3E1-0594-BABD5E422D0F}"/>
              </a:ext>
            </a:extLst>
          </p:cNvPr>
          <p:cNvSpPr>
            <a:spLocks noGrp="1"/>
          </p:cNvSpPr>
          <p:nvPr>
            <p:ph type="ctrTitle"/>
          </p:nvPr>
        </p:nvSpPr>
        <p:spPr>
          <a:xfrm>
            <a:off x="8148024" y="987806"/>
            <a:ext cx="3857826" cy="2292895"/>
          </a:xfrm>
        </p:spPr>
        <p:txBody>
          <a:bodyPr vert="horz" lIns="109728" tIns="109728" rIns="109728" bIns="91440" rtlCol="0" anchor="b">
            <a:noAutofit/>
          </a:bodyPr>
          <a:lstStyle/>
          <a:p>
            <a:r>
              <a:rPr lang="en-US" sz="4000" dirty="0">
                <a:solidFill>
                  <a:schemeClr val="tx1">
                    <a:lumMod val="75000"/>
                    <a:lumOff val="25000"/>
                  </a:schemeClr>
                </a:solidFill>
                <a:latin typeface="Jumble" panose="02000503000000020004" pitchFamily="2" charset="0"/>
              </a:rPr>
              <a:t>Dengue</a:t>
            </a:r>
            <a:br>
              <a:rPr lang="en-US" sz="4000" dirty="0">
                <a:solidFill>
                  <a:schemeClr val="tx1">
                    <a:lumMod val="75000"/>
                    <a:lumOff val="25000"/>
                  </a:schemeClr>
                </a:solidFill>
                <a:latin typeface="Jumble" panose="02000503000000020004" pitchFamily="2" charset="0"/>
              </a:rPr>
            </a:br>
            <a:r>
              <a:rPr lang="en-US" sz="4000" dirty="0">
                <a:solidFill>
                  <a:schemeClr val="tx1">
                    <a:lumMod val="75000"/>
                    <a:lumOff val="25000"/>
                  </a:schemeClr>
                </a:solidFill>
                <a:latin typeface="Jumble" panose="02000503000000020004" pitchFamily="2" charset="0"/>
              </a:rPr>
              <a:t>Chikungunya</a:t>
            </a:r>
            <a:br>
              <a:rPr lang="en-US" sz="4000" dirty="0">
                <a:solidFill>
                  <a:schemeClr val="tx1">
                    <a:lumMod val="75000"/>
                    <a:lumOff val="25000"/>
                  </a:schemeClr>
                </a:solidFill>
                <a:latin typeface="Jumble" panose="02000503000000020004" pitchFamily="2" charset="0"/>
              </a:rPr>
            </a:br>
            <a:r>
              <a:rPr lang="en-US" sz="4000" dirty="0">
                <a:solidFill>
                  <a:schemeClr val="tx1">
                    <a:lumMod val="75000"/>
                    <a:lumOff val="25000"/>
                  </a:schemeClr>
                </a:solidFill>
                <a:latin typeface="Jumble" panose="02000503000000020004" pitchFamily="2" charset="0"/>
              </a:rPr>
              <a:t>Zika</a:t>
            </a:r>
          </a:p>
        </p:txBody>
      </p:sp>
      <p:sp>
        <p:nvSpPr>
          <p:cNvPr id="3" name="Subtítulo 2">
            <a:extLst>
              <a:ext uri="{FF2B5EF4-FFF2-40B4-BE49-F238E27FC236}">
                <a16:creationId xmlns:a16="http://schemas.microsoft.com/office/drawing/2014/main" id="{C2057B7E-8339-25B6-AE77-8E41C1426498}"/>
              </a:ext>
            </a:extLst>
          </p:cNvPr>
          <p:cNvSpPr>
            <a:spLocks noGrp="1"/>
          </p:cNvSpPr>
          <p:nvPr>
            <p:ph type="subTitle" idx="1"/>
          </p:nvPr>
        </p:nvSpPr>
        <p:spPr>
          <a:xfrm>
            <a:off x="8185553" y="3280701"/>
            <a:ext cx="3820297" cy="2152685"/>
          </a:xfrm>
        </p:spPr>
        <p:txBody>
          <a:bodyPr vert="horz" lIns="109728" tIns="109728" rIns="109728" bIns="91440" rtlCol="0">
            <a:normAutofit lnSpcReduction="10000"/>
          </a:bodyPr>
          <a:lstStyle/>
          <a:p>
            <a:pPr>
              <a:lnSpc>
                <a:spcPct val="140000"/>
              </a:lnSpc>
            </a:pPr>
            <a:r>
              <a:rPr lang="en-US" sz="2000" dirty="0">
                <a:solidFill>
                  <a:schemeClr val="bg1">
                    <a:lumMod val="50000"/>
                  </a:schemeClr>
                </a:solidFill>
                <a:latin typeface="Jumble" panose="02000503000000020004" pitchFamily="2" charset="0"/>
              </a:rPr>
              <a:t>Curso: Biología</a:t>
            </a:r>
          </a:p>
          <a:p>
            <a:pPr>
              <a:lnSpc>
                <a:spcPct val="140000"/>
              </a:lnSpc>
            </a:pPr>
            <a:r>
              <a:rPr lang="en-US" sz="2000" dirty="0">
                <a:solidFill>
                  <a:schemeClr val="bg1">
                    <a:lumMod val="50000"/>
                  </a:schemeClr>
                </a:solidFill>
                <a:latin typeface="Jumble" panose="02000503000000020004" pitchFamily="2" charset="0"/>
              </a:rPr>
              <a:t>Profesor: Juan Céspedes</a:t>
            </a:r>
          </a:p>
          <a:p>
            <a:pPr>
              <a:lnSpc>
                <a:spcPct val="140000"/>
              </a:lnSpc>
            </a:pPr>
            <a:r>
              <a:rPr lang="en-US" sz="2000" dirty="0">
                <a:solidFill>
                  <a:schemeClr val="bg1">
                    <a:lumMod val="50000"/>
                  </a:schemeClr>
                </a:solidFill>
                <a:latin typeface="Jumble" panose="02000503000000020004" pitchFamily="2" charset="0"/>
              </a:rPr>
              <a:t>Fecha: 25/10/2022</a:t>
            </a:r>
          </a:p>
          <a:p>
            <a:pPr>
              <a:lnSpc>
                <a:spcPct val="140000"/>
              </a:lnSpc>
            </a:pPr>
            <a:r>
              <a:rPr lang="en-US" sz="2000" dirty="0">
                <a:solidFill>
                  <a:schemeClr val="bg1">
                    <a:lumMod val="50000"/>
                  </a:schemeClr>
                </a:solidFill>
                <a:latin typeface="Jumble" panose="02000503000000020004" pitchFamily="2" charset="0"/>
              </a:rPr>
              <a:t>Grado: 4to B sec.</a:t>
            </a:r>
          </a:p>
          <a:p>
            <a:pPr>
              <a:lnSpc>
                <a:spcPct val="140000"/>
              </a:lnSpc>
            </a:pPr>
            <a:endParaRPr lang="en-US" sz="2000" dirty="0">
              <a:solidFill>
                <a:schemeClr val="bg1">
                  <a:lumMod val="50000"/>
                </a:schemeClr>
              </a:solidFill>
              <a:latin typeface="Jumble" panose="02000503000000020004" pitchFamily="2" charset="0"/>
            </a:endParaRPr>
          </a:p>
          <a:p>
            <a:pPr>
              <a:lnSpc>
                <a:spcPct val="140000"/>
              </a:lnSpc>
            </a:pPr>
            <a:endParaRPr lang="en-US" dirty="0">
              <a:solidFill>
                <a:schemeClr val="tx1">
                  <a:lumMod val="75000"/>
                  <a:lumOff val="25000"/>
                </a:schemeClr>
              </a:solidFill>
            </a:endParaRPr>
          </a:p>
        </p:txBody>
      </p:sp>
    </p:spTree>
    <p:extLst>
      <p:ext uri="{BB962C8B-B14F-4D97-AF65-F5344CB8AC3E}">
        <p14:creationId xmlns:p14="http://schemas.microsoft.com/office/powerpoint/2010/main" val="426115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4D9A87-4AAC-2F4F-FEB8-3ACD4A351BEF}"/>
              </a:ext>
            </a:extLst>
          </p:cNvPr>
          <p:cNvSpPr txBox="1"/>
          <p:nvPr/>
        </p:nvSpPr>
        <p:spPr>
          <a:xfrm rot="16200000">
            <a:off x="-1793763" y="2921169"/>
            <a:ext cx="5509090" cy="1015663"/>
          </a:xfrm>
          <a:prstGeom prst="rect">
            <a:avLst/>
          </a:prstGeom>
          <a:noFill/>
        </p:spPr>
        <p:txBody>
          <a:bodyPr wrap="square" rtlCol="0">
            <a:spAutoFit/>
          </a:bodyPr>
          <a:lstStyle/>
          <a:p>
            <a:r>
              <a:rPr lang="es-PE" sz="6000" dirty="0">
                <a:latin typeface="Jumble" panose="02000503000000020004" pitchFamily="2" charset="0"/>
              </a:rPr>
              <a:t>TRANSMISIÓN</a:t>
            </a:r>
          </a:p>
        </p:txBody>
      </p:sp>
      <p:sp>
        <p:nvSpPr>
          <p:cNvPr id="4" name="CuadroTexto 3">
            <a:extLst>
              <a:ext uri="{FF2B5EF4-FFF2-40B4-BE49-F238E27FC236}">
                <a16:creationId xmlns:a16="http://schemas.microsoft.com/office/drawing/2014/main" id="{F6E5D27B-F3A7-8FB1-32D2-BDB673CDE107}"/>
              </a:ext>
            </a:extLst>
          </p:cNvPr>
          <p:cNvSpPr txBox="1"/>
          <p:nvPr/>
        </p:nvSpPr>
        <p:spPr>
          <a:xfrm>
            <a:off x="3048000" y="294468"/>
            <a:ext cx="6096000" cy="1323439"/>
          </a:xfrm>
          <a:prstGeom prst="rect">
            <a:avLst/>
          </a:prstGeom>
          <a:noFill/>
        </p:spPr>
        <p:txBody>
          <a:bodyPr wrap="square">
            <a:spAutoFit/>
          </a:bodyPr>
          <a:lstStyle/>
          <a:p>
            <a:pPr algn="just"/>
            <a:r>
              <a:rPr lang="es-MX" sz="2000" b="1" spc="150" dirty="0">
                <a:solidFill>
                  <a:schemeClr val="tx1">
                    <a:lumMod val="75000"/>
                    <a:lumOff val="25000"/>
                  </a:schemeClr>
                </a:solidFill>
                <a:latin typeface="Jumble" panose="02000503000000020004" pitchFamily="2" charset="0"/>
                <a:ea typeface="+mj-ea"/>
                <a:cs typeface="+mj-cs"/>
              </a:rPr>
              <a:t>El zancudo adulto pica a una persona con el virus, entonces el zancudo se infecta, luego el zancudo picara a una persona sana y la infectara </a:t>
            </a:r>
            <a:endParaRPr lang="es-PE" sz="2000" b="1" spc="150" dirty="0">
              <a:solidFill>
                <a:schemeClr val="tx1">
                  <a:lumMod val="75000"/>
                  <a:lumOff val="25000"/>
                </a:schemeClr>
              </a:solidFill>
              <a:latin typeface="Jumble" panose="02000503000000020004" pitchFamily="2" charset="0"/>
              <a:ea typeface="+mj-ea"/>
              <a:cs typeface="+mj-cs"/>
            </a:endParaRPr>
          </a:p>
        </p:txBody>
      </p:sp>
      <p:sp>
        <p:nvSpPr>
          <p:cNvPr id="6" name="CuadroTexto 5">
            <a:extLst>
              <a:ext uri="{FF2B5EF4-FFF2-40B4-BE49-F238E27FC236}">
                <a16:creationId xmlns:a16="http://schemas.microsoft.com/office/drawing/2014/main" id="{B61CFBD2-09D2-5E7D-0A28-B8ED2FC6484F}"/>
              </a:ext>
            </a:extLst>
          </p:cNvPr>
          <p:cNvSpPr txBox="1"/>
          <p:nvPr/>
        </p:nvSpPr>
        <p:spPr>
          <a:xfrm>
            <a:off x="3624469" y="5983491"/>
            <a:ext cx="4943061" cy="400110"/>
          </a:xfrm>
          <a:prstGeom prst="rect">
            <a:avLst/>
          </a:prstGeom>
          <a:noFill/>
        </p:spPr>
        <p:txBody>
          <a:bodyPr wrap="square">
            <a:spAutoFit/>
          </a:bodyPr>
          <a:lstStyle/>
          <a:p>
            <a:r>
              <a:rPr lang="es-PE" sz="2000" b="1" spc="150" dirty="0">
                <a:solidFill>
                  <a:schemeClr val="tx1">
                    <a:lumMod val="75000"/>
                    <a:lumOff val="25000"/>
                  </a:schemeClr>
                </a:solidFill>
                <a:latin typeface="Jumble" panose="02000503000000020004" pitchFamily="2" charset="0"/>
                <a:ea typeface="+mj-ea"/>
                <a:cs typeface="+mj-cs"/>
              </a:rPr>
              <a:t>Vector: Mosquito Aedes Aegypti </a:t>
            </a:r>
          </a:p>
        </p:txBody>
      </p:sp>
      <p:pic>
        <p:nvPicPr>
          <p:cNvPr id="11266" name="Picture 2" descr="Cómo prevenir el dengue – CDC MINSA">
            <a:extLst>
              <a:ext uri="{FF2B5EF4-FFF2-40B4-BE49-F238E27FC236}">
                <a16:creationId xmlns:a16="http://schemas.microsoft.com/office/drawing/2014/main" id="{07ACA739-5B54-4A2D-481C-35D2E3EF2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02678"/>
            <a:ext cx="731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1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FA56E3-1540-4EF8-AD5F-95067A81E2B4}"/>
              </a:ext>
            </a:extLst>
          </p:cNvPr>
          <p:cNvSpPr txBox="1"/>
          <p:nvPr/>
        </p:nvSpPr>
        <p:spPr>
          <a:xfrm>
            <a:off x="170110" y="216221"/>
            <a:ext cx="4346713" cy="1015663"/>
          </a:xfrm>
          <a:prstGeom prst="rect">
            <a:avLst/>
          </a:prstGeom>
          <a:noFill/>
        </p:spPr>
        <p:txBody>
          <a:bodyPr wrap="square" rtlCol="0">
            <a:spAutoFit/>
          </a:bodyPr>
          <a:lstStyle/>
          <a:p>
            <a:r>
              <a:rPr lang="es-PE" sz="6000" dirty="0">
                <a:latin typeface="Jumble" panose="02000503000000020004" pitchFamily="2" charset="0"/>
              </a:rPr>
              <a:t>SÍNTOMAS</a:t>
            </a:r>
          </a:p>
        </p:txBody>
      </p:sp>
      <p:pic>
        <p:nvPicPr>
          <p:cNvPr id="12290" name="Picture 2" descr="21 síntomas del dengue (clásico y hemorrágico) | MD.Saúde">
            <a:extLst>
              <a:ext uri="{FF2B5EF4-FFF2-40B4-BE49-F238E27FC236}">
                <a16:creationId xmlns:a16="http://schemas.microsoft.com/office/drawing/2014/main" id="{7FCF2076-BA9B-5AA7-F138-C8CFB5E6B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509" y="1231884"/>
            <a:ext cx="8486982" cy="463882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459EABD-9EAB-BDF3-8576-74E71550202F}"/>
              </a:ext>
            </a:extLst>
          </p:cNvPr>
          <p:cNvSpPr txBox="1"/>
          <p:nvPr/>
        </p:nvSpPr>
        <p:spPr>
          <a:xfrm>
            <a:off x="2801178" y="6013405"/>
            <a:ext cx="6589644" cy="707886"/>
          </a:xfrm>
          <a:prstGeom prst="rect">
            <a:avLst/>
          </a:prstGeom>
          <a:noFill/>
        </p:spPr>
        <p:txBody>
          <a:bodyPr wrap="square">
            <a:spAutoFit/>
          </a:bodyPr>
          <a:lstStyle/>
          <a:p>
            <a:r>
              <a:rPr lang="es-PE" sz="2000" b="0" i="0" dirty="0">
                <a:solidFill>
                  <a:srgbClr val="333333"/>
                </a:solidFill>
                <a:effectLst/>
                <a:latin typeface="Jumble" panose="02000503000000020004" pitchFamily="2" charset="0"/>
              </a:rPr>
              <a:t> La enfermedad puede progresar a formas graves, caracterizada principalmente por choque</a:t>
            </a:r>
            <a:endParaRPr lang="es-PE" sz="2000" dirty="0">
              <a:latin typeface="Jumble" panose="02000503000000020004" pitchFamily="2" charset="0"/>
            </a:endParaRPr>
          </a:p>
        </p:txBody>
      </p:sp>
      <p:sp>
        <p:nvSpPr>
          <p:cNvPr id="6" name="CuadroTexto 5">
            <a:extLst>
              <a:ext uri="{FF2B5EF4-FFF2-40B4-BE49-F238E27FC236}">
                <a16:creationId xmlns:a16="http://schemas.microsoft.com/office/drawing/2014/main" id="{16B256E6-D1E4-A935-493A-B6FB76442F73}"/>
              </a:ext>
            </a:extLst>
          </p:cNvPr>
          <p:cNvSpPr txBox="1"/>
          <p:nvPr/>
        </p:nvSpPr>
        <p:spPr>
          <a:xfrm>
            <a:off x="7090172" y="587177"/>
            <a:ext cx="4601300" cy="400110"/>
          </a:xfrm>
          <a:prstGeom prst="rect">
            <a:avLst/>
          </a:prstGeom>
          <a:noFill/>
        </p:spPr>
        <p:txBody>
          <a:bodyPr wrap="square">
            <a:spAutoFit/>
          </a:bodyPr>
          <a:lstStyle/>
          <a:p>
            <a:r>
              <a:rPr lang="es-MX" sz="2000" dirty="0">
                <a:solidFill>
                  <a:srgbClr val="333333"/>
                </a:solidFill>
                <a:latin typeface="Jumble" panose="02000503000000020004" pitchFamily="2" charset="0"/>
              </a:rPr>
              <a:t>No existe un tratamiento específico</a:t>
            </a:r>
            <a:endParaRPr lang="es-PE" sz="2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268520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4BC7B5-E40F-D59D-8651-09C5E09ACF23}"/>
              </a:ext>
            </a:extLst>
          </p:cNvPr>
          <p:cNvSpPr txBox="1"/>
          <p:nvPr/>
        </p:nvSpPr>
        <p:spPr>
          <a:xfrm>
            <a:off x="3385930" y="511862"/>
            <a:ext cx="5420139" cy="1015663"/>
          </a:xfrm>
          <a:prstGeom prst="rect">
            <a:avLst/>
          </a:prstGeom>
          <a:noFill/>
        </p:spPr>
        <p:txBody>
          <a:bodyPr wrap="square" rtlCol="0">
            <a:spAutoFit/>
          </a:bodyPr>
          <a:lstStyle/>
          <a:p>
            <a:r>
              <a:rPr lang="es-PE" sz="6000" dirty="0">
                <a:latin typeface="Jumble" panose="02000503000000020004" pitchFamily="2" charset="0"/>
              </a:rPr>
              <a:t>¿Dónde está?</a:t>
            </a:r>
          </a:p>
        </p:txBody>
      </p:sp>
      <p:pic>
        <p:nvPicPr>
          <p:cNvPr id="3" name="Picture 6" descr="Mapamundi; qué es y cuales son los mapamundi más descargados">
            <a:extLst>
              <a:ext uri="{FF2B5EF4-FFF2-40B4-BE49-F238E27FC236}">
                <a16:creationId xmlns:a16="http://schemas.microsoft.com/office/drawing/2014/main" id="{B8AEF857-DE06-8D14-112C-029757A25D4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Vista de Dengue en el Perú: a un cuarto de siglo de su reemergencia |  Revista Peruana de Medicina Experimental y Salud Pública">
            <a:extLst>
              <a:ext uri="{FF2B5EF4-FFF2-40B4-BE49-F238E27FC236}">
                <a16:creationId xmlns:a16="http://schemas.microsoft.com/office/drawing/2014/main" id="{21AE5396-D50F-91CC-C089-22E3D614F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5" t="3731" r="1304" b="7699"/>
          <a:stretch/>
        </p:blipFill>
        <p:spPr bwMode="auto">
          <a:xfrm>
            <a:off x="2554356" y="2039387"/>
            <a:ext cx="7083286" cy="363963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39340B1-456E-9E76-4EB7-C43B5FA2BF25}"/>
              </a:ext>
            </a:extLst>
          </p:cNvPr>
          <p:cNvSpPr txBox="1"/>
          <p:nvPr/>
        </p:nvSpPr>
        <p:spPr>
          <a:xfrm>
            <a:off x="96078" y="3197483"/>
            <a:ext cx="2388705" cy="1323439"/>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El dengue tiene un comportamiento estacionario</a:t>
            </a:r>
            <a:endParaRPr lang="es-PE" sz="2000" dirty="0">
              <a:solidFill>
                <a:srgbClr val="333333"/>
              </a:solidFill>
              <a:latin typeface="Jumble" panose="02000503000000020004" pitchFamily="2" charset="0"/>
            </a:endParaRPr>
          </a:p>
        </p:txBody>
      </p:sp>
      <p:sp>
        <p:nvSpPr>
          <p:cNvPr id="7" name="CuadroTexto 6">
            <a:extLst>
              <a:ext uri="{FF2B5EF4-FFF2-40B4-BE49-F238E27FC236}">
                <a16:creationId xmlns:a16="http://schemas.microsoft.com/office/drawing/2014/main" id="{CCDE42BD-CD29-53A4-726B-3271A2060804}"/>
              </a:ext>
            </a:extLst>
          </p:cNvPr>
          <p:cNvSpPr txBox="1"/>
          <p:nvPr/>
        </p:nvSpPr>
        <p:spPr>
          <a:xfrm>
            <a:off x="9818204" y="2889707"/>
            <a:ext cx="2193234" cy="1938992"/>
          </a:xfrm>
          <a:prstGeom prst="rect">
            <a:avLst/>
          </a:prstGeom>
          <a:noFill/>
        </p:spPr>
        <p:txBody>
          <a:bodyPr wrap="square">
            <a:spAutoFit/>
          </a:bodyPr>
          <a:lstStyle/>
          <a:p>
            <a:pPr fontAlgn="base"/>
            <a:r>
              <a:rPr lang="es-MX" sz="2000" dirty="0">
                <a:solidFill>
                  <a:srgbClr val="333333"/>
                </a:solidFill>
                <a:latin typeface="Jumble" panose="02000503000000020004" pitchFamily="2" charset="0"/>
              </a:rPr>
              <a:t>El mosquito Aedes aegypti está ampliamente distribuido en las Américas</a:t>
            </a:r>
          </a:p>
        </p:txBody>
      </p:sp>
    </p:spTree>
    <p:extLst>
      <p:ext uri="{BB962C8B-B14F-4D97-AF65-F5344CB8AC3E}">
        <p14:creationId xmlns:p14="http://schemas.microsoft.com/office/powerpoint/2010/main" val="378745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F06C0BF-565F-F05D-D977-A701C32A1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10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E359C3-24DE-B831-0FE2-8E6DE8284145}"/>
              </a:ext>
            </a:extLst>
          </p:cNvPr>
          <p:cNvSpPr txBox="1"/>
          <p:nvPr/>
        </p:nvSpPr>
        <p:spPr>
          <a:xfrm>
            <a:off x="6096000" y="-123950"/>
            <a:ext cx="6003544" cy="1388825"/>
          </a:xfrm>
          <a:prstGeom prst="rect">
            <a:avLst/>
          </a:prstGeom>
          <a:noFill/>
        </p:spPr>
        <p:txBody>
          <a:bodyPr vert="horz" lIns="109728" tIns="109728" rIns="109728" bIns="91440" rtlCol="0" anchor="b">
            <a:normAutofit/>
          </a:bodyPr>
          <a:lstStyle/>
          <a:p>
            <a:pPr>
              <a:lnSpc>
                <a:spcPct val="130000"/>
              </a:lnSpc>
              <a:spcBef>
                <a:spcPct val="0"/>
              </a:spcBef>
              <a:spcAft>
                <a:spcPts val="600"/>
              </a:spcAft>
            </a:pPr>
            <a:r>
              <a:rPr lang="en-US" sz="6000" b="1" spc="150" dirty="0">
                <a:solidFill>
                  <a:schemeClr val="tx1">
                    <a:lumMod val="75000"/>
                    <a:lumOff val="25000"/>
                  </a:schemeClr>
                </a:solidFill>
                <a:latin typeface="Jumble" panose="02000503000000020004" pitchFamily="2" charset="0"/>
                <a:ea typeface="+mj-ea"/>
                <a:cs typeface="+mj-cs"/>
              </a:rPr>
              <a:t>CHIKUNGUNYA</a:t>
            </a:r>
          </a:p>
        </p:txBody>
      </p:sp>
      <p:sp>
        <p:nvSpPr>
          <p:cNvPr id="4" name="CuadroTexto 3">
            <a:extLst>
              <a:ext uri="{FF2B5EF4-FFF2-40B4-BE49-F238E27FC236}">
                <a16:creationId xmlns:a16="http://schemas.microsoft.com/office/drawing/2014/main" id="{B9AA5EFA-20E1-BDA7-861A-B7CC860305E7}"/>
              </a:ext>
            </a:extLst>
          </p:cNvPr>
          <p:cNvSpPr txBox="1"/>
          <p:nvPr/>
        </p:nvSpPr>
        <p:spPr>
          <a:xfrm>
            <a:off x="248477" y="5306272"/>
            <a:ext cx="6192079" cy="1323439"/>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La fiebre chikungunya es una enfermedad vírica. Se describió por primera vez durante un brote ocurrido en el sur de Tanzania en 1952. Se trata de un virus ARN del género alfavirus.</a:t>
            </a:r>
          </a:p>
        </p:txBody>
      </p:sp>
      <p:pic>
        <p:nvPicPr>
          <p:cNvPr id="14340" name="Picture 4" descr="Chikungunya: otro virus africano que salió de paseo…y ya ha llegado a  América - Virus emergentes y cambio global">
            <a:extLst>
              <a:ext uri="{FF2B5EF4-FFF2-40B4-BE49-F238E27FC236}">
                <a16:creationId xmlns:a16="http://schemas.microsoft.com/office/drawing/2014/main" id="{C265559F-267F-BA97-0572-BA5996A08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7" y="524551"/>
            <a:ext cx="5598141" cy="419860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1DA74E4-288A-0D17-65D6-9B98489B48E5}"/>
              </a:ext>
            </a:extLst>
          </p:cNvPr>
          <p:cNvSpPr txBox="1"/>
          <p:nvPr/>
        </p:nvSpPr>
        <p:spPr>
          <a:xfrm>
            <a:off x="6169789" y="1300415"/>
            <a:ext cx="5598141" cy="1631216"/>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La proximidad de los criaderos de los vectores a los lugares donde viven las personas es un factor de riesgo significativo para la transmisión de Chikungunya</a:t>
            </a:r>
            <a:endParaRPr lang="es-PE" sz="2000" dirty="0">
              <a:solidFill>
                <a:srgbClr val="333333"/>
              </a:solidFill>
              <a:latin typeface="Jumble" panose="02000503000000020004" pitchFamily="2" charset="0"/>
            </a:endParaRPr>
          </a:p>
        </p:txBody>
      </p:sp>
      <p:pic>
        <p:nvPicPr>
          <p:cNvPr id="14338" name="Picture 2" descr="Fiebre chikungunya">
            <a:extLst>
              <a:ext uri="{FF2B5EF4-FFF2-40B4-BE49-F238E27FC236}">
                <a16:creationId xmlns:a16="http://schemas.microsoft.com/office/drawing/2014/main" id="{22228FB8-B70E-E482-A514-A02529D42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515" y="3246679"/>
            <a:ext cx="4793146" cy="295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2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174267-5CC7-8F74-2135-285756C1DE26}"/>
              </a:ext>
            </a:extLst>
          </p:cNvPr>
          <p:cNvSpPr txBox="1"/>
          <p:nvPr/>
        </p:nvSpPr>
        <p:spPr>
          <a:xfrm rot="16200000">
            <a:off x="-1793763" y="2921169"/>
            <a:ext cx="5509090" cy="1015663"/>
          </a:xfrm>
          <a:prstGeom prst="rect">
            <a:avLst/>
          </a:prstGeom>
          <a:noFill/>
        </p:spPr>
        <p:txBody>
          <a:bodyPr wrap="square" rtlCol="0">
            <a:spAutoFit/>
          </a:bodyPr>
          <a:lstStyle/>
          <a:p>
            <a:r>
              <a:rPr lang="es-PE" sz="6000" dirty="0">
                <a:latin typeface="Jumble" panose="02000503000000020004" pitchFamily="2" charset="0"/>
              </a:rPr>
              <a:t>TRANSMISIÓN</a:t>
            </a:r>
          </a:p>
        </p:txBody>
      </p:sp>
      <p:pic>
        <p:nvPicPr>
          <p:cNvPr id="15362" name="Picture 2" descr="Costa Rica: Postal para redes sociales - Enfermedades que transmite el  mosquito Aedes aegypti. JPG; 2018 - OPS/OMS | Organización Panamericana de  la Salud">
            <a:extLst>
              <a:ext uri="{FF2B5EF4-FFF2-40B4-BE49-F238E27FC236}">
                <a16:creationId xmlns:a16="http://schemas.microsoft.com/office/drawing/2014/main" id="{ADBACD2A-BA04-99CD-9AD6-2D9B708E4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99"/>
          <a:stretch/>
        </p:blipFill>
        <p:spPr bwMode="auto">
          <a:xfrm>
            <a:off x="2748584" y="819357"/>
            <a:ext cx="6191250" cy="52192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A66D69-23AD-94D6-8787-964C3063EFBC}"/>
              </a:ext>
            </a:extLst>
          </p:cNvPr>
          <p:cNvSpPr txBox="1"/>
          <p:nvPr/>
        </p:nvSpPr>
        <p:spPr>
          <a:xfrm>
            <a:off x="9342783" y="1997839"/>
            <a:ext cx="2396267" cy="2862322"/>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Solo se puede tener chikungunya 1 vez, luego se desarrollan los anticuerpos que se encargaran de proteger a las personas.</a:t>
            </a:r>
            <a:endParaRPr lang="es-PE" sz="2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333627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D5D87F-F5B9-209B-3228-C9FF8A19ECE0}"/>
              </a:ext>
            </a:extLst>
          </p:cNvPr>
          <p:cNvSpPr txBox="1"/>
          <p:nvPr/>
        </p:nvSpPr>
        <p:spPr>
          <a:xfrm>
            <a:off x="170110" y="216221"/>
            <a:ext cx="4346713" cy="1015663"/>
          </a:xfrm>
          <a:prstGeom prst="rect">
            <a:avLst/>
          </a:prstGeom>
          <a:noFill/>
        </p:spPr>
        <p:txBody>
          <a:bodyPr wrap="square" rtlCol="0">
            <a:spAutoFit/>
          </a:bodyPr>
          <a:lstStyle/>
          <a:p>
            <a:r>
              <a:rPr lang="es-PE" sz="6000" dirty="0">
                <a:latin typeface="Jumble" panose="02000503000000020004" pitchFamily="2" charset="0"/>
              </a:rPr>
              <a:t>SÍNTOMAS</a:t>
            </a:r>
          </a:p>
        </p:txBody>
      </p:sp>
      <p:pic>
        <p:nvPicPr>
          <p:cNvPr id="16386" name="Picture 2" descr="Síntomas del Chikungunya. Cuidate vos y cuidá a tu familia - YouTube">
            <a:extLst>
              <a:ext uri="{FF2B5EF4-FFF2-40B4-BE49-F238E27FC236}">
                <a16:creationId xmlns:a16="http://schemas.microsoft.com/office/drawing/2014/main" id="{EB20B628-26C5-0840-B364-06583E32B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69" r="13461"/>
          <a:stretch/>
        </p:blipFill>
        <p:spPr bwMode="auto">
          <a:xfrm>
            <a:off x="170111" y="1113187"/>
            <a:ext cx="5925890" cy="483041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 El VIRUS DEL CHIKUNGUNYA 】 ✔️ Síntomas, Tratamiento, Prevención">
            <a:extLst>
              <a:ext uri="{FF2B5EF4-FFF2-40B4-BE49-F238E27FC236}">
                <a16:creationId xmlns:a16="http://schemas.microsoft.com/office/drawing/2014/main" id="{0F891C9C-01FC-E9E8-6429-103A8D4636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6095999" y="1113187"/>
            <a:ext cx="5925889" cy="483041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2236C7E-D1BC-8412-56FD-6B3D128E374C}"/>
              </a:ext>
            </a:extLst>
          </p:cNvPr>
          <p:cNvSpPr txBox="1"/>
          <p:nvPr/>
        </p:nvSpPr>
        <p:spPr>
          <a:xfrm>
            <a:off x="170110" y="6062871"/>
            <a:ext cx="11851778" cy="707886"/>
          </a:xfrm>
          <a:prstGeom prst="rect">
            <a:avLst/>
          </a:prstGeom>
          <a:noFill/>
        </p:spPr>
        <p:txBody>
          <a:bodyPr wrap="square">
            <a:spAutoFit/>
          </a:bodyPr>
          <a:lstStyle/>
          <a:p>
            <a:r>
              <a:rPr lang="es-MX" sz="2000" dirty="0">
                <a:solidFill>
                  <a:srgbClr val="333333"/>
                </a:solidFill>
                <a:latin typeface="Jumble" panose="02000503000000020004" pitchFamily="2" charset="0"/>
              </a:rPr>
              <a:t>Comienzan generalmente de 4 a 8 días después de la picadura de mosquitos, pero pueden aparecer en cualquier momento entre el día 2 y el día 12.</a:t>
            </a:r>
            <a:endParaRPr lang="es-PE" sz="2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261055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84EF05-0E69-26D9-5CEF-85DD3614979A}"/>
              </a:ext>
            </a:extLst>
          </p:cNvPr>
          <p:cNvSpPr txBox="1"/>
          <p:nvPr/>
        </p:nvSpPr>
        <p:spPr>
          <a:xfrm>
            <a:off x="3385930" y="511862"/>
            <a:ext cx="5420139" cy="1015663"/>
          </a:xfrm>
          <a:prstGeom prst="rect">
            <a:avLst/>
          </a:prstGeom>
          <a:noFill/>
        </p:spPr>
        <p:txBody>
          <a:bodyPr wrap="square" rtlCol="0">
            <a:spAutoFit/>
          </a:bodyPr>
          <a:lstStyle/>
          <a:p>
            <a:r>
              <a:rPr lang="es-PE" sz="6000" dirty="0">
                <a:latin typeface="Jumble" panose="02000503000000020004" pitchFamily="2" charset="0"/>
              </a:rPr>
              <a:t>¿Dónde está?</a:t>
            </a:r>
          </a:p>
        </p:txBody>
      </p:sp>
      <p:pic>
        <p:nvPicPr>
          <p:cNvPr id="3" name="Picture 6" descr="Mapamundi; qué es y cuales son los mapamundi más descargados">
            <a:extLst>
              <a:ext uri="{FF2B5EF4-FFF2-40B4-BE49-F238E27FC236}">
                <a16:creationId xmlns:a16="http://schemas.microsoft.com/office/drawing/2014/main" id="{E3BA12F0-5E26-0589-3539-4D2017D53CF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Origen y Evolucion del Chikungunya timeline | Timetoast timelines">
            <a:extLst>
              <a:ext uri="{FF2B5EF4-FFF2-40B4-BE49-F238E27FC236}">
                <a16:creationId xmlns:a16="http://schemas.microsoft.com/office/drawing/2014/main" id="{AD032100-E319-9383-8087-CD3D9B71D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755" y="1673086"/>
            <a:ext cx="6016487" cy="467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8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B0162D-9A94-7FEE-83F3-DEEC120F1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251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es variantes del virus de la COVID-19 encontradas en 14 países de las  Américas, informa la OPS - OPS/OMS | Organización Panamericana de la Salud">
            <a:extLst>
              <a:ext uri="{FF2B5EF4-FFF2-40B4-BE49-F238E27FC236}">
                <a16:creationId xmlns:a16="http://schemas.microsoft.com/office/drawing/2014/main" id="{2D149946-C14C-2A03-BC91-264FA74D6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2">
            <a:extLst>
              <a:ext uri="{FF2B5EF4-FFF2-40B4-BE49-F238E27FC236}">
                <a16:creationId xmlns:a16="http://schemas.microsoft.com/office/drawing/2014/main" id="{54C249B7-B0D2-A7FE-D3E5-36028DB752BE}"/>
              </a:ext>
            </a:extLst>
          </p:cNvPr>
          <p:cNvGraphicFramePr>
            <a:graphicFrameLocks noGrp="1"/>
          </p:cNvGraphicFramePr>
          <p:nvPr>
            <p:extLst>
              <p:ext uri="{D42A27DB-BD31-4B8C-83A1-F6EECF244321}">
                <p14:modId xmlns:p14="http://schemas.microsoft.com/office/powerpoint/2010/main" val="3278421995"/>
              </p:ext>
            </p:extLst>
          </p:nvPr>
        </p:nvGraphicFramePr>
        <p:xfrm>
          <a:off x="2031999" y="795132"/>
          <a:ext cx="8127999" cy="239864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7251944"/>
                    </a:ext>
                  </a:extLst>
                </a:gridCol>
                <a:gridCol w="2709333">
                  <a:extLst>
                    <a:ext uri="{9D8B030D-6E8A-4147-A177-3AD203B41FA5}">
                      <a16:colId xmlns:a16="http://schemas.microsoft.com/office/drawing/2014/main" val="2389223250"/>
                    </a:ext>
                  </a:extLst>
                </a:gridCol>
                <a:gridCol w="2709333">
                  <a:extLst>
                    <a:ext uri="{9D8B030D-6E8A-4147-A177-3AD203B41FA5}">
                      <a16:colId xmlns:a16="http://schemas.microsoft.com/office/drawing/2014/main" val="3416563732"/>
                    </a:ext>
                  </a:extLst>
                </a:gridCol>
              </a:tblGrid>
              <a:tr h="433552">
                <a:tc>
                  <a:txBody>
                    <a:bodyPr/>
                    <a:lstStyle/>
                    <a:p>
                      <a:pPr algn="ctr"/>
                      <a:r>
                        <a:rPr lang="es-PE" sz="2000" dirty="0">
                          <a:latin typeface="Jumble" panose="02000503000000020004" pitchFamily="2" charset="0"/>
                        </a:rPr>
                        <a:t>Dengue</a:t>
                      </a:r>
                    </a:p>
                  </a:txBody>
                  <a:tcPr/>
                </a:tc>
                <a:tc>
                  <a:txBody>
                    <a:bodyPr/>
                    <a:lstStyle/>
                    <a:p>
                      <a:pPr algn="ctr"/>
                      <a:r>
                        <a:rPr lang="es-PE" sz="2000" dirty="0">
                          <a:latin typeface="Jumble" panose="02000503000000020004" pitchFamily="2" charset="0"/>
                        </a:rPr>
                        <a:t>Chikungunya</a:t>
                      </a:r>
                    </a:p>
                  </a:txBody>
                  <a:tcPr/>
                </a:tc>
                <a:tc>
                  <a:txBody>
                    <a:bodyPr/>
                    <a:lstStyle/>
                    <a:p>
                      <a:pPr algn="ctr"/>
                      <a:r>
                        <a:rPr lang="es-PE" sz="2000" dirty="0">
                          <a:latin typeface="Jumble" panose="02000503000000020004" pitchFamily="2" charset="0"/>
                        </a:rPr>
                        <a:t>Zika</a:t>
                      </a:r>
                    </a:p>
                  </a:txBody>
                  <a:tcPr/>
                </a:tc>
                <a:extLst>
                  <a:ext uri="{0D108BD9-81ED-4DB2-BD59-A6C34878D82A}">
                    <a16:rowId xmlns:a16="http://schemas.microsoft.com/office/drawing/2014/main" val="2914579023"/>
                  </a:ext>
                </a:extLst>
              </a:tr>
              <a:tr h="1965090">
                <a:tc gridSpan="3">
                  <a:txBody>
                    <a:bodyPr/>
                    <a:lstStyle/>
                    <a:p>
                      <a:pPr algn="ctr"/>
                      <a:endParaRPr lang="es-PE" dirty="0">
                        <a:latin typeface="Jumble" panose="02000503000000020004" pitchFamily="2" charset="0"/>
                      </a:endParaRPr>
                    </a:p>
                    <a:p>
                      <a:pPr algn="ctr"/>
                      <a:r>
                        <a:rPr lang="es-PE" sz="2000" dirty="0">
                          <a:latin typeface="Jumble" panose="02000503000000020004" pitchFamily="2" charset="0"/>
                        </a:rPr>
                        <a:t>Son arbovirus</a:t>
                      </a:r>
                    </a:p>
                    <a:p>
                      <a:pPr algn="ctr"/>
                      <a:r>
                        <a:rPr lang="es-PE" sz="2000" dirty="0">
                          <a:latin typeface="Jumble" panose="02000503000000020004" pitchFamily="2" charset="0"/>
                        </a:rPr>
                        <a:t>Los transmite el mismo género de mosquitos</a:t>
                      </a:r>
                    </a:p>
                    <a:p>
                      <a:pPr algn="ctr"/>
                      <a:r>
                        <a:rPr lang="es-PE" sz="2000" dirty="0">
                          <a:latin typeface="Jumble" panose="02000503000000020004" pitchFamily="2" charset="0"/>
                        </a:rPr>
                        <a:t>Síntomas: fiebre – sarpullido</a:t>
                      </a:r>
                    </a:p>
                    <a:p>
                      <a:pPr algn="ctr"/>
                      <a:r>
                        <a:rPr lang="es-PE" sz="2000" dirty="0">
                          <a:latin typeface="Jumble" panose="02000503000000020004" pitchFamily="2" charset="0"/>
                        </a:rPr>
                        <a:t>Meses cálidos y zonas tropicales</a:t>
                      </a:r>
                    </a:p>
                    <a:p>
                      <a:pPr algn="ctr"/>
                      <a:r>
                        <a:rPr lang="es-PE" sz="2000" dirty="0">
                          <a:latin typeface="Jumble" panose="02000503000000020004" pitchFamily="2" charset="0"/>
                        </a:rPr>
                        <a:t>Estructura</a:t>
                      </a:r>
                    </a:p>
                  </a:txBody>
                  <a:tcPr/>
                </a:tc>
                <a:tc hMerge="1">
                  <a:txBody>
                    <a:bodyPr/>
                    <a:lstStyle/>
                    <a:p>
                      <a:pPr algn="ctr"/>
                      <a:endParaRPr lang="es-PE" dirty="0"/>
                    </a:p>
                  </a:txBody>
                  <a:tcPr/>
                </a:tc>
                <a:tc hMerge="1">
                  <a:txBody>
                    <a:bodyPr/>
                    <a:lstStyle/>
                    <a:p>
                      <a:pPr algn="ctr"/>
                      <a:endParaRPr lang="es-PE"/>
                    </a:p>
                  </a:txBody>
                  <a:tcPr/>
                </a:tc>
                <a:extLst>
                  <a:ext uri="{0D108BD9-81ED-4DB2-BD59-A6C34878D82A}">
                    <a16:rowId xmlns:a16="http://schemas.microsoft.com/office/drawing/2014/main" val="2104382326"/>
                  </a:ext>
                </a:extLst>
              </a:tr>
            </a:tbl>
          </a:graphicData>
        </a:graphic>
      </p:graphicFrame>
      <p:graphicFrame>
        <p:nvGraphicFramePr>
          <p:cNvPr id="3" name="Tabla 3">
            <a:extLst>
              <a:ext uri="{FF2B5EF4-FFF2-40B4-BE49-F238E27FC236}">
                <a16:creationId xmlns:a16="http://schemas.microsoft.com/office/drawing/2014/main" id="{DA432B60-636A-6787-FB6E-D00FE8F01DA2}"/>
              </a:ext>
            </a:extLst>
          </p:cNvPr>
          <p:cNvGraphicFramePr>
            <a:graphicFrameLocks noGrp="1"/>
          </p:cNvGraphicFramePr>
          <p:nvPr>
            <p:extLst>
              <p:ext uri="{D42A27DB-BD31-4B8C-83A1-F6EECF244321}">
                <p14:modId xmlns:p14="http://schemas.microsoft.com/office/powerpoint/2010/main" val="2288731676"/>
              </p:ext>
            </p:extLst>
          </p:nvPr>
        </p:nvGraphicFramePr>
        <p:xfrm>
          <a:off x="2031998" y="3193774"/>
          <a:ext cx="8127999" cy="1798320"/>
        </p:xfrm>
        <a:graphic>
          <a:graphicData uri="http://schemas.openxmlformats.org/drawingml/2006/table">
            <a:tbl>
              <a:tblPr bandRow="1">
                <a:tableStyleId>{5C22544A-7EE6-4342-B048-85BDC9FD1C3A}</a:tableStyleId>
              </a:tblPr>
              <a:tblGrid>
                <a:gridCol w="2709333">
                  <a:extLst>
                    <a:ext uri="{9D8B030D-6E8A-4147-A177-3AD203B41FA5}">
                      <a16:colId xmlns:a16="http://schemas.microsoft.com/office/drawing/2014/main" val="3055216844"/>
                    </a:ext>
                  </a:extLst>
                </a:gridCol>
                <a:gridCol w="2709333">
                  <a:extLst>
                    <a:ext uri="{9D8B030D-6E8A-4147-A177-3AD203B41FA5}">
                      <a16:colId xmlns:a16="http://schemas.microsoft.com/office/drawing/2014/main" val="2256688794"/>
                    </a:ext>
                  </a:extLst>
                </a:gridCol>
                <a:gridCol w="2709333">
                  <a:extLst>
                    <a:ext uri="{9D8B030D-6E8A-4147-A177-3AD203B41FA5}">
                      <a16:colId xmlns:a16="http://schemas.microsoft.com/office/drawing/2014/main" val="2838816195"/>
                    </a:ext>
                  </a:extLst>
                </a:gridCol>
              </a:tblGrid>
              <a:tr h="469557">
                <a:tc>
                  <a:txBody>
                    <a:bodyPr/>
                    <a:lstStyle/>
                    <a:p>
                      <a:pPr algn="ctr"/>
                      <a:r>
                        <a:rPr lang="es-PE" sz="2000" dirty="0">
                          <a:latin typeface="Jumble" panose="02000503000000020004" pitchFamily="2" charset="0"/>
                        </a:rPr>
                        <a:t>Fiebre alta - sangrado</a:t>
                      </a:r>
                    </a:p>
                  </a:txBody>
                  <a:tcPr/>
                </a:tc>
                <a:tc>
                  <a:txBody>
                    <a:bodyPr/>
                    <a:lstStyle/>
                    <a:p>
                      <a:pPr algn="ctr"/>
                      <a:r>
                        <a:rPr lang="es-PE" sz="2000">
                          <a:latin typeface="Jumble" panose="02000503000000020004" pitchFamily="2" charset="0"/>
                        </a:rPr>
                        <a:t>Fiebre alta – dolores fuertes</a:t>
                      </a:r>
                      <a:endParaRPr lang="es-PE" sz="2000" dirty="0">
                        <a:latin typeface="Jumble" panose="02000503000000020004" pitchFamily="2" charset="0"/>
                      </a:endParaRPr>
                    </a:p>
                  </a:txBody>
                  <a:tcPr/>
                </a:tc>
                <a:tc>
                  <a:txBody>
                    <a:bodyPr/>
                    <a:lstStyle/>
                    <a:p>
                      <a:pPr algn="ctr"/>
                      <a:r>
                        <a:rPr lang="es-PE" sz="2000" dirty="0">
                          <a:latin typeface="Jumble" panose="02000503000000020004" pitchFamily="2" charset="0"/>
                        </a:rPr>
                        <a:t>Fiebre</a:t>
                      </a:r>
                    </a:p>
                  </a:txBody>
                  <a:tcPr/>
                </a:tc>
                <a:extLst>
                  <a:ext uri="{0D108BD9-81ED-4DB2-BD59-A6C34878D82A}">
                    <a16:rowId xmlns:a16="http://schemas.microsoft.com/office/drawing/2014/main" val="3285053932"/>
                  </a:ext>
                </a:extLst>
              </a:tr>
              <a:tr h="265402">
                <a:tc>
                  <a:txBody>
                    <a:bodyPr/>
                    <a:lstStyle/>
                    <a:p>
                      <a:pPr algn="ctr"/>
                      <a:r>
                        <a:rPr lang="es-PE" sz="2000">
                          <a:latin typeface="Jumble" panose="02000503000000020004" pitchFamily="2" charset="0"/>
                        </a:rPr>
                        <a:t>Síntomas 3 – 7 días</a:t>
                      </a:r>
                      <a:endParaRPr lang="es-PE" sz="2000" dirty="0">
                        <a:latin typeface="Jumble" panose="02000503000000020004" pitchFamily="2" charset="0"/>
                      </a:endParaRPr>
                    </a:p>
                  </a:txBody>
                  <a:tcPr/>
                </a:tc>
                <a:tc>
                  <a:txBody>
                    <a:bodyPr/>
                    <a:lstStyle/>
                    <a:p>
                      <a:pPr algn="ctr"/>
                      <a:r>
                        <a:rPr lang="es-PE" sz="2000" dirty="0">
                          <a:latin typeface="Jumble" panose="02000503000000020004" pitchFamily="2" charset="0"/>
                        </a:rPr>
                        <a:t>Síntomas 5 – 8 días</a:t>
                      </a:r>
                    </a:p>
                  </a:txBody>
                  <a:tcPr/>
                </a:tc>
                <a:tc>
                  <a:txBody>
                    <a:bodyPr/>
                    <a:lstStyle/>
                    <a:p>
                      <a:pPr algn="ctr"/>
                      <a:r>
                        <a:rPr lang="es-PE" sz="2000" dirty="0">
                          <a:latin typeface="Jumble" panose="02000503000000020004" pitchFamily="2" charset="0"/>
                        </a:rPr>
                        <a:t>Síntomas 3 – 12 días</a:t>
                      </a:r>
                    </a:p>
                  </a:txBody>
                  <a:tcPr/>
                </a:tc>
                <a:extLst>
                  <a:ext uri="{0D108BD9-81ED-4DB2-BD59-A6C34878D82A}">
                    <a16:rowId xmlns:a16="http://schemas.microsoft.com/office/drawing/2014/main" val="344612927"/>
                  </a:ext>
                </a:extLst>
              </a:tr>
              <a:tr h="469557">
                <a:tc>
                  <a:txBody>
                    <a:bodyPr/>
                    <a:lstStyle/>
                    <a:p>
                      <a:pPr algn="ctr"/>
                      <a:r>
                        <a:rPr lang="es-PE" sz="2000" dirty="0">
                          <a:latin typeface="Jumble" panose="02000503000000020004" pitchFamily="2" charset="0"/>
                        </a:rPr>
                        <a:t>Latinoamérica - África</a:t>
                      </a:r>
                    </a:p>
                  </a:txBody>
                  <a:tcPr/>
                </a:tc>
                <a:tc>
                  <a:txBody>
                    <a:bodyPr/>
                    <a:lstStyle/>
                    <a:p>
                      <a:pPr algn="ctr"/>
                      <a:r>
                        <a:rPr lang="es-PE" sz="2000" dirty="0">
                          <a:latin typeface="Jumble" panose="02000503000000020004" pitchFamily="2" charset="0"/>
                        </a:rPr>
                        <a:t>Latinoamérica</a:t>
                      </a:r>
                    </a:p>
                  </a:txBody>
                  <a:tcPr/>
                </a:tc>
                <a:tc>
                  <a:txBody>
                    <a:bodyPr/>
                    <a:lstStyle/>
                    <a:p>
                      <a:pPr algn="ctr"/>
                      <a:r>
                        <a:rPr lang="es-PE" sz="2000" dirty="0">
                          <a:latin typeface="Jumble" panose="02000503000000020004" pitchFamily="2" charset="0"/>
                        </a:rPr>
                        <a:t>Brasil</a:t>
                      </a:r>
                    </a:p>
                  </a:txBody>
                  <a:tcPr/>
                </a:tc>
                <a:extLst>
                  <a:ext uri="{0D108BD9-81ED-4DB2-BD59-A6C34878D82A}">
                    <a16:rowId xmlns:a16="http://schemas.microsoft.com/office/drawing/2014/main" val="590813079"/>
                  </a:ext>
                </a:extLst>
              </a:tr>
            </a:tbl>
          </a:graphicData>
        </a:graphic>
      </p:graphicFrame>
    </p:spTree>
    <p:extLst>
      <p:ext uri="{BB962C8B-B14F-4D97-AF65-F5344CB8AC3E}">
        <p14:creationId xmlns:p14="http://schemas.microsoft.com/office/powerpoint/2010/main" val="280109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efinir objetivos | Los 4 mejores métodos para alcanzar tus metas!">
            <a:extLst>
              <a:ext uri="{FF2B5EF4-FFF2-40B4-BE49-F238E27FC236}">
                <a16:creationId xmlns:a16="http://schemas.microsoft.com/office/drawing/2014/main" id="{2338CAD8-8D65-7BA8-37D8-FDB9245BD77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018E22A-A5EB-0A9A-AF5B-1B3044DB9FA6}"/>
              </a:ext>
            </a:extLst>
          </p:cNvPr>
          <p:cNvSpPr txBox="1"/>
          <p:nvPr/>
        </p:nvSpPr>
        <p:spPr>
          <a:xfrm>
            <a:off x="384313" y="384313"/>
            <a:ext cx="4346713" cy="1015663"/>
          </a:xfrm>
          <a:prstGeom prst="rect">
            <a:avLst/>
          </a:prstGeom>
          <a:noFill/>
        </p:spPr>
        <p:txBody>
          <a:bodyPr wrap="square" rtlCol="0">
            <a:spAutoFit/>
          </a:bodyPr>
          <a:lstStyle/>
          <a:p>
            <a:r>
              <a:rPr lang="es-PE" sz="6000" dirty="0">
                <a:latin typeface="Jumble" panose="02000503000000020004" pitchFamily="2" charset="0"/>
              </a:rPr>
              <a:t>OBJETIVOS</a:t>
            </a:r>
          </a:p>
        </p:txBody>
      </p:sp>
      <p:sp>
        <p:nvSpPr>
          <p:cNvPr id="3" name="CuadroTexto 2">
            <a:extLst>
              <a:ext uri="{FF2B5EF4-FFF2-40B4-BE49-F238E27FC236}">
                <a16:creationId xmlns:a16="http://schemas.microsoft.com/office/drawing/2014/main" id="{F12E582B-2331-740B-6744-496217AF6895}"/>
              </a:ext>
            </a:extLst>
          </p:cNvPr>
          <p:cNvSpPr txBox="1"/>
          <p:nvPr/>
        </p:nvSpPr>
        <p:spPr>
          <a:xfrm>
            <a:off x="384313" y="1797784"/>
            <a:ext cx="7023652" cy="2554545"/>
          </a:xfrm>
          <a:prstGeom prst="rect">
            <a:avLst/>
          </a:prstGeom>
          <a:noFill/>
        </p:spPr>
        <p:txBody>
          <a:bodyPr wrap="square" rtlCol="0">
            <a:spAutoFit/>
          </a:bodyPr>
          <a:lstStyle/>
          <a:p>
            <a:pPr marL="285750" indent="-285750">
              <a:buFont typeface="Arial" panose="020B0604020202020204" pitchFamily="34" charset="0"/>
              <a:buChar char="•"/>
            </a:pPr>
            <a:r>
              <a:rPr lang="es-PE" sz="2000" dirty="0">
                <a:latin typeface="Jumble" panose="02000503000000020004" pitchFamily="2" charset="0"/>
              </a:rPr>
              <a:t>Explicar las características de 3 virus más comunes en nuestro país</a:t>
            </a:r>
          </a:p>
          <a:p>
            <a:pPr marL="285750" indent="-285750">
              <a:buFont typeface="Arial" panose="020B0604020202020204" pitchFamily="34" charset="0"/>
              <a:buChar char="•"/>
            </a:pPr>
            <a:endParaRPr lang="es-PE" sz="2000" dirty="0">
              <a:latin typeface="Jumble" panose="02000503000000020004" pitchFamily="2" charset="0"/>
            </a:endParaRPr>
          </a:p>
          <a:p>
            <a:pPr marL="285750" indent="-285750">
              <a:buFont typeface="Arial" panose="020B0604020202020204" pitchFamily="34" charset="0"/>
              <a:buChar char="•"/>
            </a:pPr>
            <a:r>
              <a:rPr lang="es-PE" sz="2000" dirty="0">
                <a:latin typeface="Jumble" panose="02000503000000020004" pitchFamily="2" charset="0"/>
              </a:rPr>
              <a:t>Conocer su transmisión, síntomas, para reconocerlos, identificarlos y/o prevenir brotes</a:t>
            </a:r>
          </a:p>
          <a:p>
            <a:pPr marL="285750" indent="-285750">
              <a:buFont typeface="Arial" panose="020B0604020202020204" pitchFamily="34" charset="0"/>
              <a:buChar char="•"/>
            </a:pPr>
            <a:endParaRPr lang="es-PE" sz="2000" dirty="0">
              <a:latin typeface="Jumble" panose="02000503000000020004" pitchFamily="2" charset="0"/>
            </a:endParaRPr>
          </a:p>
          <a:p>
            <a:pPr marL="285750" indent="-285750">
              <a:buFont typeface="Arial" panose="020B0604020202020204" pitchFamily="34" charset="0"/>
              <a:buChar char="•"/>
            </a:pPr>
            <a:r>
              <a:rPr lang="es-PE" sz="2000" dirty="0">
                <a:latin typeface="Jumble" panose="02000503000000020004" pitchFamily="2" charset="0"/>
              </a:rPr>
              <a:t>Mantener una información actualizada sobre la mortalidad de estos 3 virus y realizar análisis</a:t>
            </a:r>
          </a:p>
        </p:txBody>
      </p:sp>
    </p:spTree>
    <p:extLst>
      <p:ext uri="{BB962C8B-B14F-4D97-AF65-F5344CB8AC3E}">
        <p14:creationId xmlns:p14="http://schemas.microsoft.com/office/powerpoint/2010/main" val="4005176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finir objetivos | Los 4 mejores métodos para alcanzar tus metas!">
            <a:extLst>
              <a:ext uri="{FF2B5EF4-FFF2-40B4-BE49-F238E27FC236}">
                <a16:creationId xmlns:a16="http://schemas.microsoft.com/office/drawing/2014/main" id="{5527C246-1C40-4997-8A65-FE78E4AAAF62}"/>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FDA2131-12C5-B834-6631-482F0AEDB97F}"/>
              </a:ext>
            </a:extLst>
          </p:cNvPr>
          <p:cNvSpPr txBox="1"/>
          <p:nvPr/>
        </p:nvSpPr>
        <p:spPr>
          <a:xfrm>
            <a:off x="170110" y="216221"/>
            <a:ext cx="5925890" cy="1015663"/>
          </a:xfrm>
          <a:prstGeom prst="rect">
            <a:avLst/>
          </a:prstGeom>
          <a:noFill/>
        </p:spPr>
        <p:txBody>
          <a:bodyPr wrap="square" rtlCol="0">
            <a:spAutoFit/>
          </a:bodyPr>
          <a:lstStyle/>
          <a:p>
            <a:r>
              <a:rPr lang="es-PE" sz="6000">
                <a:latin typeface="Jumble" panose="02000503000000020004" pitchFamily="2" charset="0"/>
              </a:rPr>
              <a:t>CONCLUSIONES</a:t>
            </a:r>
            <a:endParaRPr lang="es-PE" sz="6000" dirty="0">
              <a:latin typeface="Jumble" panose="02000503000000020004" pitchFamily="2" charset="0"/>
            </a:endParaRPr>
          </a:p>
        </p:txBody>
      </p:sp>
      <p:sp>
        <p:nvSpPr>
          <p:cNvPr id="3" name="CuadroTexto 2">
            <a:extLst>
              <a:ext uri="{FF2B5EF4-FFF2-40B4-BE49-F238E27FC236}">
                <a16:creationId xmlns:a16="http://schemas.microsoft.com/office/drawing/2014/main" id="{F6DB34AA-6536-4700-B7D1-E94490A8329C}"/>
              </a:ext>
            </a:extLst>
          </p:cNvPr>
          <p:cNvSpPr txBox="1"/>
          <p:nvPr/>
        </p:nvSpPr>
        <p:spPr>
          <a:xfrm>
            <a:off x="170110" y="1391478"/>
            <a:ext cx="9501809" cy="3785652"/>
          </a:xfrm>
          <a:prstGeom prst="rect">
            <a:avLst/>
          </a:prstGeom>
          <a:noFill/>
        </p:spPr>
        <p:txBody>
          <a:bodyPr wrap="square" rtlCol="0">
            <a:spAutoFit/>
          </a:bodyPr>
          <a:lstStyle/>
          <a:p>
            <a:pPr marL="285750" indent="-285750">
              <a:buFont typeface="Arial" panose="020B0604020202020204" pitchFamily="34" charset="0"/>
              <a:buChar char="•"/>
            </a:pPr>
            <a:r>
              <a:rPr lang="es-PE" sz="3000">
                <a:solidFill>
                  <a:srgbClr val="333333"/>
                </a:solidFill>
                <a:latin typeface="Jumble" panose="02000503000000020004" pitchFamily="2" charset="0"/>
              </a:rPr>
              <a:t>El dengue, chikungunya y zika son muy similares</a:t>
            </a:r>
          </a:p>
          <a:p>
            <a:pPr marL="285750" indent="-285750">
              <a:buFont typeface="Arial" panose="020B0604020202020204" pitchFamily="34" charset="0"/>
              <a:buChar char="•"/>
            </a:pPr>
            <a:endParaRPr lang="es-PE" sz="3000">
              <a:solidFill>
                <a:srgbClr val="333333"/>
              </a:solidFill>
              <a:latin typeface="Jumble" panose="02000503000000020004" pitchFamily="2" charset="0"/>
            </a:endParaRPr>
          </a:p>
          <a:p>
            <a:pPr marL="285750" indent="-285750">
              <a:buFont typeface="Arial" panose="020B0604020202020204" pitchFamily="34" charset="0"/>
              <a:buChar char="•"/>
            </a:pPr>
            <a:r>
              <a:rPr lang="es-PE" sz="3000">
                <a:solidFill>
                  <a:srgbClr val="333333"/>
                </a:solidFill>
                <a:latin typeface="Jumble" panose="02000503000000020004" pitchFamily="2" charset="0"/>
              </a:rPr>
              <a:t>Estos 3 virus se transmiten mediante el vector – mosquito</a:t>
            </a:r>
          </a:p>
          <a:p>
            <a:pPr marL="285750" indent="-285750">
              <a:buFont typeface="Arial" panose="020B0604020202020204" pitchFamily="34" charset="0"/>
              <a:buChar char="•"/>
            </a:pPr>
            <a:endParaRPr lang="es-PE" sz="3000">
              <a:solidFill>
                <a:srgbClr val="333333"/>
              </a:solidFill>
              <a:latin typeface="Jumble" panose="02000503000000020004" pitchFamily="2" charset="0"/>
            </a:endParaRPr>
          </a:p>
          <a:p>
            <a:pPr marL="285750" indent="-285750">
              <a:buFont typeface="Arial" panose="020B0604020202020204" pitchFamily="34" charset="0"/>
              <a:buChar char="•"/>
            </a:pPr>
            <a:r>
              <a:rPr lang="es-PE" sz="3000">
                <a:solidFill>
                  <a:srgbClr val="333333"/>
                </a:solidFill>
                <a:latin typeface="Jumble" panose="02000503000000020004" pitchFamily="2" charset="0"/>
              </a:rPr>
              <a:t>El tratamiento es a los síntomas</a:t>
            </a:r>
          </a:p>
          <a:p>
            <a:pPr marL="285750" indent="-285750">
              <a:buFont typeface="Arial" panose="020B0604020202020204" pitchFamily="34" charset="0"/>
              <a:buChar char="•"/>
            </a:pPr>
            <a:endParaRPr lang="es-PE" sz="3000">
              <a:solidFill>
                <a:srgbClr val="333333"/>
              </a:solidFill>
              <a:latin typeface="Jumble" panose="02000503000000020004" pitchFamily="2" charset="0"/>
            </a:endParaRPr>
          </a:p>
          <a:p>
            <a:pPr marL="285750" indent="-285750">
              <a:buFont typeface="Arial" panose="020B0604020202020204" pitchFamily="34" charset="0"/>
              <a:buChar char="•"/>
            </a:pPr>
            <a:r>
              <a:rPr lang="es-PE" sz="3000">
                <a:solidFill>
                  <a:srgbClr val="333333"/>
                </a:solidFill>
                <a:latin typeface="Jumble" panose="02000503000000020004" pitchFamily="2" charset="0"/>
              </a:rPr>
              <a:t>Son virus globales</a:t>
            </a:r>
            <a:endParaRPr lang="es-PE" sz="3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297044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5CB8F0-A61E-351A-16EA-884AC6534DB1}"/>
              </a:ext>
            </a:extLst>
          </p:cNvPr>
          <p:cNvSpPr txBox="1"/>
          <p:nvPr/>
        </p:nvSpPr>
        <p:spPr>
          <a:xfrm>
            <a:off x="170110" y="1231884"/>
            <a:ext cx="10429460" cy="5509200"/>
          </a:xfrm>
          <a:prstGeom prst="rect">
            <a:avLst/>
          </a:prstGeom>
          <a:noFill/>
        </p:spPr>
        <p:txBody>
          <a:bodyPr wrap="square">
            <a:spAutoFit/>
          </a:bodyPr>
          <a:lstStyle/>
          <a:p>
            <a:r>
              <a:rPr lang="es-PE" sz="1200" dirty="0">
                <a:solidFill>
                  <a:srgbClr val="333333"/>
                </a:solidFill>
                <a:latin typeface="Jumble" panose="02000503000000020004" pitchFamily="2" charset="0"/>
              </a:rPr>
              <a:t>Virus del Zika. (2016). Infections. </a:t>
            </a:r>
            <a:r>
              <a:rPr lang="es-PE" sz="1200" dirty="0">
                <a:solidFill>
                  <a:srgbClr val="333333"/>
                </a:solidFill>
                <a:latin typeface="Jumble" panose="02000503000000020004" pitchFamily="2" charset="0"/>
                <a:hlinkClick r:id="rId2">
                  <a:extLst>
                    <a:ext uri="{A12FA001-AC4F-418D-AE19-62706E023703}">
                      <ahyp:hlinkClr xmlns:ahyp="http://schemas.microsoft.com/office/drawing/2018/hyperlinkcolor" val="tx"/>
                    </a:ext>
                  </a:extLst>
                </a:hlinkClick>
              </a:rPr>
              <a:t>https://medlineplus.gov/spanish/zikavirus.html</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nb-NO" sz="1200" dirty="0">
                <a:solidFill>
                  <a:srgbClr val="333333"/>
                </a:solidFill>
                <a:latin typeface="Jumble" panose="02000503000000020004" pitchFamily="2" charset="0"/>
              </a:rPr>
              <a:t>Virus del Zika. (2021, September 18). Mayoclinic.org. </a:t>
            </a:r>
            <a:r>
              <a:rPr lang="nb-NO" sz="1200" dirty="0">
                <a:solidFill>
                  <a:srgbClr val="333333"/>
                </a:solidFill>
                <a:latin typeface="Jumble" panose="02000503000000020004" pitchFamily="2" charset="0"/>
                <a:hlinkClick r:id="rId3">
                  <a:extLst>
                    <a:ext uri="{A12FA001-AC4F-418D-AE19-62706E023703}">
                      <ahyp:hlinkClr xmlns:ahyp="http://schemas.microsoft.com/office/drawing/2018/hyperlinkcolor" val="tx"/>
                    </a:ext>
                  </a:extLst>
                </a:hlinkClick>
              </a:rPr>
              <a:t>https://www.mayoclinic.org/es-es/diseases-conditions/zika-virus/symptoms-causes/syc-20353639</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rPr>
              <a:t>Zika. (n.d.). Paho.org. </a:t>
            </a:r>
            <a:r>
              <a:rPr lang="es-PE" sz="1200" dirty="0">
                <a:solidFill>
                  <a:srgbClr val="333333"/>
                </a:solidFill>
                <a:latin typeface="Jumble" panose="02000503000000020004" pitchFamily="2" charset="0"/>
                <a:hlinkClick r:id="rId4">
                  <a:extLst>
                    <a:ext uri="{A12FA001-AC4F-418D-AE19-62706E023703}">
                      <ahyp:hlinkClr xmlns:ahyp="http://schemas.microsoft.com/office/drawing/2018/hyperlinkcolor" val="tx"/>
                    </a:ext>
                  </a:extLst>
                </a:hlinkClick>
              </a:rPr>
              <a:t>http://paho.org/es/temas/zika</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hlinkClick r:id="rId5">
                  <a:extLst>
                    <a:ext uri="{A12FA001-AC4F-418D-AE19-62706E023703}">
                      <ahyp:hlinkClr xmlns:ahyp="http://schemas.microsoft.com/office/drawing/2018/hyperlinkcolor" val="tx"/>
                    </a:ext>
                  </a:extLst>
                </a:hlinkClick>
              </a:rPr>
              <a:t>National Human Genome. (2022, October 21).  https://www.genome.gov/es/genetics-glossary/Virus</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hlinkClick r:id="rId6">
                  <a:extLst>
                    <a:ext uri="{A12FA001-AC4F-418D-AE19-62706E023703}">
                      <ahyp:hlinkClr xmlns:ahyp="http://schemas.microsoft.com/office/drawing/2018/hyperlinkcolor" val="tx"/>
                    </a:ext>
                  </a:extLst>
                </a:hlinkClick>
              </a:rPr>
              <a:t>OPS. (2014). https://www.paho.org/es/temas/chikungunya</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hlinkClick r:id="rId7">
                  <a:extLst>
                    <a:ext uri="{A12FA001-AC4F-418D-AE19-62706E023703}">
                      <ahyp:hlinkClr xmlns:ahyp="http://schemas.microsoft.com/office/drawing/2018/hyperlinkcolor" val="tx"/>
                    </a:ext>
                  </a:extLst>
                </a:hlinkClick>
              </a:rPr>
              <a:t>OPS. (2014). https://www.paho.org/es/temas/dengue</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hlinkClick r:id="rId8">
                  <a:extLst>
                    <a:ext uri="{A12FA001-AC4F-418D-AE19-62706E023703}">
                      <ahyp:hlinkClr xmlns:ahyp="http://schemas.microsoft.com/office/drawing/2018/hyperlinkcolor" val="tx"/>
                    </a:ext>
                  </a:extLst>
                </a:hlinkClick>
              </a:rPr>
              <a:t>Dengue, Chikungunya, Zika. (2015). Gobierno de México. https://www.insp.mx/avisos/3961-no-bajes-guardia-dengue.html</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hlinkClick r:id="rId9">
                  <a:extLst>
                    <a:ext uri="{A12FA001-AC4F-418D-AE19-62706E023703}">
                      <ahyp:hlinkClr xmlns:ahyp="http://schemas.microsoft.com/office/drawing/2018/hyperlinkcolor" val="tx"/>
                    </a:ext>
                  </a:extLst>
                </a:hlinkClick>
              </a:rPr>
              <a:t>Fiebre Chikungunya. Infomed. https://temas.sld.cu/chikungunya/que-es/</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hlinkClick r:id="rId10">
                  <a:extLst>
                    <a:ext uri="{A12FA001-AC4F-418D-AE19-62706E023703}">
                      <ahyp:hlinkClr xmlns:ahyp="http://schemas.microsoft.com/office/drawing/2018/hyperlinkcolor" val="tx"/>
                    </a:ext>
                  </a:extLst>
                </a:hlinkClick>
              </a:rPr>
              <a:t>Ecured. (2016). https://www.ecured.cu/Zika#Caracter.C3.ADsticas</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rPr>
              <a:t>Ecured. (2016). </a:t>
            </a:r>
            <a:r>
              <a:rPr lang="es-PE" sz="1200" dirty="0">
                <a:solidFill>
                  <a:srgbClr val="333333"/>
                </a:solidFill>
                <a:latin typeface="Jumble" panose="02000503000000020004" pitchFamily="2" charset="0"/>
                <a:hlinkClick r:id="rId11">
                  <a:extLst>
                    <a:ext uri="{A12FA001-AC4F-418D-AE19-62706E023703}">
                      <ahyp:hlinkClr xmlns:ahyp="http://schemas.microsoft.com/office/drawing/2018/hyperlinkcolor" val="tx"/>
                    </a:ext>
                  </a:extLst>
                </a:hlinkClick>
              </a:rPr>
              <a:t>https://www.ecured.cu/Chikungunya#Brotes</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rPr>
              <a:t>Ecured. (2016). </a:t>
            </a:r>
            <a:r>
              <a:rPr lang="es-PE" sz="1200" dirty="0">
                <a:solidFill>
                  <a:srgbClr val="333333"/>
                </a:solidFill>
                <a:latin typeface="Jumble" panose="02000503000000020004" pitchFamily="2" charset="0"/>
                <a:hlinkClick r:id="rId12">
                  <a:extLst>
                    <a:ext uri="{A12FA001-AC4F-418D-AE19-62706E023703}">
                      <ahyp:hlinkClr xmlns:ahyp="http://schemas.microsoft.com/office/drawing/2018/hyperlinkcolor" val="tx"/>
                    </a:ext>
                  </a:extLst>
                </a:hlinkClick>
              </a:rPr>
              <a:t>https://www.ecured.cu/Dengue#Virus</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rPr>
              <a:t>Ministerio de Salud. (2021). </a:t>
            </a:r>
            <a:r>
              <a:rPr lang="es-PE" sz="1200" dirty="0">
                <a:solidFill>
                  <a:srgbClr val="333333"/>
                </a:solidFill>
                <a:latin typeface="Jumble" panose="02000503000000020004" pitchFamily="2" charset="0"/>
                <a:hlinkClick r:id="rId13"/>
              </a:rPr>
              <a:t>https://www.dge.gob.pe/portal/docs/vigilancia/sala/2021/SE07/zika.pdf</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rPr>
              <a:t>Ministerio de Salud. (2022). </a:t>
            </a:r>
            <a:r>
              <a:rPr lang="es-PE" sz="1200" dirty="0">
                <a:solidFill>
                  <a:srgbClr val="333333"/>
                </a:solidFill>
                <a:latin typeface="Jumble" panose="02000503000000020004" pitchFamily="2" charset="0"/>
                <a:hlinkClick r:id="rId14"/>
              </a:rPr>
              <a:t>https://www.dge.gob.pe/epipublic/uploads/dengue/dengue_202214_18_163701.pdf</a:t>
            </a:r>
            <a:endParaRPr lang="es-PE" sz="1200" dirty="0">
              <a:solidFill>
                <a:srgbClr val="333333"/>
              </a:solidFill>
              <a:latin typeface="Jumble" panose="02000503000000020004" pitchFamily="2" charset="0"/>
            </a:endParaRPr>
          </a:p>
          <a:p>
            <a:endParaRPr lang="es-PE" sz="1200" dirty="0">
              <a:solidFill>
                <a:srgbClr val="333333"/>
              </a:solidFill>
              <a:latin typeface="Jumble" panose="02000503000000020004" pitchFamily="2" charset="0"/>
            </a:endParaRPr>
          </a:p>
          <a:p>
            <a:r>
              <a:rPr lang="es-PE" sz="1200" dirty="0">
                <a:solidFill>
                  <a:srgbClr val="333333"/>
                </a:solidFill>
                <a:latin typeface="Jumble" panose="02000503000000020004" pitchFamily="2" charset="0"/>
              </a:rPr>
              <a:t>Ministerio de Salud. (2022). </a:t>
            </a:r>
            <a:r>
              <a:rPr lang="es-PE" sz="1200" dirty="0">
                <a:solidFill>
                  <a:srgbClr val="333333"/>
                </a:solidFill>
                <a:latin typeface="Jumble" panose="02000503000000020004" pitchFamily="2" charset="0"/>
                <a:hlinkClick r:id="rId15"/>
              </a:rPr>
              <a:t>https://www.dge.gob.pe/portal/docs/vigilancia/sala/2022/SE16/chikun.pdf</a:t>
            </a:r>
            <a:endParaRPr lang="es-PE" sz="12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p:txBody>
      </p:sp>
      <p:sp>
        <p:nvSpPr>
          <p:cNvPr id="4" name="CuadroTexto 3">
            <a:extLst>
              <a:ext uri="{FF2B5EF4-FFF2-40B4-BE49-F238E27FC236}">
                <a16:creationId xmlns:a16="http://schemas.microsoft.com/office/drawing/2014/main" id="{DEFCCDA1-EBE6-37AE-B71E-85E17F0A3816}"/>
              </a:ext>
            </a:extLst>
          </p:cNvPr>
          <p:cNvSpPr txBox="1"/>
          <p:nvPr/>
        </p:nvSpPr>
        <p:spPr>
          <a:xfrm>
            <a:off x="170110" y="216221"/>
            <a:ext cx="5925890" cy="1015663"/>
          </a:xfrm>
          <a:prstGeom prst="rect">
            <a:avLst/>
          </a:prstGeom>
          <a:noFill/>
        </p:spPr>
        <p:txBody>
          <a:bodyPr wrap="square" rtlCol="0">
            <a:spAutoFit/>
          </a:bodyPr>
          <a:lstStyle/>
          <a:p>
            <a:r>
              <a:rPr lang="es-PE" sz="6000" dirty="0">
                <a:latin typeface="Jumble" panose="02000503000000020004" pitchFamily="2" charset="0"/>
              </a:rPr>
              <a:t>BIBLIOGRAFÍA</a:t>
            </a:r>
          </a:p>
        </p:txBody>
      </p:sp>
    </p:spTree>
    <p:extLst>
      <p:ext uri="{BB962C8B-B14F-4D97-AF65-F5344CB8AC3E}">
        <p14:creationId xmlns:p14="http://schemas.microsoft.com/office/powerpoint/2010/main" val="355953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58167F-801A-679F-FC33-6ED7BB950366}"/>
              </a:ext>
            </a:extLst>
          </p:cNvPr>
          <p:cNvSpPr txBox="1"/>
          <p:nvPr/>
        </p:nvSpPr>
        <p:spPr>
          <a:xfrm>
            <a:off x="384313" y="384313"/>
            <a:ext cx="5817704" cy="1015663"/>
          </a:xfrm>
          <a:prstGeom prst="rect">
            <a:avLst/>
          </a:prstGeom>
          <a:noFill/>
        </p:spPr>
        <p:txBody>
          <a:bodyPr wrap="square" rtlCol="0">
            <a:spAutoFit/>
          </a:bodyPr>
          <a:lstStyle/>
          <a:p>
            <a:r>
              <a:rPr lang="es-PE" sz="6000" dirty="0">
                <a:latin typeface="Jumble" panose="02000503000000020004" pitchFamily="2" charset="0"/>
              </a:rPr>
              <a:t>INTRODUCCIÓN</a:t>
            </a:r>
          </a:p>
        </p:txBody>
      </p:sp>
      <p:pic>
        <p:nvPicPr>
          <p:cNvPr id="4" name="Imagen 3" descr="Imagen que contiene cuarto, tabla, pastel, alimentos&#10;&#10;Descripción generada automáticamente">
            <a:extLst>
              <a:ext uri="{FF2B5EF4-FFF2-40B4-BE49-F238E27FC236}">
                <a16:creationId xmlns:a16="http://schemas.microsoft.com/office/drawing/2014/main" id="{D86016E5-50AB-FE28-C915-E489AD5C1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13" y="1711953"/>
            <a:ext cx="6420746" cy="3858163"/>
          </a:xfrm>
          <a:prstGeom prst="rect">
            <a:avLst/>
          </a:prstGeom>
        </p:spPr>
      </p:pic>
      <p:sp>
        <p:nvSpPr>
          <p:cNvPr id="6" name="CuadroTexto 5">
            <a:extLst>
              <a:ext uri="{FF2B5EF4-FFF2-40B4-BE49-F238E27FC236}">
                <a16:creationId xmlns:a16="http://schemas.microsoft.com/office/drawing/2014/main" id="{4A4C4A96-1FE4-3539-019F-DAF00E665B4E}"/>
              </a:ext>
            </a:extLst>
          </p:cNvPr>
          <p:cNvSpPr txBox="1"/>
          <p:nvPr/>
        </p:nvSpPr>
        <p:spPr>
          <a:xfrm>
            <a:off x="7268885" y="1917485"/>
            <a:ext cx="4538802" cy="3447098"/>
          </a:xfrm>
          <a:prstGeom prst="rect">
            <a:avLst/>
          </a:prstGeom>
          <a:noFill/>
        </p:spPr>
        <p:txBody>
          <a:bodyPr wrap="square">
            <a:spAutoFit/>
          </a:bodyPr>
          <a:lstStyle/>
          <a:p>
            <a:pPr algn="just"/>
            <a:br>
              <a:rPr lang="es-MX" dirty="0"/>
            </a:br>
            <a:r>
              <a:rPr lang="es-MX" sz="2000" spc="150" dirty="0">
                <a:solidFill>
                  <a:schemeClr val="tx1">
                    <a:lumMod val="75000"/>
                    <a:lumOff val="25000"/>
                  </a:schemeClr>
                </a:solidFill>
                <a:latin typeface="Jumble" panose="02000503000000020004" pitchFamily="2" charset="0"/>
              </a:rPr>
              <a:t>Un virus es un ser no vivo infeccioso que consta de un segmento de ácido nucleico (ADN o ARN) rodeado por una cubierta proteica. Un virus no puede replicarse solo; por el contrario, debe infectar a las células y usar componentes de la célula huésped para fabricar copias de sí mismo.</a:t>
            </a:r>
            <a:endParaRPr lang="es-PE" sz="2000" spc="150" dirty="0">
              <a:solidFill>
                <a:schemeClr val="tx1">
                  <a:lumMod val="75000"/>
                  <a:lumOff val="25000"/>
                </a:schemeClr>
              </a:solidFill>
              <a:latin typeface="Jumble" panose="02000503000000020004" pitchFamily="2" charset="0"/>
            </a:endParaRPr>
          </a:p>
        </p:txBody>
      </p:sp>
      <p:sp>
        <p:nvSpPr>
          <p:cNvPr id="8" name="CuadroTexto 7">
            <a:extLst>
              <a:ext uri="{FF2B5EF4-FFF2-40B4-BE49-F238E27FC236}">
                <a16:creationId xmlns:a16="http://schemas.microsoft.com/office/drawing/2014/main" id="{E1B303E1-9C87-9A2F-0F46-75C88F8CAA18}"/>
              </a:ext>
            </a:extLst>
          </p:cNvPr>
          <p:cNvSpPr txBox="1"/>
          <p:nvPr/>
        </p:nvSpPr>
        <p:spPr>
          <a:xfrm>
            <a:off x="1484243" y="6073577"/>
            <a:ext cx="4220885" cy="400110"/>
          </a:xfrm>
          <a:prstGeom prst="rect">
            <a:avLst/>
          </a:prstGeom>
          <a:solidFill>
            <a:srgbClr val="92D050"/>
          </a:solidFill>
        </p:spPr>
        <p:txBody>
          <a:bodyPr wrap="square">
            <a:spAutoFit/>
          </a:bodyPr>
          <a:lstStyle/>
          <a:p>
            <a:r>
              <a:rPr lang="es-MX" sz="2000" spc="150" dirty="0">
                <a:solidFill>
                  <a:schemeClr val="tx1">
                    <a:lumMod val="75000"/>
                    <a:lumOff val="25000"/>
                  </a:schemeClr>
                </a:solidFill>
                <a:latin typeface="Jumble" panose="02000503000000020004" pitchFamily="2" charset="0"/>
              </a:rPr>
              <a:t>causa daño en el organismo</a:t>
            </a:r>
            <a:endParaRPr lang="es-PE" sz="2000" spc="150" dirty="0">
              <a:solidFill>
                <a:schemeClr val="tx1">
                  <a:lumMod val="75000"/>
                  <a:lumOff val="25000"/>
                </a:schemeClr>
              </a:solidFill>
              <a:latin typeface="Jumble" panose="02000503000000020004" pitchFamily="2" charset="0"/>
            </a:endParaRPr>
          </a:p>
        </p:txBody>
      </p:sp>
    </p:spTree>
    <p:extLst>
      <p:ext uri="{BB962C8B-B14F-4D97-AF65-F5344CB8AC3E}">
        <p14:creationId xmlns:p14="http://schemas.microsoft.com/office/powerpoint/2010/main" val="2015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129" name="Straight Connector 512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31" name="Rectangle 5130">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CuadroTexto 1">
            <a:extLst>
              <a:ext uri="{FF2B5EF4-FFF2-40B4-BE49-F238E27FC236}">
                <a16:creationId xmlns:a16="http://schemas.microsoft.com/office/drawing/2014/main" id="{EE08E598-6CBC-B58D-8915-AC606063D1A5}"/>
              </a:ext>
            </a:extLst>
          </p:cNvPr>
          <p:cNvSpPr txBox="1"/>
          <p:nvPr/>
        </p:nvSpPr>
        <p:spPr>
          <a:xfrm>
            <a:off x="9819553" y="5534729"/>
            <a:ext cx="2650436" cy="1388825"/>
          </a:xfrm>
          <a:prstGeom prst="rect">
            <a:avLst/>
          </a:prstGeom>
          <a:noFill/>
        </p:spPr>
        <p:txBody>
          <a:bodyPr vert="horz" lIns="109728" tIns="109728" rIns="109728" bIns="91440" rtlCol="0" anchor="b">
            <a:normAutofit/>
          </a:bodyPr>
          <a:lstStyle/>
          <a:p>
            <a:pPr>
              <a:lnSpc>
                <a:spcPct val="130000"/>
              </a:lnSpc>
              <a:spcBef>
                <a:spcPct val="0"/>
              </a:spcBef>
              <a:spcAft>
                <a:spcPts val="600"/>
              </a:spcAft>
            </a:pPr>
            <a:r>
              <a:rPr lang="en-US" sz="6000" b="1" spc="150" dirty="0">
                <a:solidFill>
                  <a:schemeClr val="tx1">
                    <a:lumMod val="75000"/>
                    <a:lumOff val="25000"/>
                  </a:schemeClr>
                </a:solidFill>
                <a:latin typeface="Jumble" panose="02000503000000020004" pitchFamily="2" charset="0"/>
                <a:ea typeface="+mj-ea"/>
                <a:cs typeface="+mj-cs"/>
              </a:rPr>
              <a:t>ZIKA</a:t>
            </a:r>
          </a:p>
        </p:txBody>
      </p:sp>
      <p:sp>
        <p:nvSpPr>
          <p:cNvPr id="3" name="CuadroTexto 2">
            <a:extLst>
              <a:ext uri="{FF2B5EF4-FFF2-40B4-BE49-F238E27FC236}">
                <a16:creationId xmlns:a16="http://schemas.microsoft.com/office/drawing/2014/main" id="{523FD4DF-384C-27DB-24F3-5A7505DF6611}"/>
              </a:ext>
            </a:extLst>
          </p:cNvPr>
          <p:cNvSpPr txBox="1"/>
          <p:nvPr/>
        </p:nvSpPr>
        <p:spPr>
          <a:xfrm>
            <a:off x="278294" y="294200"/>
            <a:ext cx="5588257" cy="6563800"/>
          </a:xfrm>
          <a:prstGeom prst="rect">
            <a:avLst/>
          </a:prstGeom>
        </p:spPr>
        <p:txBody>
          <a:bodyPr vert="horz" lIns="109728" tIns="109728" rIns="109728" bIns="91440" rtlCol="0" anchor="t">
            <a:normAutofit fontScale="92500" lnSpcReduction="10000"/>
          </a:bodyPr>
          <a:lstStyle/>
          <a:p>
            <a:pPr algn="just">
              <a:lnSpc>
                <a:spcPct val="140000"/>
              </a:lnSpc>
              <a:spcBef>
                <a:spcPts val="930"/>
              </a:spcBef>
              <a:spcAft>
                <a:spcPts val="0"/>
              </a:spcAft>
              <a:buFont typeface="Corbel" panose="020B0503020204020204" pitchFamily="34" charset="0"/>
            </a:pPr>
            <a:r>
              <a:rPr lang="en-US" sz="2200" b="0" i="0" u="none" strike="noStrike" spc="150" dirty="0">
                <a:solidFill>
                  <a:schemeClr val="tx1">
                    <a:lumMod val="75000"/>
                    <a:lumOff val="25000"/>
                  </a:schemeClr>
                </a:solidFill>
                <a:effectLst/>
                <a:latin typeface="Jumble" panose="02000503000000020004" pitchFamily="2" charset="0"/>
              </a:rPr>
              <a:t>El virus del Zika​ (ZIKV) es un virus del género Flavivirus.</a:t>
            </a:r>
          </a:p>
          <a:p>
            <a:pPr algn="just">
              <a:lnSpc>
                <a:spcPct val="140000"/>
              </a:lnSpc>
              <a:spcBef>
                <a:spcPts val="930"/>
              </a:spcBef>
              <a:spcAft>
                <a:spcPts val="0"/>
              </a:spcAft>
              <a:buFont typeface="Corbel" panose="020B0503020204020204" pitchFamily="34" charset="0"/>
            </a:pPr>
            <a:endParaRPr lang="en-US" sz="22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r>
              <a:rPr lang="es-MX" sz="2200" spc="150" dirty="0">
                <a:solidFill>
                  <a:schemeClr val="tx1">
                    <a:lumMod val="75000"/>
                    <a:lumOff val="25000"/>
                  </a:schemeClr>
                </a:solidFill>
                <a:latin typeface="Jumble" panose="02000503000000020004" pitchFamily="2" charset="0"/>
              </a:rPr>
              <a:t>La fiebre del Zika es una enfermedad relativamente nueva y es causado por la picadura de un mosquito y se cataloga como un arbovirus</a:t>
            </a:r>
            <a:endParaRPr lang="en-US" sz="22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b="0"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b="0"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b="0" spc="150" dirty="0">
              <a:solidFill>
                <a:schemeClr val="tx1">
                  <a:lumMod val="75000"/>
                  <a:lumOff val="25000"/>
                </a:schemeClr>
              </a:solidFill>
              <a:effectLst/>
              <a:latin typeface="Jumble" panose="02000503000000020004" pitchFamily="2" charset="0"/>
            </a:endParaRPr>
          </a:p>
        </p:txBody>
      </p:sp>
      <p:sp>
        <p:nvSpPr>
          <p:cNvPr id="5137" name="Freeform: Shape 5136">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124" name="Picture 4" descr="Mapa político de Uganda ilustración del vector. Ilustración de jorge -  103226090">
            <a:extLst>
              <a:ext uri="{FF2B5EF4-FFF2-40B4-BE49-F238E27FC236}">
                <a16:creationId xmlns:a16="http://schemas.microsoft.com/office/drawing/2014/main" id="{E31690E1-95FF-4422-F3B9-F982CBBFD1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845"/>
          <a:stretch/>
        </p:blipFill>
        <p:spPr bwMode="auto">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42DC161-6B92-8999-E02F-0AF295A96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81"/>
          <a:stretch/>
        </p:blipFill>
        <p:spPr bwMode="auto">
          <a:xfrm>
            <a:off x="653762" y="1479646"/>
            <a:ext cx="4837320" cy="2829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9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F71B3E2-D9A7-9F07-B774-36A033B74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844" y="1970644"/>
            <a:ext cx="9753600" cy="45910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63397C2-2FB5-D2F7-3DB7-2F64DD063B0D}"/>
              </a:ext>
            </a:extLst>
          </p:cNvPr>
          <p:cNvSpPr txBox="1"/>
          <p:nvPr/>
        </p:nvSpPr>
        <p:spPr>
          <a:xfrm>
            <a:off x="3491948" y="393750"/>
            <a:ext cx="6957391" cy="1323439"/>
          </a:xfrm>
          <a:prstGeom prst="rect">
            <a:avLst/>
          </a:prstGeom>
          <a:noFill/>
        </p:spPr>
        <p:txBody>
          <a:bodyPr wrap="square">
            <a:spAutoFit/>
          </a:bodyPr>
          <a:lstStyle/>
          <a:p>
            <a:pPr algn="just"/>
            <a:r>
              <a:rPr lang="es-MX" sz="2000" b="0" i="0" u="none" strike="noStrike" dirty="0">
                <a:effectLst/>
                <a:latin typeface="Jumble" panose="02000503000000020004" pitchFamily="2" charset="0"/>
              </a:rPr>
              <a:t>El virus Zika (ZIKAV)  es transmitido por un mosquito, es decir, cuando el mosquito perteneciente a la especie  </a:t>
            </a:r>
            <a:r>
              <a:rPr lang="es-MX" sz="2000" b="1" i="1" u="none" strike="noStrike" dirty="0">
                <a:effectLst/>
                <a:latin typeface="Jumble" panose="02000503000000020004" pitchFamily="2" charset="0"/>
              </a:rPr>
              <a:t>Aedes </a:t>
            </a:r>
            <a:r>
              <a:rPr lang="es-MX" sz="2000" b="0" i="0" u="none" strike="noStrike" dirty="0">
                <a:effectLst/>
                <a:latin typeface="Jumble" panose="02000503000000020004" pitchFamily="2" charset="0"/>
              </a:rPr>
              <a:t>te pica existe la posibilidad de que te transmita esta enfermedad.</a:t>
            </a:r>
            <a:endParaRPr lang="es-PE" sz="2000" dirty="0">
              <a:latin typeface="Jumble" panose="02000503000000020004" pitchFamily="2" charset="0"/>
            </a:endParaRPr>
          </a:p>
        </p:txBody>
      </p:sp>
      <p:sp>
        <p:nvSpPr>
          <p:cNvPr id="4" name="CuadroTexto 3">
            <a:extLst>
              <a:ext uri="{FF2B5EF4-FFF2-40B4-BE49-F238E27FC236}">
                <a16:creationId xmlns:a16="http://schemas.microsoft.com/office/drawing/2014/main" id="{61C63837-1942-7E5B-C71E-5CE728ED8AEB}"/>
              </a:ext>
            </a:extLst>
          </p:cNvPr>
          <p:cNvSpPr txBox="1"/>
          <p:nvPr/>
        </p:nvSpPr>
        <p:spPr>
          <a:xfrm rot="16200000">
            <a:off x="-1793763" y="2921169"/>
            <a:ext cx="5509090" cy="1015663"/>
          </a:xfrm>
          <a:prstGeom prst="rect">
            <a:avLst/>
          </a:prstGeom>
          <a:noFill/>
        </p:spPr>
        <p:txBody>
          <a:bodyPr wrap="square" rtlCol="0">
            <a:spAutoFit/>
          </a:bodyPr>
          <a:lstStyle/>
          <a:p>
            <a:r>
              <a:rPr lang="es-PE" sz="6000" dirty="0">
                <a:latin typeface="Jumble" panose="02000503000000020004" pitchFamily="2" charset="0"/>
              </a:rPr>
              <a:t>TRANSMISIÓN</a:t>
            </a:r>
          </a:p>
        </p:txBody>
      </p:sp>
    </p:spTree>
    <p:extLst>
      <p:ext uri="{BB962C8B-B14F-4D97-AF65-F5344CB8AC3E}">
        <p14:creationId xmlns:p14="http://schemas.microsoft.com/office/powerpoint/2010/main" val="4806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5C62259-4F90-418D-908C-9127ACC5F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0839" y="370224"/>
            <a:ext cx="7203799" cy="60303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CA835FD4-D707-4178-B672-AC418F0BE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3467" y="143123"/>
            <a:ext cx="7778543" cy="648456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EAEE08D-A745-4391-9073-9E99767E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4539" y="266074"/>
            <a:ext cx="7489662" cy="62521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2" descr="Diagrama&#10;&#10;Descripción generada automáticamente">
            <a:extLst>
              <a:ext uri="{FF2B5EF4-FFF2-40B4-BE49-F238E27FC236}">
                <a16:creationId xmlns:a16="http://schemas.microsoft.com/office/drawing/2014/main" id="{3C0CA44C-B75A-2596-1977-7FA1EFDF18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71" b="2846"/>
          <a:stretch/>
        </p:blipFill>
        <p:spPr bwMode="auto">
          <a:xfrm>
            <a:off x="2949933" y="516835"/>
            <a:ext cx="6513389" cy="5567833"/>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792F64C-D548-4209-468C-851F645A4109}"/>
              </a:ext>
            </a:extLst>
          </p:cNvPr>
          <p:cNvSpPr txBox="1"/>
          <p:nvPr/>
        </p:nvSpPr>
        <p:spPr>
          <a:xfrm>
            <a:off x="510007" y="3696107"/>
            <a:ext cx="2586357" cy="2308324"/>
          </a:xfrm>
          <a:prstGeom prst="rect">
            <a:avLst/>
          </a:prstGeom>
          <a:noFill/>
        </p:spPr>
        <p:txBody>
          <a:bodyPr wrap="square" rtlCol="0">
            <a:spAutoFit/>
          </a:bodyPr>
          <a:lstStyle/>
          <a:p>
            <a:pPr algn="just"/>
            <a:r>
              <a:rPr lang="es-MX" sz="2400" b="0" i="0" u="none" strike="noStrike" dirty="0">
                <a:effectLst/>
                <a:latin typeface="Jumble" panose="02000503000000020004" pitchFamily="2" charset="0"/>
              </a:rPr>
              <a:t>Estos se pueden presentar de 3 a 14 días después de contraer el virus y duran de 2 a 7 días.</a:t>
            </a:r>
            <a:endParaRPr lang="es-PE" sz="2400" dirty="0">
              <a:latin typeface="Jumble" panose="02000503000000020004" pitchFamily="2" charset="0"/>
            </a:endParaRPr>
          </a:p>
        </p:txBody>
      </p:sp>
      <p:sp>
        <p:nvSpPr>
          <p:cNvPr id="4" name="CuadroTexto 3">
            <a:extLst>
              <a:ext uri="{FF2B5EF4-FFF2-40B4-BE49-F238E27FC236}">
                <a16:creationId xmlns:a16="http://schemas.microsoft.com/office/drawing/2014/main" id="{BE09BA1B-7C34-567D-547E-440402FE8613}"/>
              </a:ext>
            </a:extLst>
          </p:cNvPr>
          <p:cNvSpPr txBox="1"/>
          <p:nvPr/>
        </p:nvSpPr>
        <p:spPr>
          <a:xfrm>
            <a:off x="170110" y="216221"/>
            <a:ext cx="4346713" cy="1015663"/>
          </a:xfrm>
          <a:prstGeom prst="rect">
            <a:avLst/>
          </a:prstGeom>
          <a:noFill/>
        </p:spPr>
        <p:txBody>
          <a:bodyPr wrap="square" rtlCol="0">
            <a:spAutoFit/>
          </a:bodyPr>
          <a:lstStyle/>
          <a:p>
            <a:r>
              <a:rPr lang="es-PE" sz="6000" dirty="0">
                <a:latin typeface="Jumble" panose="02000503000000020004" pitchFamily="2" charset="0"/>
              </a:rPr>
              <a:t>SÍNTOMAS</a:t>
            </a:r>
          </a:p>
        </p:txBody>
      </p:sp>
      <p:pic>
        <p:nvPicPr>
          <p:cNvPr id="8194" name="Picture 2" descr="Zika Virus | CDC">
            <a:extLst>
              <a:ext uri="{FF2B5EF4-FFF2-40B4-BE49-F238E27FC236}">
                <a16:creationId xmlns:a16="http://schemas.microsoft.com/office/drawing/2014/main" id="{EEE26143-3BF5-D76B-4117-C6EABD088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697" y="4949396"/>
            <a:ext cx="3909607" cy="1836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5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Mapamundi; qué es y cuales son los mapamundi más descargados">
            <a:extLst>
              <a:ext uri="{FF2B5EF4-FFF2-40B4-BE49-F238E27FC236}">
                <a16:creationId xmlns:a16="http://schemas.microsoft.com/office/drawing/2014/main" id="{2A41DBB1-AB58-E0E8-19F6-BC54C8011A7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A3143B02-C6CF-1933-0D6F-49106B9A4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42"/>
          <a:stretch/>
        </p:blipFill>
        <p:spPr bwMode="auto">
          <a:xfrm>
            <a:off x="861390" y="2039386"/>
            <a:ext cx="4556885" cy="41493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D1FF7DA-7928-4420-11C2-E146C1511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725" y="2039386"/>
            <a:ext cx="4556885" cy="41493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0224D5B-2F89-CE74-7E02-704F339218AA}"/>
              </a:ext>
            </a:extLst>
          </p:cNvPr>
          <p:cNvSpPr txBox="1"/>
          <p:nvPr/>
        </p:nvSpPr>
        <p:spPr>
          <a:xfrm>
            <a:off x="3385930" y="511862"/>
            <a:ext cx="5420139" cy="1015663"/>
          </a:xfrm>
          <a:prstGeom prst="rect">
            <a:avLst/>
          </a:prstGeom>
          <a:noFill/>
        </p:spPr>
        <p:txBody>
          <a:bodyPr wrap="square" rtlCol="0">
            <a:spAutoFit/>
          </a:bodyPr>
          <a:lstStyle/>
          <a:p>
            <a:r>
              <a:rPr lang="es-PE" sz="6000" dirty="0">
                <a:latin typeface="Jumble" panose="02000503000000020004" pitchFamily="2" charset="0"/>
              </a:rPr>
              <a:t>¿Dónde está?</a:t>
            </a:r>
          </a:p>
        </p:txBody>
      </p:sp>
    </p:spTree>
    <p:extLst>
      <p:ext uri="{BB962C8B-B14F-4D97-AF65-F5344CB8AC3E}">
        <p14:creationId xmlns:p14="http://schemas.microsoft.com/office/powerpoint/2010/main" val="319692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C1AA1D7-B9DB-6A05-70AF-CE8128F42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673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019B83-B638-BFEC-5096-A4F7E5E87AED}"/>
              </a:ext>
            </a:extLst>
          </p:cNvPr>
          <p:cNvSpPr txBox="1"/>
          <p:nvPr/>
        </p:nvSpPr>
        <p:spPr>
          <a:xfrm>
            <a:off x="847831" y="4267200"/>
            <a:ext cx="3419370" cy="1504122"/>
          </a:xfrm>
          <a:prstGeom prst="rect">
            <a:avLst/>
          </a:prstGeom>
          <a:noFill/>
        </p:spPr>
        <p:txBody>
          <a:bodyPr vert="horz" lIns="109728" tIns="109728" rIns="109728" bIns="91440" rtlCol="0" anchor="b">
            <a:normAutofit/>
          </a:bodyPr>
          <a:lstStyle/>
          <a:p>
            <a:pPr>
              <a:lnSpc>
                <a:spcPct val="130000"/>
              </a:lnSpc>
              <a:spcBef>
                <a:spcPct val="0"/>
              </a:spcBef>
              <a:spcAft>
                <a:spcPts val="600"/>
              </a:spcAft>
            </a:pPr>
            <a:r>
              <a:rPr lang="en-US" sz="6000" b="1" spc="150" dirty="0">
                <a:solidFill>
                  <a:schemeClr val="tx1">
                    <a:lumMod val="75000"/>
                    <a:lumOff val="25000"/>
                  </a:schemeClr>
                </a:solidFill>
                <a:latin typeface="Jumble" panose="02000503000000020004" pitchFamily="2" charset="0"/>
                <a:ea typeface="+mj-ea"/>
                <a:cs typeface="+mj-cs"/>
              </a:rPr>
              <a:t>DENGUE</a:t>
            </a:r>
          </a:p>
        </p:txBody>
      </p:sp>
      <p:sp>
        <p:nvSpPr>
          <p:cNvPr id="3" name="CuadroTexto 2">
            <a:extLst>
              <a:ext uri="{FF2B5EF4-FFF2-40B4-BE49-F238E27FC236}">
                <a16:creationId xmlns:a16="http://schemas.microsoft.com/office/drawing/2014/main" id="{AC2B2920-71CC-B6B1-5BE7-EED18A4FB915}"/>
              </a:ext>
            </a:extLst>
          </p:cNvPr>
          <p:cNvSpPr txBox="1"/>
          <p:nvPr/>
        </p:nvSpPr>
        <p:spPr>
          <a:xfrm>
            <a:off x="5227261" y="217094"/>
            <a:ext cx="6639647" cy="2246769"/>
          </a:xfrm>
          <a:prstGeom prst="rect">
            <a:avLst/>
          </a:prstGeom>
          <a:noFill/>
        </p:spPr>
        <p:txBody>
          <a:bodyPr wrap="square" rtlCol="0">
            <a:spAutoFit/>
          </a:bodyPr>
          <a:lstStyle/>
          <a:p>
            <a:pPr algn="just"/>
            <a:r>
              <a:rPr lang="es-MX" sz="2000" b="1" spc="150" dirty="0">
                <a:solidFill>
                  <a:schemeClr val="tx1">
                    <a:lumMod val="75000"/>
                    <a:lumOff val="25000"/>
                  </a:schemeClr>
                </a:solidFill>
                <a:latin typeface="Jumble" panose="02000503000000020004" pitchFamily="2" charset="0"/>
                <a:ea typeface="+mj-ea"/>
                <a:cs typeface="+mj-cs"/>
              </a:rPr>
              <a:t>El dengue es una enfermedad infecciosa producida por un virus de genoma ARN </a:t>
            </a:r>
            <a:r>
              <a:rPr lang="es-PE" sz="2000" b="1" spc="150" dirty="0">
                <a:solidFill>
                  <a:schemeClr val="tx1">
                    <a:lumMod val="75000"/>
                    <a:lumOff val="25000"/>
                  </a:schemeClr>
                </a:solidFill>
                <a:latin typeface="Jumble" panose="02000503000000020004" pitchFamily="2" charset="0"/>
                <a:ea typeface="+mj-ea"/>
                <a:cs typeface="+mj-cs"/>
              </a:rPr>
              <a:t>perteneciente al género Flavivirus</a:t>
            </a:r>
            <a:r>
              <a:rPr lang="es-MX" sz="2000" b="1" spc="150" dirty="0">
                <a:solidFill>
                  <a:schemeClr val="tx1">
                    <a:lumMod val="75000"/>
                    <a:lumOff val="25000"/>
                  </a:schemeClr>
                </a:solidFill>
                <a:latin typeface="Jumble" panose="02000503000000020004" pitchFamily="2" charset="0"/>
                <a:ea typeface="+mj-ea"/>
                <a:cs typeface="+mj-cs"/>
              </a:rPr>
              <a:t>. Se manifiesta clínicamente en dos formas principales: la fiebre del dengue, también llamada dengue clásico y la forma hemorrágica: fiebre hemorrágica del dengue.</a:t>
            </a:r>
            <a:endParaRPr lang="es-PE" sz="2000" b="1" spc="150" dirty="0">
              <a:solidFill>
                <a:schemeClr val="tx1">
                  <a:lumMod val="75000"/>
                  <a:lumOff val="25000"/>
                </a:schemeClr>
              </a:solidFill>
              <a:latin typeface="Jumble" panose="02000503000000020004" pitchFamily="2" charset="0"/>
              <a:ea typeface="+mj-ea"/>
              <a:cs typeface="+mj-cs"/>
            </a:endParaRPr>
          </a:p>
        </p:txBody>
      </p:sp>
      <p:pic>
        <p:nvPicPr>
          <p:cNvPr id="10242" name="Picture 2" descr="Dinámica de la respuesta inmune en la infección por virus del dengue">
            <a:extLst>
              <a:ext uri="{FF2B5EF4-FFF2-40B4-BE49-F238E27FC236}">
                <a16:creationId xmlns:a16="http://schemas.microsoft.com/office/drawing/2014/main" id="{204726E1-BD95-2E0C-15F8-E0E4C64C0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0" y="217094"/>
            <a:ext cx="4196415" cy="367085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9457501-7A56-4E71-9DCB-DBC2DBECA9A3}"/>
              </a:ext>
            </a:extLst>
          </p:cNvPr>
          <p:cNvSpPr txBox="1"/>
          <p:nvPr/>
        </p:nvSpPr>
        <p:spPr>
          <a:xfrm>
            <a:off x="5499084" y="5625243"/>
            <a:ext cx="6096000" cy="1015663"/>
          </a:xfrm>
          <a:prstGeom prst="rect">
            <a:avLst/>
          </a:prstGeom>
          <a:noFill/>
        </p:spPr>
        <p:txBody>
          <a:bodyPr wrap="square">
            <a:spAutoFit/>
          </a:bodyPr>
          <a:lstStyle/>
          <a:p>
            <a:pPr algn="just"/>
            <a:r>
              <a:rPr lang="es-MX" sz="2000" b="1" spc="150" dirty="0">
                <a:solidFill>
                  <a:schemeClr val="tx1">
                    <a:lumMod val="75000"/>
                    <a:lumOff val="25000"/>
                  </a:schemeClr>
                </a:solidFill>
                <a:latin typeface="Jumble" panose="02000503000000020004" pitchFamily="2" charset="0"/>
                <a:ea typeface="+mj-ea"/>
                <a:cs typeface="+mj-cs"/>
              </a:rPr>
              <a:t>Es una enfermedad febril que afecta a lactantes, niños y adultos. La infección puede ser asintomática. </a:t>
            </a:r>
            <a:endParaRPr lang="es-PE" sz="2000" b="1" spc="150" dirty="0">
              <a:solidFill>
                <a:schemeClr val="tx1">
                  <a:lumMod val="75000"/>
                  <a:lumOff val="25000"/>
                </a:schemeClr>
              </a:solidFill>
              <a:latin typeface="Jumble" panose="02000503000000020004" pitchFamily="2" charset="0"/>
              <a:ea typeface="+mj-ea"/>
              <a:cs typeface="+mj-cs"/>
            </a:endParaRPr>
          </a:p>
        </p:txBody>
      </p:sp>
      <p:pic>
        <p:nvPicPr>
          <p:cNvPr id="10248" name="Picture 8" descr="DETECCIÓN OPORTUNA Y ASISTENCIA MÉDICA ADECUADA DISMINUYE LA MORTALIDAD POR  DENGUE | DIRESA JUNÍN - Dirección Regional de Salud de Junín - 2022">
            <a:extLst>
              <a:ext uri="{FF2B5EF4-FFF2-40B4-BE49-F238E27FC236}">
                <a16:creationId xmlns:a16="http://schemas.microsoft.com/office/drawing/2014/main" id="{7A61DBB1-E6E5-9D74-2C83-115E3D0B6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97" y="2893827"/>
            <a:ext cx="4004434" cy="22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53049"/>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600</TotalTime>
  <Words>888</Words>
  <Application>Microsoft Office PowerPoint</Application>
  <PresentationFormat>Panorámica</PresentationFormat>
  <Paragraphs>107</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Meiryo</vt:lpstr>
      <vt:lpstr>Arial</vt:lpstr>
      <vt:lpstr>Corbel</vt:lpstr>
      <vt:lpstr>Jumble</vt:lpstr>
      <vt:lpstr>SketchLinesVTI</vt:lpstr>
      <vt:lpstr>Dengue Chikungunya Zika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 Chikungunya Zika</dc:title>
  <dc:creator>BRUNO GERARDO GARCIA SAAVEDRA</dc:creator>
  <cp:lastModifiedBy>BRUNO GERARDO GARCIA SAAVEDRA</cp:lastModifiedBy>
  <cp:revision>4</cp:revision>
  <dcterms:created xsi:type="dcterms:W3CDTF">2022-10-24T22:36:14Z</dcterms:created>
  <dcterms:modified xsi:type="dcterms:W3CDTF">2022-11-02T03:11:31Z</dcterms:modified>
</cp:coreProperties>
</file>