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975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34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9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133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79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492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3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98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219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008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8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98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8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90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836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0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56B2-E7DD-4435-A534-306CA5B6B732}" type="datetimeFigureOut">
              <a:rPr lang="es-PE" smtClean="0"/>
              <a:t>23/08/2021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FA3C37-5C11-442A-8EC6-2753698433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069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urnatura.com/moluscos/bivalvos.html" TargetMode="Externa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nografias.com/trabajos12/cangrejo/cangrejo2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oscripts.net/zoowiki/temas/24B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visual.info/es/biologia-animal/morfologia-interna-de-la-arana" TargetMode="Externa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sturnatura.com/insectos/morfologia-interna-nutricion-respiracion-circulacion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ucleovisual.com/anelidos-caracteristicas-generales-y-clasificacion/#Sistema_digestivo" TargetMode="External"/><Relationship Id="rId3" Type="http://schemas.openxmlformats.org/officeDocument/2006/relationships/hyperlink" Target="https://www.fundacionaquae.org/wiki-explora/50_esponjas/index.html#:~:text=Las%20esponjas%20no%20tienen%20boca,mediante%20un%20sistema%20de%20canales" TargetMode="External"/><Relationship Id="rId7" Type="http://schemas.openxmlformats.org/officeDocument/2006/relationships/hyperlink" Target="https://www.bioscripts.net/zoowiki/temas/8D.html" TargetMode="External"/><Relationship Id="rId12" Type="http://schemas.openxmlformats.org/officeDocument/2006/relationships/hyperlink" Target="https://www.lifeder.com/cnidarios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tudyando.com/sistema-digestivo-nematodos/" TargetMode="External"/><Relationship Id="rId11" Type="http://schemas.openxmlformats.org/officeDocument/2006/relationships/hyperlink" Target="https://invertebrados.paradais-sphynx.com/moluscos/bivalvos-caracteristicas-clasificacion.htm#alimentacion" TargetMode="External"/><Relationship Id="rId5" Type="http://schemas.openxmlformats.org/officeDocument/2006/relationships/hyperlink" Target="https://www.euston96.com/platelmintos/" TargetMode="External"/><Relationship Id="rId10" Type="http://schemas.openxmlformats.org/officeDocument/2006/relationships/hyperlink" Target="https://invertebrados.paradais-sphynx.com/moluscos/caracteristicas-gasteropodos.htm#caracteristicas-de-los-gasteropodos" TargetMode="External"/><Relationship Id="rId4" Type="http://schemas.openxmlformats.org/officeDocument/2006/relationships/hyperlink" Target="https://nucleovisual.com/equinodermos-caracteristicas-clases-y-ejemplos/#:~:text=Los%20equinodermos%20presentan%20un%20sistema,especies%20se%20alimentan%20de%20algas.&amp;text=En%20este%20caso%2C%20la%20digesti%C3%B3n%20ocurre%20fuera%20del%20cuerpo" TargetMode="External"/><Relationship Id="rId9" Type="http://schemas.openxmlformats.org/officeDocument/2006/relationships/hyperlink" Target="https://www.bioscripts.net/zoowiki/temas/13C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lbibliote.com/resources/Temas/html/1383.php" TargetMode="External"/><Relationship Id="rId3" Type="http://schemas.openxmlformats.org/officeDocument/2006/relationships/hyperlink" Target="https://www.monografias.com/trabajos12/cangrejo/cangrejo2.shtml" TargetMode="External"/><Relationship Id="rId7" Type="http://schemas.openxmlformats.org/officeDocument/2006/relationships/hyperlink" Target="https://sites.google.com/site/todosobrelosanimasles/home/aracnidos-1" TargetMode="Externa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odoservivo.com/artropodos/quelicerados/aracnidos/#Aparato_digestivo" TargetMode="External"/><Relationship Id="rId5" Type="http://schemas.openxmlformats.org/officeDocument/2006/relationships/hyperlink" Target="https://www.lifeder.com/miriapodos/" TargetMode="External"/><Relationship Id="rId4" Type="http://schemas.openxmlformats.org/officeDocument/2006/relationships/hyperlink" Target="https://concepto.de/crustaceo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arisblog.wordpress.com/2018/02/15/lo-que-ocultan-las-esponjas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lexbooks.ck12.org/cbook/ck-12-conceptos-biologia/section/11.5/primary/lesson/cnidari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nimalandia.educa.madrid.org/taxon.php?nombre=Echinoderma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toraldegranada.ugr.es/el-litoral/el-litoral-sumergido/fauna/platelminto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oscripts.net/zoowiki/temas/15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berdetodo.com/animales/nematodos/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urnatura.com/moluscos/cefalopodos.html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cripts.net/zoowiki/temas/12A.html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4D3C7-F828-416B-A761-973FD1EC1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798" y="2182342"/>
            <a:ext cx="5040783" cy="2493316"/>
          </a:xfrm>
        </p:spPr>
        <p:txBody>
          <a:bodyPr/>
          <a:lstStyle/>
          <a:p>
            <a:r>
              <a:rPr lang="es-ES" sz="6000" dirty="0"/>
              <a:t>La Digestión En los Invertebrados</a:t>
            </a:r>
            <a:endParaRPr lang="es-PE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428CE3-3FA2-4CF4-873F-3FA294BA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9337" y="4675658"/>
            <a:ext cx="4432663" cy="1937529"/>
          </a:xfrm>
        </p:spPr>
        <p:txBody>
          <a:bodyPr>
            <a:normAutofit fontScale="85000" lnSpcReduction="20000"/>
          </a:bodyPr>
          <a:lstStyle/>
          <a:p>
            <a:r>
              <a:rPr lang="es-ES" sz="1400" dirty="0"/>
              <a:t>Curso: Ciencia y </a:t>
            </a:r>
            <a:r>
              <a:rPr lang="es-ES" sz="1400" dirty="0" smtClean="0"/>
              <a:t>Tecnología</a:t>
            </a:r>
          </a:p>
          <a:p>
            <a:r>
              <a:rPr lang="es-ES" sz="1400" dirty="0" smtClean="0"/>
              <a:t>Docente: Juan Céspedes</a:t>
            </a:r>
            <a:endParaRPr lang="es-ES" sz="1400" dirty="0"/>
          </a:p>
          <a:p>
            <a:r>
              <a:rPr lang="es-PE" sz="1400" dirty="0"/>
              <a:t>Alumnos: </a:t>
            </a:r>
          </a:p>
          <a:p>
            <a:r>
              <a:rPr lang="es-PE" sz="1400" dirty="0"/>
              <a:t>Anthony </a:t>
            </a:r>
            <a:r>
              <a:rPr lang="es-PE" sz="1400" dirty="0" smtClean="0"/>
              <a:t>Estela Exebio</a:t>
            </a:r>
            <a:endParaRPr lang="es-PE" sz="1400" dirty="0"/>
          </a:p>
          <a:p>
            <a:r>
              <a:rPr lang="es-PE" sz="1400" dirty="0"/>
              <a:t>Eduardo </a:t>
            </a:r>
            <a:r>
              <a:rPr lang="es-PE" sz="1400" dirty="0" smtClean="0"/>
              <a:t>Alayza Rodríguez</a:t>
            </a:r>
            <a:endParaRPr lang="es-PE" sz="1400" dirty="0"/>
          </a:p>
          <a:p>
            <a:r>
              <a:rPr lang="es-PE" sz="1400" dirty="0" smtClean="0"/>
              <a:t>Matías Querevalú</a:t>
            </a:r>
          </a:p>
          <a:p>
            <a:r>
              <a:rPr lang="es-PE" sz="1400" dirty="0" smtClean="0"/>
              <a:t>Oscar Loayza Molina</a:t>
            </a:r>
            <a:endParaRPr lang="es-PE" sz="1400" dirty="0"/>
          </a:p>
        </p:txBody>
      </p:sp>
      <p:pic>
        <p:nvPicPr>
          <p:cNvPr id="1026" name="Picture 2" descr="La digestión del perro – Mascotiberia | Anatomía del perro, Perros,  Anatomia veterinaria">
            <a:extLst>
              <a:ext uri="{FF2B5EF4-FFF2-40B4-BE49-F238E27FC236}">
                <a16:creationId xmlns:a16="http://schemas.microsoft.com/office/drawing/2014/main" id="{961114BD-9BFE-4752-941E-91063CB2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000" r="93000">
                        <a14:foregroundMark x1="15000" y1="32333" x2="7000" y2="32333"/>
                        <a14:foregroundMark x1="46000" y1="42667" x2="52000" y2="47000"/>
                        <a14:foregroundMark x1="50333" y1="42667" x2="59667" y2="49667"/>
                        <a14:foregroundMark x1="59667" y1="49667" x2="61000" y2="49667"/>
                        <a14:foregroundMark x1="59333" y1="48667" x2="72667" y2="50333"/>
                        <a14:foregroundMark x1="72667" y1="50333" x2="76000" y2="45333"/>
                        <a14:foregroundMark x1="73333" y1="43333" x2="80333" y2="44667"/>
                        <a14:foregroundMark x1="84333" y1="50000" x2="89667" y2="60333"/>
                        <a14:foregroundMark x1="89667" y1="60333" x2="93000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822" y="1105946"/>
            <a:ext cx="4367814" cy="46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0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Moluscos (Bivalvos)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7040880" y="1385662"/>
            <a:ext cx="4619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orbel Light" panose="020B0303020204020204" pitchFamily="34" charset="0"/>
              </a:rPr>
              <a:t>El </a:t>
            </a:r>
            <a:r>
              <a:rPr lang="es-ES" dirty="0">
                <a:latin typeface="Corbel Light" panose="020B0303020204020204" pitchFamily="34" charset="0"/>
              </a:rPr>
              <a:t>tracto digestivo es común a todos los moluscos con su esófago, estómago e intestinos. La mayor diferencia es que los bivalvos no disponen de rádula, un órgano muy especializado en los moluscos que se encuentra en la cavidad de entrada al sistema digestivo.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9: </a:t>
            </a:r>
            <a:r>
              <a:rPr lang="es-ES" dirty="0"/>
              <a:t>Digestión en los </a:t>
            </a:r>
            <a:r>
              <a:rPr lang="es-ES" dirty="0" smtClean="0"/>
              <a:t>bivalvos.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www.asturnatura.com/moluscos/bivalvos.html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6" y="1036455"/>
            <a:ext cx="6308000" cy="46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>
      <p:transition spd="slow">
        <p:blinds dir="vert"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Artrópodos </a:t>
            </a:r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(Crustáceos)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5" y="992777"/>
            <a:ext cx="5710494" cy="48634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10: </a:t>
            </a:r>
            <a:r>
              <a:rPr lang="es-ES" dirty="0"/>
              <a:t>Digestión en los </a:t>
            </a:r>
            <a:r>
              <a:rPr lang="es-ES" dirty="0" smtClean="0"/>
              <a:t>crustáceos.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www.monografias.com/trabajos12/cangrejo/cangrejo2.shtml</a:t>
            </a:r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6775267" y="1585282"/>
            <a:ext cx="5081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El sistema digestivo es </a:t>
            </a:r>
            <a:r>
              <a:rPr lang="es-ES" dirty="0" smtClean="0">
                <a:latin typeface="Corbel Light" panose="020B0303020204020204" pitchFamily="34" charset="0"/>
              </a:rPr>
              <a:t>un </a:t>
            </a:r>
            <a:r>
              <a:rPr lang="es-ES" dirty="0">
                <a:latin typeface="Corbel Light" panose="020B0303020204020204" pitchFamily="34" charset="0"/>
              </a:rPr>
              <a:t>tubo recto, </a:t>
            </a:r>
            <a:r>
              <a:rPr lang="es-ES" dirty="0" smtClean="0">
                <a:latin typeface="Corbel Light" panose="020B0303020204020204" pitchFamily="34" charset="0"/>
              </a:rPr>
              <a:t>con </a:t>
            </a:r>
            <a:r>
              <a:rPr lang="es-ES" dirty="0">
                <a:latin typeface="Corbel Light" panose="020B0303020204020204" pitchFamily="34" charset="0"/>
              </a:rPr>
              <a:t>una especie de trituradora gástrica a modo de molleja que se emplea para desmenuzar la comida, y un par de glándulas digestivas que no sólo segregan jugos digestivos, sino que también absorben alimento. Cerca de las antenas hay unas estructuras excretoras que hacen las veces de </a:t>
            </a:r>
            <a:r>
              <a:rPr lang="es-ES" dirty="0" smtClean="0">
                <a:latin typeface="Corbel Light" panose="020B0303020204020204" pitchFamily="34" charset="0"/>
              </a:rPr>
              <a:t>riñones.</a:t>
            </a:r>
            <a:endParaRPr lang="en-US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Artrópodos (Miriápodos)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7694023" y="836023"/>
            <a:ext cx="4193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E</a:t>
            </a:r>
            <a:r>
              <a:rPr lang="es-ES" dirty="0" smtClean="0">
                <a:latin typeface="Corbel Light" panose="020B0303020204020204" pitchFamily="34" charset="0"/>
              </a:rPr>
              <a:t>l </a:t>
            </a:r>
            <a:r>
              <a:rPr lang="es-ES" dirty="0">
                <a:latin typeface="Corbel Light" panose="020B0303020204020204" pitchFamily="34" charset="0"/>
              </a:rPr>
              <a:t>sistema digestivo se encuentra dividido en tres zonas especializadas: el estomodeo, el mesodeo y el proctodeo.</a:t>
            </a:r>
          </a:p>
          <a:p>
            <a:pPr algn="just"/>
            <a:r>
              <a:rPr lang="es-ES" dirty="0">
                <a:latin typeface="Corbel Light" panose="020B0303020204020204" pitchFamily="34" charset="0"/>
              </a:rPr>
              <a:t>C</a:t>
            </a:r>
            <a:r>
              <a:rPr lang="es-ES" dirty="0" smtClean="0">
                <a:latin typeface="Corbel Light" panose="020B0303020204020204" pitchFamily="34" charset="0"/>
              </a:rPr>
              <a:t>onstituido </a:t>
            </a:r>
            <a:r>
              <a:rPr lang="es-ES" dirty="0">
                <a:latin typeface="Corbel Light" panose="020B0303020204020204" pitchFamily="34" charset="0"/>
              </a:rPr>
              <a:t>por una cavidad denominada </a:t>
            </a:r>
            <a:r>
              <a:rPr lang="es-ES" dirty="0" smtClean="0">
                <a:latin typeface="Corbel Light" panose="020B0303020204020204" pitchFamily="34" charset="0"/>
              </a:rPr>
              <a:t>boca.</a:t>
            </a:r>
            <a:r>
              <a:rPr lang="es-ES" dirty="0">
                <a:latin typeface="Corbel Light" panose="020B0303020204020204" pitchFamily="34" charset="0"/>
              </a:rPr>
              <a:t> </a:t>
            </a:r>
            <a:r>
              <a:rPr lang="es-ES" dirty="0">
                <a:latin typeface="Corbel Light" panose="020B0303020204020204" pitchFamily="34" charset="0"/>
              </a:rPr>
              <a:t>A</a:t>
            </a:r>
            <a:r>
              <a:rPr lang="es-ES" dirty="0" smtClean="0">
                <a:latin typeface="Corbel Light" panose="020B0303020204020204" pitchFamily="34" charset="0"/>
              </a:rPr>
              <a:t> </a:t>
            </a:r>
            <a:r>
              <a:rPr lang="es-ES" dirty="0">
                <a:latin typeface="Corbel Light" panose="020B0303020204020204" pitchFamily="34" charset="0"/>
              </a:rPr>
              <a:t>nivel de la boca es posible encontrar unas glándulas </a:t>
            </a:r>
            <a:r>
              <a:rPr lang="es-ES" dirty="0" smtClean="0">
                <a:latin typeface="Corbel Light" panose="020B0303020204020204" pitchFamily="34" charset="0"/>
              </a:rPr>
              <a:t>salivales en las que </a:t>
            </a:r>
            <a:r>
              <a:rPr lang="es-ES" dirty="0">
                <a:latin typeface="Corbel Light" panose="020B0303020204020204" pitchFamily="34" charset="0"/>
              </a:rPr>
              <a:t>se encuentran </a:t>
            </a:r>
            <a:r>
              <a:rPr lang="es-ES" dirty="0" smtClean="0">
                <a:latin typeface="Corbel Light" panose="020B0303020204020204" pitchFamily="34" charset="0"/>
              </a:rPr>
              <a:t>disueltas diversas </a:t>
            </a:r>
            <a:r>
              <a:rPr lang="es-ES" dirty="0">
                <a:latin typeface="Corbel Light" panose="020B0303020204020204" pitchFamily="34" charset="0"/>
              </a:rPr>
              <a:t>sustancias químicas, </a:t>
            </a:r>
            <a:r>
              <a:rPr lang="es-ES" dirty="0" smtClean="0">
                <a:latin typeface="Corbel Light" panose="020B0303020204020204" pitchFamily="34" charset="0"/>
              </a:rPr>
              <a:t>como </a:t>
            </a:r>
            <a:r>
              <a:rPr lang="es-ES" dirty="0">
                <a:latin typeface="Corbel Light" panose="020B0303020204020204" pitchFamily="34" charset="0"/>
              </a:rPr>
              <a:t>las </a:t>
            </a:r>
            <a:r>
              <a:rPr lang="es-ES" dirty="0" smtClean="0">
                <a:latin typeface="Corbel Light" panose="020B0303020204020204" pitchFamily="34" charset="0"/>
              </a:rPr>
              <a:t>enzimas digestivas </a:t>
            </a:r>
            <a:r>
              <a:rPr lang="es-ES" dirty="0">
                <a:latin typeface="Corbel Light" panose="020B0303020204020204" pitchFamily="34" charset="0"/>
              </a:rPr>
              <a:t>que ayudan en el procesamiento de los alimentos que </a:t>
            </a:r>
            <a:r>
              <a:rPr lang="es-ES" dirty="0" smtClean="0">
                <a:latin typeface="Corbel Light" panose="020B0303020204020204" pitchFamily="34" charset="0"/>
              </a:rPr>
              <a:t>ingieren. Las </a:t>
            </a:r>
            <a:r>
              <a:rPr lang="es-ES" dirty="0">
                <a:latin typeface="Corbel Light" panose="020B0303020204020204" pitchFamily="34" charset="0"/>
              </a:rPr>
              <a:t>células que conforman el intestino medio secretan una serie de enzimas digestivas que actúan sobre los componentes del bolo </a:t>
            </a:r>
            <a:r>
              <a:rPr lang="es-ES" dirty="0" smtClean="0">
                <a:latin typeface="Corbel Light" panose="020B0303020204020204" pitchFamily="34" charset="0"/>
              </a:rPr>
              <a:t>alimenticio.</a:t>
            </a:r>
          </a:p>
          <a:p>
            <a:pPr algn="just"/>
            <a:r>
              <a:rPr lang="es-ES" dirty="0" smtClean="0">
                <a:latin typeface="Corbel Light" panose="020B0303020204020204" pitchFamily="34" charset="0"/>
              </a:rPr>
              <a:t>El </a:t>
            </a:r>
            <a:r>
              <a:rPr lang="es-ES" dirty="0">
                <a:latin typeface="Corbel Light" panose="020B0303020204020204" pitchFamily="34" charset="0"/>
              </a:rPr>
              <a:t>último segmento, el proctodeo, culmina con el orificio </a:t>
            </a:r>
            <a:r>
              <a:rPr lang="es-ES" dirty="0" smtClean="0">
                <a:latin typeface="Corbel Light" panose="020B0303020204020204" pitchFamily="34" charset="0"/>
              </a:rPr>
              <a:t>anal.</a:t>
            </a:r>
            <a:endParaRPr lang="es-ES" dirty="0">
              <a:latin typeface="Corbel Light" panose="020B03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836023"/>
            <a:ext cx="6779623" cy="51790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11: </a:t>
            </a:r>
            <a:r>
              <a:rPr lang="es-ES" dirty="0"/>
              <a:t>Digestión en los </a:t>
            </a:r>
            <a:r>
              <a:rPr lang="es-ES" dirty="0" smtClean="0"/>
              <a:t>miriápodos.</a:t>
            </a:r>
            <a:endParaRPr lang="es-ES" dirty="0"/>
          </a:p>
          <a:p>
            <a:r>
              <a:rPr lang="es-ES" dirty="0"/>
              <a:t>Recuperado de: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www.bioscripts.net/zoowiki/temas/24B.html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0274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Artrópodos (Arácnidos)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7432767" y="869173"/>
            <a:ext cx="4193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El aparato digestivo de los arácnidos comienza en el aparato bucal, en este se encuentran unos quelíceros con lo que inyectan veneno a las presas, además de enzimas digestivas. Con estas enzimas digestivas, consiguen una digestión externa, convirtiendo la materia sólida en líquida.</a:t>
            </a:r>
          </a:p>
          <a:p>
            <a:pPr algn="just"/>
            <a:r>
              <a:rPr lang="es-ES" dirty="0">
                <a:latin typeface="Corbel Light" panose="020B0303020204020204" pitchFamily="34" charset="0"/>
              </a:rPr>
              <a:t>Después, el líquido atraviesa este aparato por un tubo digestivo, un intestino, la hepatopáncreas y un órgano excretor. Debido a que este aparato comienza en la boca y termina en el ano, es un aparato digestivo </a:t>
            </a:r>
            <a:r>
              <a:rPr lang="es-ES" dirty="0" smtClean="0">
                <a:latin typeface="Corbel Light" panose="020B0303020204020204" pitchFamily="34" charset="0"/>
              </a:rPr>
              <a:t>completo.</a:t>
            </a:r>
            <a:endParaRPr lang="es-ES" dirty="0">
              <a:latin typeface="Corbel Light" panose="020B03030202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12: </a:t>
            </a:r>
            <a:r>
              <a:rPr lang="es-ES" dirty="0"/>
              <a:t>Digestión en los </a:t>
            </a:r>
            <a:r>
              <a:rPr lang="es-ES" dirty="0" smtClean="0"/>
              <a:t>arácnidos.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infovisual.info/es/biologia-animal/morfologia-interna-de-la-arana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7" y="994410"/>
            <a:ext cx="6724403" cy="46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Artrópodos (Insectos)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6" y="1071807"/>
            <a:ext cx="6484694" cy="40446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7432767" y="1071807"/>
            <a:ext cx="4193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Está dividido en una parte anterior, una parte media o estómago, y una parte posterior o intestino. </a:t>
            </a:r>
            <a:r>
              <a:rPr lang="es-ES" dirty="0">
                <a:latin typeface="Corbel Light" panose="020B0303020204020204" pitchFamily="34" charset="0"/>
              </a:rPr>
              <a:t>S</a:t>
            </a:r>
            <a:r>
              <a:rPr lang="es-ES" dirty="0" smtClean="0">
                <a:latin typeface="Corbel Light" panose="020B0303020204020204" pitchFamily="34" charset="0"/>
              </a:rPr>
              <a:t>e </a:t>
            </a:r>
            <a:r>
              <a:rPr lang="es-ES" dirty="0">
                <a:latin typeface="Corbel Light" panose="020B0303020204020204" pitchFamily="34" charset="0"/>
              </a:rPr>
              <a:t>halla la boca, seguida del esófago, un buche y un proventrículo. En el esófago se abren las glándulas salivales. La digestión ocurre en el estómago y finalmente los residuos pasan al intestino para su eliminación por el sistema excretor.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13: </a:t>
            </a:r>
            <a:r>
              <a:rPr lang="es-ES" dirty="0"/>
              <a:t>Digestión en los </a:t>
            </a:r>
            <a:r>
              <a:rPr lang="es-ES" dirty="0" smtClean="0"/>
              <a:t>insectos.</a:t>
            </a:r>
            <a:endParaRPr lang="es-ES" dirty="0"/>
          </a:p>
          <a:p>
            <a:r>
              <a:rPr lang="es-ES" dirty="0"/>
              <a:t>Recuperado de: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www.asturnatura.com/insectos/morfologia-interna-nutricion-respiracion-circulacion.html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213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182878" y="0"/>
            <a:ext cx="9170128" cy="86177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Linkografía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Poríferos: </a:t>
            </a:r>
          </a:p>
          <a:p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Cnidarios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https://www.fundacionaquae.org/wiki-explora/50_esponjas/index.html#:~: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text=Las%20esponjas%20no%20tienen%20boca,mediante%20un%20sistema%20de%20canales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Equinodermos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https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://nucleovisual.com/equinodermos-caracteristicas-clases-y-ejemplos/#:~:text=Los%20equinodermos%20presentan%20un%20sistema,especies%20se%20alimentan%20de%20algas.&amp;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text=En%20este%20caso%2C%20la%20digesti%C3%B3n%20ocurre%20fuera%20del%20cuerpo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E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Helmintos: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-Platelmintos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https://www.euston96.com/platelmintos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-Nematodos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/>
              </a:rPr>
              <a:t>https://estudyando.com/sistema-digestivo-nematodos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/>
              </a:rPr>
              <a:t>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Anélidos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/>
              </a:rPr>
              <a:t>https://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/>
              </a:rPr>
              <a:t>www.bioscripts.net/zoowiki/temas/8D.html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https://nucleovisual.com/anelidos-caracteristicas-generales-y-clasificacion/#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Sistema_digestivo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E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Moluscos: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-Cefalópodos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/>
              </a:rPr>
              <a:t>https://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/>
              </a:rPr>
              <a:t>www.bioscripts.net/zoowiki/temas/13C.html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-Gasterópodos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/>
              </a:rPr>
              <a:t>https://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/>
              </a:rPr>
              <a:t>invertebrados.paradais-sphynx.com/moluscos/caracteristicas-gasteropodos.htm#caracteristicas-de-los-gasteropodos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-Bivalvos </a:t>
            </a:r>
            <a:r>
              <a:rPr lang="es-E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1"/>
              </a:rPr>
              <a:t>https://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1"/>
              </a:rPr>
              <a:t>invertebrados.paradais-sphynx.com/moluscos/bivalvos-caracteristicas-clasificacion.htm#alimentacion</a:t>
            </a:r>
            <a:r>
              <a:rPr lang="es-E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endParaRPr lang="es-ES" sz="2800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ES" sz="2800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ES" sz="40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10131" y="676122"/>
            <a:ext cx="3963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https://www.lifeder.com/cnidarios/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9322"/>
      </p:ext>
    </p:extLst>
  </p:cSld>
  <p:clrMapOvr>
    <a:masterClrMapping/>
  </p:clrMapOvr>
  <p:transition spd="slow">
    <p:comb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463" y="248195"/>
            <a:ext cx="7628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000" i="1" u="sng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Linkografía</a:t>
            </a:r>
            <a:r>
              <a:rPr lang="es-ES" sz="4000" i="1" u="sng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lvl="0"/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Artrópodos:</a:t>
            </a:r>
          </a:p>
          <a:p>
            <a:pPr lvl="0"/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-Crustáceos: 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https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://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www.monografias.com/trabajos12/cangrejo/cangrejo2.shtml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https://concepto.de/crustaceos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/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ES" i="1" dirty="0">
              <a:ln w="0"/>
              <a:solidFill>
                <a:srgbClr val="5FCBE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-Miriápodos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https://www.lifeder.com/miriapodos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/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-Arácnidos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/>
              </a:rPr>
              <a:t>https://www.todoservivo.com/artropodos/quelicerados/aracnidos/#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/>
              </a:rPr>
              <a:t>Aparato_digestivo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/>
              </a:rPr>
              <a:t>https://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/>
              </a:rPr>
              <a:t>sites.google.com/site/todosobrelosanimasles/home/aracnidos-1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-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Insectos: </a:t>
            </a:r>
            <a:r>
              <a:rPr lang="es-ES" i="1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http://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elbibliote.com/resources/Temas/html/1383.php</a:t>
            </a:r>
            <a:r>
              <a:rPr lang="es-ES" i="1" dirty="0" smtClean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i="1" dirty="0">
              <a:ln w="0"/>
              <a:solidFill>
                <a:srgbClr val="5FCBE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7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42" y="2377438"/>
            <a:ext cx="7602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600" dirty="0">
                <a:latin typeface="Arial Black" panose="020B0A04020102020204" pitchFamily="34" charset="0"/>
              </a:rPr>
              <a:t>¡</a:t>
            </a:r>
            <a:r>
              <a:rPr lang="es-PE" sz="9600" dirty="0" smtClean="0">
                <a:latin typeface="Arial Black" panose="020B0A04020102020204" pitchFamily="34" charset="0"/>
              </a:rPr>
              <a:t>GRACIAS!</a:t>
            </a:r>
            <a:endParaRPr lang="en-US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7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A510B4-ACAB-4172-9114-F9403A7E260E}"/>
              </a:ext>
            </a:extLst>
          </p:cNvPr>
          <p:cNvSpPr/>
          <p:nvPr/>
        </p:nvSpPr>
        <p:spPr>
          <a:xfrm>
            <a:off x="0" y="82937"/>
            <a:ext cx="268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i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PORÍFEROS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96408" y="6067765"/>
            <a:ext cx="1053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1: Digestión en los poríferos.</a:t>
            </a:r>
          </a:p>
          <a:p>
            <a:r>
              <a:rPr lang="es-ES" dirty="0"/>
              <a:t>Recuperado de: </a:t>
            </a:r>
            <a:r>
              <a:rPr lang="es-ES" dirty="0">
                <a:hlinkClick r:id="rId3"/>
              </a:rPr>
              <a:t>https://biomarisblog.wordpress.com/2018/02/15/lo-que-ocultan-las-esponjas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56D0A8-A744-4607-916B-4BB15752C302}"/>
              </a:ext>
            </a:extLst>
          </p:cNvPr>
          <p:cNvSpPr txBox="1"/>
          <p:nvPr/>
        </p:nvSpPr>
        <p:spPr>
          <a:xfrm>
            <a:off x="7563395" y="1197445"/>
            <a:ext cx="4307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orbel Light" panose="020B0303020204020204" pitchFamily="34" charset="0"/>
              </a:rPr>
              <a:t>Las esponjas </a:t>
            </a:r>
            <a:r>
              <a:rPr lang="es-ES" b="1" dirty="0" smtClean="0">
                <a:latin typeface="Corbel Light" panose="020B0303020204020204" pitchFamily="34" charset="0"/>
              </a:rPr>
              <a:t>carecen de boca y </a:t>
            </a:r>
            <a:r>
              <a:rPr lang="es-ES" b="1" dirty="0">
                <a:latin typeface="Corbel Light" panose="020B0303020204020204" pitchFamily="34" charset="0"/>
              </a:rPr>
              <a:t>estómago, </a:t>
            </a:r>
            <a:r>
              <a:rPr lang="es-ES" b="1" dirty="0" smtClean="0">
                <a:latin typeface="Corbel Light" panose="020B0303020204020204" pitchFamily="34" charset="0"/>
              </a:rPr>
              <a:t>su digestión es intracelular .El </a:t>
            </a:r>
            <a:r>
              <a:rPr lang="es-ES" b="1" dirty="0">
                <a:latin typeface="Corbel Light" panose="020B0303020204020204" pitchFamily="34" charset="0"/>
              </a:rPr>
              <a:t>agua entra en su cuerpo a través de </a:t>
            </a:r>
            <a:r>
              <a:rPr lang="es-ES" b="1" dirty="0" smtClean="0">
                <a:latin typeface="Corbel Light" panose="020B0303020204020204" pitchFamily="34" charset="0"/>
              </a:rPr>
              <a:t>los ostiolos, </a:t>
            </a:r>
            <a:r>
              <a:rPr lang="es-ES" b="1" dirty="0">
                <a:latin typeface="Corbel Light" panose="020B0303020204020204" pitchFamily="34" charset="0"/>
              </a:rPr>
              <a:t>y circula por </a:t>
            </a:r>
            <a:r>
              <a:rPr lang="es-ES" b="1" dirty="0" smtClean="0">
                <a:latin typeface="Corbel Light" panose="020B0303020204020204" pitchFamily="34" charset="0"/>
              </a:rPr>
              <a:t>él por un sistema </a:t>
            </a:r>
            <a:r>
              <a:rPr lang="es-ES" b="1" dirty="0">
                <a:latin typeface="Corbel Light" panose="020B0303020204020204" pitchFamily="34" charset="0"/>
              </a:rPr>
              <a:t>de </a:t>
            </a:r>
            <a:r>
              <a:rPr lang="es-ES" b="1" dirty="0" smtClean="0">
                <a:latin typeface="Corbel Light" panose="020B0303020204020204" pitchFamily="34" charset="0"/>
              </a:rPr>
              <a:t>canales, absorbiendo </a:t>
            </a:r>
            <a:r>
              <a:rPr lang="es-ES" b="1" dirty="0">
                <a:latin typeface="Corbel Light" panose="020B0303020204020204" pitchFamily="34" charset="0"/>
              </a:rPr>
              <a:t>el oxígeno y los </a:t>
            </a:r>
            <a:r>
              <a:rPr lang="es-ES" b="1" dirty="0" smtClean="0">
                <a:latin typeface="Corbel Light" panose="020B0303020204020204" pitchFamily="34" charset="0"/>
              </a:rPr>
              <a:t>microorganismos. </a:t>
            </a:r>
            <a:r>
              <a:rPr lang="es-ES" b="1" dirty="0" smtClean="0">
                <a:latin typeface="Corbel Light" panose="020B0303020204020204" pitchFamily="34" charset="0"/>
              </a:rPr>
              <a:t>Finalmente, </a:t>
            </a:r>
            <a:r>
              <a:rPr lang="es-ES" b="1" dirty="0" smtClean="0">
                <a:latin typeface="Corbel Light" panose="020B0303020204020204" pitchFamily="34" charset="0"/>
              </a:rPr>
              <a:t>el </a:t>
            </a:r>
            <a:r>
              <a:rPr lang="es-ES" b="1" dirty="0">
                <a:latin typeface="Corbel Light" panose="020B0303020204020204" pitchFamily="34" charset="0"/>
              </a:rPr>
              <a:t>agua es expulsada a través </a:t>
            </a:r>
            <a:r>
              <a:rPr lang="es-ES" b="1" dirty="0" smtClean="0">
                <a:latin typeface="Corbel Light" panose="020B0303020204020204" pitchFamily="34" charset="0"/>
              </a:rPr>
              <a:t>del ósculo</a:t>
            </a:r>
            <a:r>
              <a:rPr lang="es-ES" b="1" dirty="0">
                <a:latin typeface="Corbel Light" panose="020B0303020204020204" pitchFamily="34" charset="0"/>
              </a:rPr>
              <a:t>.</a:t>
            </a:r>
            <a:endParaRPr lang="es-PE" b="1" dirty="0">
              <a:latin typeface="Corbel Light" panose="020B0303020204020204" pitchFamily="34" charset="0"/>
            </a:endParaRPr>
          </a:p>
          <a:p>
            <a:endParaRPr lang="es-PE" dirty="0"/>
          </a:p>
        </p:txBody>
      </p:sp>
      <p:pic>
        <p:nvPicPr>
          <p:cNvPr id="1026" name="Picture 2" descr="Lo que ocultan las esponjas – BioMa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943772"/>
            <a:ext cx="6897189" cy="51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58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ECF78CE-239B-4CCD-A92F-B825DCF87974}"/>
              </a:ext>
            </a:extLst>
          </p:cNvPr>
          <p:cNvSpPr/>
          <p:nvPr/>
        </p:nvSpPr>
        <p:spPr>
          <a:xfrm>
            <a:off x="0" y="0"/>
            <a:ext cx="2893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CNIDARIOS:</a:t>
            </a:r>
          </a:p>
        </p:txBody>
      </p:sp>
      <p:pic>
        <p:nvPicPr>
          <p:cNvPr id="3074" name="Picture 2" descr="Cnidarios | CK-12 Foundation">
            <a:extLst>
              <a:ext uri="{FF2B5EF4-FFF2-40B4-BE49-F238E27FC236}">
                <a16:creationId xmlns:a16="http://schemas.microsoft.com/office/drawing/2014/main" id="{4B0EB1C2-9619-4776-9317-FB5D8E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707886"/>
            <a:ext cx="6962503" cy="5353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B63EA76-B8D3-4F54-89A2-C13CD737B352}"/>
              </a:ext>
            </a:extLst>
          </p:cNvPr>
          <p:cNvSpPr txBox="1"/>
          <p:nvPr/>
        </p:nvSpPr>
        <p:spPr>
          <a:xfrm>
            <a:off x="7742380" y="1537840"/>
            <a:ext cx="42401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Corbel Light" panose="020B0303020204020204" pitchFamily="34" charset="0"/>
              </a:rPr>
              <a:t>En los cnidarios, la </a:t>
            </a:r>
            <a:r>
              <a:rPr lang="es-ES" b="1" dirty="0">
                <a:latin typeface="Corbel Light" panose="020B0303020204020204" pitchFamily="34" charset="0"/>
              </a:rPr>
              <a:t>digestión </a:t>
            </a:r>
            <a:r>
              <a:rPr lang="es-ES" b="1" dirty="0" smtClean="0">
                <a:latin typeface="Corbel Light" panose="020B0303020204020204" pitchFamily="34" charset="0"/>
              </a:rPr>
              <a:t>es tanto intra como </a:t>
            </a:r>
            <a:r>
              <a:rPr lang="es-ES" b="1" dirty="0">
                <a:latin typeface="Corbel Light" panose="020B0303020204020204" pitchFamily="34" charset="0"/>
              </a:rPr>
              <a:t>extracelular. El alimento capturado es dirigido </a:t>
            </a:r>
            <a:r>
              <a:rPr lang="es-ES" b="1" dirty="0" smtClean="0">
                <a:latin typeface="Corbel Light" panose="020B0303020204020204" pitchFamily="34" charset="0"/>
              </a:rPr>
              <a:t>a </a:t>
            </a:r>
            <a:r>
              <a:rPr lang="es-ES" b="1" dirty="0">
                <a:latin typeface="Corbel Light" panose="020B0303020204020204" pitchFamily="34" charset="0"/>
              </a:rPr>
              <a:t>la </a:t>
            </a:r>
            <a:r>
              <a:rPr lang="es-ES" b="1" dirty="0" smtClean="0">
                <a:latin typeface="Corbel Light" panose="020B0303020204020204" pitchFamily="34" charset="0"/>
              </a:rPr>
              <a:t>boca. </a:t>
            </a:r>
            <a:r>
              <a:rPr lang="es-ES" b="1" dirty="0" smtClean="0">
                <a:latin typeface="Corbel Light" panose="020B0303020204020204" pitchFamily="34" charset="0"/>
              </a:rPr>
              <a:t>Pasando</a:t>
            </a:r>
            <a:r>
              <a:rPr lang="es-ES" b="1" dirty="0" smtClean="0">
                <a:latin typeface="Corbel Light" panose="020B0303020204020204" pitchFamily="34" charset="0"/>
              </a:rPr>
              <a:t> </a:t>
            </a:r>
            <a:r>
              <a:rPr lang="es-ES" b="1" dirty="0">
                <a:latin typeface="Corbel Light" panose="020B0303020204020204" pitchFamily="34" charset="0"/>
              </a:rPr>
              <a:t>a la cavidad digestiva donde las células glandulares de la gastro dermis liberan </a:t>
            </a:r>
            <a:r>
              <a:rPr lang="es-ES" b="1" dirty="0" smtClean="0">
                <a:latin typeface="Corbel Light" panose="020B0303020204020204" pitchFamily="34" charset="0"/>
              </a:rPr>
              <a:t>enzimas, realizando la digestión del </a:t>
            </a:r>
            <a:r>
              <a:rPr lang="es-ES" b="1" dirty="0">
                <a:latin typeface="Corbel Light" panose="020B0303020204020204" pitchFamily="34" charset="0"/>
              </a:rPr>
              <a:t>alimento. El material digerido circula a través de la cavidad digestiva para que las células de la gastro dermis realicen </a:t>
            </a:r>
            <a:r>
              <a:rPr lang="es-ES" b="1" dirty="0" smtClean="0">
                <a:latin typeface="Corbel Light" panose="020B0303020204020204" pitchFamily="34" charset="0"/>
              </a:rPr>
              <a:t>absorban los nutrientes. Acto siguiente, la digestión intracelularmente, se realiza en </a:t>
            </a:r>
            <a:r>
              <a:rPr lang="es-ES" b="1" dirty="0">
                <a:latin typeface="Corbel Light" panose="020B0303020204020204" pitchFamily="34" charset="0"/>
              </a:rPr>
              <a:t>vacuolas. </a:t>
            </a:r>
            <a:r>
              <a:rPr lang="es-ES" b="1" dirty="0" smtClean="0">
                <a:latin typeface="Corbel Light" panose="020B0303020204020204" pitchFamily="34" charset="0"/>
              </a:rPr>
              <a:t>Y los restos, </a:t>
            </a:r>
            <a:r>
              <a:rPr lang="es-ES" b="1" dirty="0">
                <a:latin typeface="Corbel Light" panose="020B0303020204020204" pitchFamily="34" charset="0"/>
              </a:rPr>
              <a:t>son expulsados por la boca.</a:t>
            </a:r>
          </a:p>
          <a:p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2: </a:t>
            </a:r>
            <a:r>
              <a:rPr lang="es-ES" dirty="0"/>
              <a:t>Digestión en los </a:t>
            </a:r>
            <a:r>
              <a:rPr lang="es-ES" dirty="0" smtClean="0"/>
              <a:t>cnidarios.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de: </a:t>
            </a:r>
            <a:r>
              <a:rPr lang="es-PE" dirty="0" smtClean="0">
                <a:hlinkClick r:id="rId4"/>
              </a:rPr>
              <a:t>https</a:t>
            </a:r>
            <a:r>
              <a:rPr lang="es-PE" dirty="0">
                <a:hlinkClick r:id="rId4"/>
              </a:rPr>
              <a:t>://</a:t>
            </a:r>
            <a:r>
              <a:rPr lang="es-PE" dirty="0" smtClean="0">
                <a:hlinkClick r:id="rId4"/>
              </a:rPr>
              <a:t>flexbooks.ck12.org/cbook/ck-12-conceptos-biologia/section/11.5/primary/lesson/cnidarios/</a:t>
            </a:r>
            <a:r>
              <a:rPr lang="es-PE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1329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0" y="0"/>
            <a:ext cx="358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Equinodermos: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126480" y="1515958"/>
            <a:ext cx="5690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Corbel Light" panose="020B0303020204020204" pitchFamily="34" charset="0"/>
              </a:rPr>
              <a:t>Los Equinodermos se </a:t>
            </a:r>
            <a:r>
              <a:rPr lang="es-ES" b="1" dirty="0">
                <a:latin typeface="Corbel Light" panose="020B0303020204020204" pitchFamily="34" charset="0"/>
              </a:rPr>
              <a:t>alimentan de algas. Para esto, tienen la linterna Aristóteles, que consiste en una boquilla que raspa la </a:t>
            </a:r>
            <a:r>
              <a:rPr lang="es-ES" b="1" dirty="0" smtClean="0">
                <a:latin typeface="Corbel Light" panose="020B0303020204020204" pitchFamily="34" charset="0"/>
              </a:rPr>
              <a:t>comida. Las </a:t>
            </a:r>
            <a:r>
              <a:rPr lang="es-ES" b="1" dirty="0">
                <a:latin typeface="Corbel Light" panose="020B0303020204020204" pitchFamily="34" charset="0"/>
              </a:rPr>
              <a:t>especies carnívoras, como las estrellas de mar, se </a:t>
            </a:r>
            <a:r>
              <a:rPr lang="es-ES" b="1" dirty="0" smtClean="0">
                <a:latin typeface="Corbel Light" panose="020B0303020204020204" pitchFamily="34" charset="0"/>
              </a:rPr>
              <a:t>alimentan </a:t>
            </a:r>
            <a:r>
              <a:rPr lang="es-ES" b="1" dirty="0">
                <a:latin typeface="Corbel Light" panose="020B0303020204020204" pitchFamily="34" charset="0"/>
              </a:rPr>
              <a:t>de pequeños </a:t>
            </a:r>
            <a:r>
              <a:rPr lang="es-ES" b="1" dirty="0" smtClean="0">
                <a:latin typeface="Corbel Light" panose="020B0303020204020204" pitchFamily="34" charset="0"/>
              </a:rPr>
              <a:t>animales. La </a:t>
            </a:r>
            <a:r>
              <a:rPr lang="es-ES" b="1" dirty="0">
                <a:latin typeface="Corbel Light" panose="020B0303020204020204" pitchFamily="34" charset="0"/>
              </a:rPr>
              <a:t>estrella de mar proyecta su estómago y sus enzimas digestivas sobre el alimento digestivo. Solo entonces se toma en su cuerpo para completar la digestión.</a:t>
            </a:r>
          </a:p>
          <a:p>
            <a:pPr algn="just"/>
            <a:endParaRPr lang="es-ES" b="1" dirty="0">
              <a:latin typeface="Corbel Light" panose="020B0303020204020204" pitchFamily="34" charset="0"/>
            </a:endParaRPr>
          </a:p>
          <a:p>
            <a:pPr algn="just"/>
            <a:r>
              <a:rPr lang="es-ES" b="1" dirty="0">
                <a:latin typeface="Corbel Light" panose="020B0303020204020204" pitchFamily="34" charset="0"/>
              </a:rPr>
              <a:t>Digestión extracelular.</a:t>
            </a:r>
          </a:p>
          <a:p>
            <a:endParaRPr lang="es-PE" dirty="0"/>
          </a:p>
        </p:txBody>
      </p:sp>
      <p:pic>
        <p:nvPicPr>
          <p:cNvPr id="4098" name="Picture 2" descr="Echinodermata | Taxones | Animalandia.">
            <a:extLst>
              <a:ext uri="{FF2B5EF4-FFF2-40B4-BE49-F238E27FC236}">
                <a16:creationId xmlns:a16="http://schemas.microsoft.com/office/drawing/2014/main" id="{5597FC44-E251-44D0-8DC1-AB118B2A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5" y="806416"/>
            <a:ext cx="5566761" cy="5173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3: </a:t>
            </a:r>
            <a:r>
              <a:rPr lang="es-ES" dirty="0"/>
              <a:t>Digestión en los </a:t>
            </a:r>
            <a:r>
              <a:rPr lang="es-ES" dirty="0" smtClean="0"/>
              <a:t>equinodermos.</a:t>
            </a:r>
            <a:endParaRPr lang="es-ES" dirty="0"/>
          </a:p>
          <a:p>
            <a:r>
              <a:rPr lang="es-ES" dirty="0"/>
              <a:t>Recuperado de: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animalandia.educa.madrid.org/taxon.php?nombre=Echinodermata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8578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Helmintos (Platelmintos)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" y="1105080"/>
            <a:ext cx="6013994" cy="46510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579326" y="1385662"/>
            <a:ext cx="5081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Corbel Light" panose="020B0303020204020204" pitchFamily="34" charset="0"/>
              </a:rPr>
              <a:t>El </a:t>
            </a:r>
            <a:r>
              <a:rPr lang="es-ES" b="1" dirty="0">
                <a:latin typeface="Corbel Light" panose="020B0303020204020204" pitchFamily="34" charset="0"/>
              </a:rPr>
              <a:t>sistema digestivo de los platelmintos está formado por la boca. Tienen una faringe en la cual se pueden encontrar </a:t>
            </a:r>
            <a:r>
              <a:rPr lang="es-ES" b="1" dirty="0" smtClean="0">
                <a:latin typeface="Corbel Light" panose="020B0303020204020204" pitchFamily="34" charset="0"/>
              </a:rPr>
              <a:t>células </a:t>
            </a:r>
            <a:r>
              <a:rPr lang="es-ES" b="1" dirty="0">
                <a:latin typeface="Corbel Light" panose="020B0303020204020204" pitchFamily="34" charset="0"/>
              </a:rPr>
              <a:t>glandulares que tienen como función fabricar moco para la deglución. También se encargan de producir enzimas que comienzan la digestión extracelular.</a:t>
            </a:r>
            <a:endParaRPr lang="es-PE" b="1" dirty="0">
              <a:latin typeface="Corbel Light" panose="020B03030202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4: </a:t>
            </a:r>
            <a:r>
              <a:rPr lang="es-ES" dirty="0"/>
              <a:t>Digestión en los </a:t>
            </a:r>
            <a:r>
              <a:rPr lang="es-ES" dirty="0" smtClean="0"/>
              <a:t>platelmintos.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4"/>
              </a:rPr>
              <a:t>https://litoraldegranada.ugr.es/el-litoral/el-litoral-sumergido/fauna/platelmintos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5558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Helmintos (Nematodos)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" y="1097711"/>
            <a:ext cx="5865223" cy="46425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814457" y="1490165"/>
            <a:ext cx="5081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orbel Light" panose="020B0303020204020204" pitchFamily="34" charset="0"/>
              </a:rPr>
              <a:t>Los nematodos tienen </a:t>
            </a:r>
            <a:r>
              <a:rPr lang="es-ES" b="1" dirty="0" smtClean="0">
                <a:latin typeface="Corbel Light" panose="020B0303020204020204" pitchFamily="34" charset="0"/>
              </a:rPr>
              <a:t>un </a:t>
            </a:r>
            <a:r>
              <a:rPr lang="es-ES" b="1" dirty="0">
                <a:latin typeface="Corbel Light" panose="020B0303020204020204" pitchFamily="34" charset="0"/>
              </a:rPr>
              <a:t>sistema digestivo </a:t>
            </a:r>
            <a:r>
              <a:rPr lang="es-ES" b="1" dirty="0" smtClean="0">
                <a:latin typeface="Corbel Light" panose="020B0303020204020204" pitchFamily="34" charset="0"/>
              </a:rPr>
              <a:t>completo. A </a:t>
            </a:r>
            <a:r>
              <a:rPr lang="es-ES" b="1" dirty="0">
                <a:latin typeface="Corbel Light" panose="020B0303020204020204" pitchFamily="34" charset="0"/>
              </a:rPr>
              <a:t>diferencia de algunos </a:t>
            </a:r>
            <a:r>
              <a:rPr lang="es-ES" b="1" dirty="0" smtClean="0">
                <a:latin typeface="Corbel Light" panose="020B0303020204020204" pitchFamily="34" charset="0"/>
              </a:rPr>
              <a:t>animales donde </a:t>
            </a:r>
            <a:r>
              <a:rPr lang="es-ES" b="1" dirty="0">
                <a:latin typeface="Corbel Light" panose="020B0303020204020204" pitchFamily="34" charset="0"/>
              </a:rPr>
              <a:t>la ingesta y la salida ocurren en el mismo lugar, un tracto digestivo completo es aquel en el que la comida viaja en un solo sentido.</a:t>
            </a:r>
            <a:endParaRPr lang="es-PE" b="1" dirty="0">
              <a:latin typeface="Corbel Light" panose="020B03030202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5: </a:t>
            </a:r>
            <a:r>
              <a:rPr lang="es-ES" dirty="0"/>
              <a:t>Digestión en los </a:t>
            </a:r>
            <a:r>
              <a:rPr lang="es-ES" dirty="0" smtClean="0"/>
              <a:t>nematodos.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www.bioscripts.net/zoowiki/temas/15D.html</a:t>
            </a:r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100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Helmintos (Anélido)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905899" y="1281159"/>
            <a:ext cx="448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Corbel Light" panose="020B0303020204020204" pitchFamily="34" charset="0"/>
              </a:rPr>
              <a:t>Poseen un sistema digestivo completo. El </a:t>
            </a:r>
            <a:r>
              <a:rPr lang="es-ES" b="1" dirty="0">
                <a:latin typeface="Corbel Light" panose="020B0303020204020204" pitchFamily="34" charset="0"/>
              </a:rPr>
              <a:t>aparato excretor está formado por metanefridios, un par en cada metámero, que eliminan los desechos del </a:t>
            </a:r>
            <a:r>
              <a:rPr lang="es-ES" b="1" dirty="0" smtClean="0">
                <a:latin typeface="Corbel Light" panose="020B0303020204020204" pitchFamily="34" charset="0"/>
              </a:rPr>
              <a:t>segmento.</a:t>
            </a:r>
            <a:endParaRPr lang="es-PE" b="1" dirty="0">
              <a:latin typeface="Corbel Light" panose="020B03030202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6</a:t>
            </a:r>
            <a:r>
              <a:rPr lang="es-ES" dirty="0" smtClean="0"/>
              <a:t>: </a:t>
            </a:r>
            <a:r>
              <a:rPr lang="es-ES" dirty="0"/>
              <a:t>Digestión en los </a:t>
            </a:r>
            <a:r>
              <a:rPr lang="es-ES" dirty="0" smtClean="0"/>
              <a:t>anélidos.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 </a:t>
            </a:r>
            <a:r>
              <a:rPr lang="es-ES" dirty="0">
                <a:hlinkClick r:id="rId3"/>
              </a:rPr>
              <a:t>https://saberdetodo.com/animales/nematodos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129385"/>
            <a:ext cx="6140957" cy="44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0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Moluscos (Cefalópodos)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579326" y="1385662"/>
            <a:ext cx="5081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Comienza en la boca </a:t>
            </a:r>
            <a:r>
              <a:rPr lang="es-ES" dirty="0" smtClean="0">
                <a:latin typeface="Corbel Light" panose="020B0303020204020204" pitchFamily="34" charset="0"/>
              </a:rPr>
              <a:t>situada. </a:t>
            </a:r>
            <a:r>
              <a:rPr lang="es-ES" dirty="0">
                <a:latin typeface="Corbel Light" panose="020B0303020204020204" pitchFamily="34" charset="0"/>
              </a:rPr>
              <a:t>Contiene dos mandíbulas de queratina con forma de pico de loro </a:t>
            </a:r>
            <a:r>
              <a:rPr lang="es-ES" dirty="0" smtClean="0">
                <a:latin typeface="Corbel Light" panose="020B0303020204020204" pitchFamily="34" charset="0"/>
              </a:rPr>
              <a:t>y </a:t>
            </a:r>
            <a:r>
              <a:rPr lang="es-ES" dirty="0">
                <a:latin typeface="Corbel Light" panose="020B0303020204020204" pitchFamily="34" charset="0"/>
              </a:rPr>
              <a:t>normalmente </a:t>
            </a:r>
            <a:r>
              <a:rPr lang="es-ES" dirty="0" smtClean="0">
                <a:latin typeface="Corbel Light" panose="020B0303020204020204" pitchFamily="34" charset="0"/>
              </a:rPr>
              <a:t>rádula. </a:t>
            </a:r>
            <a:r>
              <a:rPr lang="es-ES" dirty="0">
                <a:latin typeface="Corbel Light" panose="020B0303020204020204" pitchFamily="34" charset="0"/>
              </a:rPr>
              <a:t>En el bulbo bucal hay tres tipos de glándulas salivales:</a:t>
            </a:r>
          </a:p>
          <a:p>
            <a:pPr algn="just"/>
            <a:r>
              <a:rPr lang="es-ES" dirty="0">
                <a:latin typeface="Corbel Light" panose="020B0303020204020204" pitchFamily="34" charset="0"/>
              </a:rPr>
              <a:t>La boca se comunica con el esófago que pasa a través del </a:t>
            </a:r>
            <a:r>
              <a:rPr lang="es-ES" dirty="0" smtClean="0">
                <a:latin typeface="Corbel Light" panose="020B0303020204020204" pitchFamily="34" charset="0"/>
              </a:rPr>
              <a:t>cerebro.</a:t>
            </a:r>
            <a:endParaRPr lang="es-ES" dirty="0">
              <a:latin typeface="Corbel Light" panose="020B0303020204020204" pitchFamily="34" charset="0"/>
            </a:endParaRPr>
          </a:p>
          <a:p>
            <a:pPr algn="just"/>
            <a:r>
              <a:rPr lang="es-ES" dirty="0">
                <a:latin typeface="Corbel Light" panose="020B0303020204020204" pitchFamily="34" charset="0"/>
              </a:rPr>
              <a:t>Después encontramos el ciego donde se absorben los </a:t>
            </a:r>
            <a:r>
              <a:rPr lang="es-ES" dirty="0" smtClean="0">
                <a:latin typeface="Corbel Light" panose="020B0303020204020204" pitchFamily="34" charset="0"/>
              </a:rPr>
              <a:t>nutrientes. </a:t>
            </a:r>
            <a:r>
              <a:rPr lang="es-ES" dirty="0">
                <a:latin typeface="Corbel Light" panose="020B0303020204020204" pitchFamily="34" charset="0"/>
              </a:rPr>
              <a:t>Las paredes de este órgano están compuestas por un epitelio mucoso y ciliado.</a:t>
            </a:r>
          </a:p>
          <a:p>
            <a:pPr algn="just"/>
            <a:r>
              <a:rPr lang="es-ES" dirty="0">
                <a:latin typeface="Corbel Light" panose="020B0303020204020204" pitchFamily="34" charset="0"/>
              </a:rPr>
              <a:t>A continuación del ciego encontramos el intestino que desemboca en el ano, próximo al sifón que expulsa los desechos con los chorros exhalantes de agua.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7: </a:t>
            </a:r>
            <a:r>
              <a:rPr lang="es-ES" dirty="0"/>
              <a:t>Digestión en los </a:t>
            </a:r>
            <a:r>
              <a:rPr lang="es-ES" dirty="0" smtClean="0"/>
              <a:t>cefalópodos.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www.asturnatura.com/moluscos/cefalopodos.html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15" y="849086"/>
            <a:ext cx="5817232" cy="49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7A08EA-043D-4E0D-B767-35415EB8D854}"/>
              </a:ext>
            </a:extLst>
          </p:cNvPr>
          <p:cNvSpPr/>
          <p:nvPr/>
        </p:nvSpPr>
        <p:spPr>
          <a:xfrm>
            <a:off x="-1" y="0"/>
            <a:ext cx="6204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Moluscos (Gasterópodos)</a:t>
            </a:r>
            <a:r>
              <a:rPr lang="es-ES" sz="4000" i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s-ES" sz="4000" i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2D09B1-A59B-4674-A80C-CC2FEEDAC663}"/>
              </a:ext>
            </a:extLst>
          </p:cNvPr>
          <p:cNvSpPr txBox="1"/>
          <p:nvPr/>
        </p:nvSpPr>
        <p:spPr>
          <a:xfrm>
            <a:off x="6579326" y="1385662"/>
            <a:ext cx="5081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 Light" panose="020B0303020204020204" pitchFamily="34" charset="0"/>
              </a:rPr>
              <a:t>El tracto digestivo de estos animales empieza </a:t>
            </a:r>
            <a:r>
              <a:rPr lang="es-ES" dirty="0" smtClean="0">
                <a:latin typeface="Corbel Light" panose="020B0303020204020204" pitchFamily="34" charset="0"/>
              </a:rPr>
              <a:t>en </a:t>
            </a:r>
            <a:r>
              <a:rPr lang="es-ES" dirty="0">
                <a:latin typeface="Corbel Light" panose="020B0303020204020204" pitchFamily="34" charset="0"/>
              </a:rPr>
              <a:t>la </a:t>
            </a:r>
            <a:r>
              <a:rPr lang="es-ES" dirty="0" smtClean="0">
                <a:latin typeface="Corbel Light" panose="020B0303020204020204" pitchFamily="34" charset="0"/>
              </a:rPr>
              <a:t>rádula, también </a:t>
            </a:r>
            <a:r>
              <a:rPr lang="es-ES" dirty="0">
                <a:latin typeface="Corbel Light" panose="020B0303020204020204" pitchFamily="34" charset="0"/>
              </a:rPr>
              <a:t>puede tener otras funciones según la especie. </a:t>
            </a:r>
            <a:r>
              <a:rPr lang="es-ES" dirty="0">
                <a:latin typeface="Corbel Light" panose="020B0303020204020204" pitchFamily="34" charset="0"/>
              </a:rPr>
              <a:t>S</a:t>
            </a:r>
            <a:r>
              <a:rPr lang="es-ES" dirty="0" smtClean="0">
                <a:latin typeface="Corbel Light" panose="020B0303020204020204" pitchFamily="34" charset="0"/>
              </a:rPr>
              <a:t>e </a:t>
            </a:r>
            <a:r>
              <a:rPr lang="es-ES" dirty="0">
                <a:latin typeface="Corbel Light" panose="020B0303020204020204" pitchFamily="34" charset="0"/>
              </a:rPr>
              <a:t>encuentran otros órganos comunes a otros animales como la faringe, el esófago, estómago, la hepatopáncreas, el intestino y el ano</a:t>
            </a:r>
            <a:r>
              <a:rPr lang="es-ES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53A70-6AB3-4602-9A20-E54077E7437A}"/>
              </a:ext>
            </a:extLst>
          </p:cNvPr>
          <p:cNvSpPr txBox="1"/>
          <p:nvPr/>
        </p:nvSpPr>
        <p:spPr>
          <a:xfrm>
            <a:off x="0" y="6038065"/>
            <a:ext cx="123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8: </a:t>
            </a:r>
            <a:r>
              <a:rPr lang="es-ES" dirty="0"/>
              <a:t>Digestión en los </a:t>
            </a:r>
            <a:r>
              <a:rPr lang="es-ES" dirty="0" smtClean="0"/>
              <a:t>gasterópodos.</a:t>
            </a:r>
            <a:endParaRPr lang="es-ES" dirty="0"/>
          </a:p>
          <a:p>
            <a:r>
              <a:rPr lang="es-ES" dirty="0"/>
              <a:t>Recuperado </a:t>
            </a:r>
            <a:r>
              <a:rPr lang="es-ES" dirty="0" smtClean="0"/>
              <a:t>de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www.bioscripts.net/zoowiki/temas/12A.html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0" y="896255"/>
            <a:ext cx="6122222" cy="49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1970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1215</Words>
  <Application>Microsoft Office PowerPoint</Application>
  <PresentationFormat>Panorámica</PresentationFormat>
  <Paragraphs>93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Corbel Light</vt:lpstr>
      <vt:lpstr>Trebuchet MS</vt:lpstr>
      <vt:lpstr>Wingdings 3</vt:lpstr>
      <vt:lpstr>Faceta</vt:lpstr>
      <vt:lpstr>La Digestión En los Invertebrados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Digestión En los Invertebrados</dc:title>
  <dc:creator>anthony estela exebio</dc:creator>
  <cp:lastModifiedBy>lenka molina guzman</cp:lastModifiedBy>
  <cp:revision>38</cp:revision>
  <dcterms:created xsi:type="dcterms:W3CDTF">2021-08-21T20:20:11Z</dcterms:created>
  <dcterms:modified xsi:type="dcterms:W3CDTF">2021-08-24T01:07:11Z</dcterms:modified>
</cp:coreProperties>
</file>