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92407-39E4-4B65-97AE-A15546299978}" v="22" dt="2023-07-11T00:54:07.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Tejada" userId="9a83e0a53c872121" providerId="LiveId" clId="{59E92407-39E4-4B65-97AE-A15546299978}"/>
    <pc:docChg chg="modSld">
      <pc:chgData name="Monica Tejada" userId="9a83e0a53c872121" providerId="LiveId" clId="{59E92407-39E4-4B65-97AE-A15546299978}" dt="2023-07-11T00:54:18.310" v="23" actId="113"/>
      <pc:docMkLst>
        <pc:docMk/>
      </pc:docMkLst>
      <pc:sldChg chg="modTransition">
        <pc:chgData name="Monica Tejada" userId="9a83e0a53c872121" providerId="LiveId" clId="{59E92407-39E4-4B65-97AE-A15546299978}" dt="2023-07-11T00:53:24.004" v="20"/>
        <pc:sldMkLst>
          <pc:docMk/>
          <pc:sldMk cId="1520699028" sldId="256"/>
        </pc:sldMkLst>
      </pc:sldChg>
      <pc:sldChg chg="modTransition">
        <pc:chgData name="Monica Tejada" userId="9a83e0a53c872121" providerId="LiveId" clId="{59E92407-39E4-4B65-97AE-A15546299978}" dt="2023-07-11T00:51:34.214" v="4"/>
        <pc:sldMkLst>
          <pc:docMk/>
          <pc:sldMk cId="3757949882" sldId="257"/>
        </pc:sldMkLst>
      </pc:sldChg>
      <pc:sldChg chg="modTransition">
        <pc:chgData name="Monica Tejada" userId="9a83e0a53c872121" providerId="LiveId" clId="{59E92407-39E4-4B65-97AE-A15546299978}" dt="2023-07-11T00:51:37.791" v="5"/>
        <pc:sldMkLst>
          <pc:docMk/>
          <pc:sldMk cId="2558633589" sldId="258"/>
        </pc:sldMkLst>
      </pc:sldChg>
      <pc:sldChg chg="modTransition">
        <pc:chgData name="Monica Tejada" userId="9a83e0a53c872121" providerId="LiveId" clId="{59E92407-39E4-4B65-97AE-A15546299978}" dt="2023-07-11T00:51:42.053" v="6"/>
        <pc:sldMkLst>
          <pc:docMk/>
          <pc:sldMk cId="2486958719" sldId="259"/>
        </pc:sldMkLst>
      </pc:sldChg>
      <pc:sldChg chg="modTransition">
        <pc:chgData name="Monica Tejada" userId="9a83e0a53c872121" providerId="LiveId" clId="{59E92407-39E4-4B65-97AE-A15546299978}" dt="2023-07-11T00:51:29.481" v="3"/>
        <pc:sldMkLst>
          <pc:docMk/>
          <pc:sldMk cId="4218586291" sldId="260"/>
        </pc:sldMkLst>
      </pc:sldChg>
      <pc:sldChg chg="addSp modSp mod modTransition">
        <pc:chgData name="Monica Tejada" userId="9a83e0a53c872121" providerId="LiveId" clId="{59E92407-39E4-4B65-97AE-A15546299978}" dt="2023-07-11T00:54:18.310" v="23" actId="113"/>
        <pc:sldMkLst>
          <pc:docMk/>
          <pc:sldMk cId="3140953904" sldId="261"/>
        </pc:sldMkLst>
        <pc:spChg chg="add mod">
          <ac:chgData name="Monica Tejada" userId="9a83e0a53c872121" providerId="LiveId" clId="{59E92407-39E4-4B65-97AE-A15546299978}" dt="2023-07-11T00:54:18.310" v="23" actId="113"/>
          <ac:spMkLst>
            <pc:docMk/>
            <pc:sldMk cId="3140953904" sldId="261"/>
            <ac:spMk id="10" creationId="{5BE88514-761D-7432-3378-4ED0A1CD330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0658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7/10/2023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70498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7/10/2023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4464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66329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23598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87937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6214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99653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43801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23286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39270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7/10/2023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3324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494B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45B3EFF-A727-A351-C3C2-7D4530982BFB}"/>
              </a:ext>
            </a:extLst>
          </p:cNvPr>
          <p:cNvSpPr>
            <a:spLocks noGrp="1"/>
          </p:cNvSpPr>
          <p:nvPr>
            <p:ph type="ctrTitle"/>
          </p:nvPr>
        </p:nvSpPr>
        <p:spPr>
          <a:xfrm>
            <a:off x="435869" y="640080"/>
            <a:ext cx="3659246" cy="2862699"/>
          </a:xfrm>
        </p:spPr>
        <p:txBody>
          <a:bodyPr>
            <a:normAutofit/>
          </a:bodyPr>
          <a:lstStyle/>
          <a:p>
            <a:pPr algn="ctr"/>
            <a:r>
              <a:rPr lang="es-ES" sz="5400" b="1">
                <a:solidFill>
                  <a:srgbClr val="FFFFFF"/>
                </a:solidFill>
              </a:rPr>
              <a:t>World Population day </a:t>
            </a:r>
            <a:endParaRPr lang="es-PE" sz="5400" b="1" dirty="0">
              <a:solidFill>
                <a:srgbClr val="FFFFFF"/>
              </a:solidFill>
            </a:endParaRPr>
          </a:p>
        </p:txBody>
      </p:sp>
      <p:sp>
        <p:nvSpPr>
          <p:cNvPr id="3" name="Subtítulo 2">
            <a:extLst>
              <a:ext uri="{FF2B5EF4-FFF2-40B4-BE49-F238E27FC236}">
                <a16:creationId xmlns:a16="http://schemas.microsoft.com/office/drawing/2014/main" id="{B2104083-10E4-4112-A32E-5DC7DED030BD}"/>
              </a:ext>
            </a:extLst>
          </p:cNvPr>
          <p:cNvSpPr>
            <a:spLocks noGrp="1"/>
          </p:cNvSpPr>
          <p:nvPr>
            <p:ph type="subTitle" idx="1"/>
          </p:nvPr>
        </p:nvSpPr>
        <p:spPr>
          <a:xfrm>
            <a:off x="435869" y="4218832"/>
            <a:ext cx="3659246" cy="1762244"/>
          </a:xfrm>
        </p:spPr>
        <p:txBody>
          <a:bodyPr>
            <a:normAutofit/>
          </a:bodyPr>
          <a:lstStyle/>
          <a:p>
            <a:pPr algn="ctr"/>
            <a:r>
              <a:rPr lang="es-ES" sz="1400" b="1" i="0" dirty="0" err="1">
                <a:solidFill>
                  <a:srgbClr val="FFFFFF"/>
                </a:solidFill>
                <a:effectLst/>
                <a:latin typeface="+mj-lt"/>
                <a:cs typeface="Aldhabi" panose="020F0502020204030204" pitchFamily="2" charset="-78"/>
              </a:rPr>
              <a:t>Joaquin</a:t>
            </a:r>
            <a:r>
              <a:rPr lang="es-ES" sz="1400" b="1" i="0" dirty="0">
                <a:solidFill>
                  <a:srgbClr val="FFFFFF"/>
                </a:solidFill>
                <a:effectLst/>
                <a:latin typeface="+mj-lt"/>
                <a:cs typeface="Aldhabi" panose="020F0502020204030204" pitchFamily="2" charset="-78"/>
              </a:rPr>
              <a:t> </a:t>
            </a:r>
            <a:r>
              <a:rPr lang="es-ES" sz="1400" b="1" i="0" dirty="0" err="1">
                <a:solidFill>
                  <a:srgbClr val="FFFFFF"/>
                </a:solidFill>
                <a:effectLst/>
                <a:latin typeface="+mj-lt"/>
                <a:cs typeface="Aldhabi" panose="020F0502020204030204" pitchFamily="2" charset="-78"/>
              </a:rPr>
              <a:t>andres</a:t>
            </a:r>
            <a:r>
              <a:rPr lang="es-ES" sz="1400" b="1" i="0" dirty="0">
                <a:solidFill>
                  <a:srgbClr val="FFFFFF"/>
                </a:solidFill>
                <a:effectLst/>
                <a:latin typeface="+mj-lt"/>
                <a:cs typeface="Aldhabi" panose="020F0502020204030204" pitchFamily="2" charset="-78"/>
              </a:rPr>
              <a:t> </a:t>
            </a:r>
          </a:p>
          <a:p>
            <a:pPr algn="ctr"/>
            <a:r>
              <a:rPr lang="es-ES" sz="1400" b="1" i="0" dirty="0">
                <a:solidFill>
                  <a:srgbClr val="FFFFFF"/>
                </a:solidFill>
                <a:effectLst/>
                <a:latin typeface="+mj-lt"/>
                <a:cs typeface="Aldhabi" panose="020F0502020204030204" pitchFamily="2" charset="-78"/>
              </a:rPr>
              <a:t>rojas tejada</a:t>
            </a:r>
          </a:p>
          <a:p>
            <a:pPr algn="ctr"/>
            <a:endParaRPr lang="es-ES" sz="1400" b="1" dirty="0">
              <a:solidFill>
                <a:srgbClr val="FFFFFF"/>
              </a:solidFill>
              <a:latin typeface="+mj-lt"/>
              <a:cs typeface="Aldhabi" panose="020F0502020204030204" pitchFamily="2" charset="-78"/>
            </a:endParaRPr>
          </a:p>
          <a:p>
            <a:pPr algn="ctr"/>
            <a:r>
              <a:rPr lang="es-ES" sz="1400" b="1" dirty="0">
                <a:solidFill>
                  <a:srgbClr val="FFFFFF"/>
                </a:solidFill>
                <a:latin typeface="+mj-lt"/>
                <a:cs typeface="Aldhabi" panose="020F0502020204030204" pitchFamily="2" charset="-78"/>
              </a:rPr>
              <a:t>6to. Grado “a”</a:t>
            </a:r>
          </a:p>
          <a:p>
            <a:pPr algn="ctr"/>
            <a:endParaRPr lang="es-ES" sz="1400" b="1" i="0" dirty="0">
              <a:solidFill>
                <a:srgbClr val="FFFFFF"/>
              </a:solidFill>
              <a:effectLst/>
              <a:latin typeface="+mj-lt"/>
              <a:cs typeface="Aldhabi" panose="020F0502020204030204" pitchFamily="2" charset="-78"/>
            </a:endParaRPr>
          </a:p>
          <a:p>
            <a:pPr algn="ctr"/>
            <a:endParaRPr lang="es-PE" sz="1400" b="1" i="0" dirty="0">
              <a:solidFill>
                <a:srgbClr val="FFFFFF"/>
              </a:solidFill>
              <a:effectLst/>
              <a:latin typeface="+mj-lt"/>
              <a:cs typeface="Aldhabi" panose="020F0502020204030204" pitchFamily="2" charset="-78"/>
            </a:endParaRPr>
          </a:p>
        </p:txBody>
      </p:sp>
      <p:cxnSp>
        <p:nvCxnSpPr>
          <p:cNvPr id="1035" name="Straight Connector 103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9F631E06-7027-EFE4-C0D4-5A08BE7CBB38}"/>
              </a:ext>
            </a:extLst>
          </p:cNvPr>
          <p:cNvPicPr>
            <a:picLocks noChangeAspect="1"/>
          </p:cNvPicPr>
          <p:nvPr/>
        </p:nvPicPr>
        <p:blipFill>
          <a:blip r:embed="rId2"/>
          <a:stretch>
            <a:fillRect/>
          </a:stretch>
        </p:blipFill>
        <p:spPr>
          <a:xfrm>
            <a:off x="4635094" y="1079151"/>
            <a:ext cx="7556906" cy="4812297"/>
          </a:xfrm>
          <a:prstGeom prst="rect">
            <a:avLst/>
          </a:prstGeom>
        </p:spPr>
      </p:pic>
      <p:sp>
        <p:nvSpPr>
          <p:cNvPr id="8" name="CuadroTexto 7">
            <a:extLst>
              <a:ext uri="{FF2B5EF4-FFF2-40B4-BE49-F238E27FC236}">
                <a16:creationId xmlns:a16="http://schemas.microsoft.com/office/drawing/2014/main" id="{1AD3F127-1E69-001C-84B7-D76666FCE6F7}"/>
              </a:ext>
            </a:extLst>
          </p:cNvPr>
          <p:cNvSpPr txBox="1"/>
          <p:nvPr/>
        </p:nvSpPr>
        <p:spPr>
          <a:xfrm>
            <a:off x="435869" y="6311590"/>
            <a:ext cx="3713004" cy="307777"/>
          </a:xfrm>
          <a:prstGeom prst="rect">
            <a:avLst/>
          </a:prstGeom>
          <a:noFill/>
        </p:spPr>
        <p:txBody>
          <a:bodyPr wrap="none" rtlCol="0">
            <a:spAutoFit/>
          </a:bodyPr>
          <a:lstStyle/>
          <a:p>
            <a:r>
              <a:rPr lang="es-PE" sz="1400" dirty="0">
                <a:solidFill>
                  <a:schemeClr val="bg1"/>
                </a:solidFill>
              </a:rPr>
              <a:t>https://nationaltoday.com/world-population-day/</a:t>
            </a:r>
          </a:p>
        </p:txBody>
      </p:sp>
    </p:spTree>
    <p:extLst>
      <p:ext uri="{BB962C8B-B14F-4D97-AF65-F5344CB8AC3E}">
        <p14:creationId xmlns:p14="http://schemas.microsoft.com/office/powerpoint/2010/main" val="15206990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BA60E35E-F094-7057-1CCD-3C65523B16B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800" dirty="0">
                <a:solidFill>
                  <a:schemeClr val="tx1">
                    <a:lumMod val="75000"/>
                    <a:lumOff val="25000"/>
                  </a:schemeClr>
                </a:solidFill>
              </a:rPr>
              <a:t>World Population day </a:t>
            </a:r>
          </a:p>
        </p:txBody>
      </p:sp>
      <p:pic>
        <p:nvPicPr>
          <p:cNvPr id="7" name="Imagen 6">
            <a:extLst>
              <a:ext uri="{FF2B5EF4-FFF2-40B4-BE49-F238E27FC236}">
                <a16:creationId xmlns:a16="http://schemas.microsoft.com/office/drawing/2014/main" id="{402D314D-1758-A11A-083E-4FC0C3AB7D4E}"/>
              </a:ext>
            </a:extLst>
          </p:cNvPr>
          <p:cNvPicPr>
            <a:picLocks noChangeAspect="1"/>
          </p:cNvPicPr>
          <p:nvPr/>
        </p:nvPicPr>
        <p:blipFill rotWithShape="1">
          <a:blip r:embed="rId2"/>
          <a:srcRect t="12185" r="3" b="9136"/>
          <a:stretch/>
        </p:blipFill>
        <p:spPr>
          <a:xfrm>
            <a:off x="633999" y="640081"/>
            <a:ext cx="6909801" cy="5314406"/>
          </a:xfrm>
          <a:prstGeom prst="rect">
            <a:avLst/>
          </a:prstGeom>
        </p:spPr>
      </p:pic>
      <p:cxnSp>
        <p:nvCxnSpPr>
          <p:cNvPr id="28" name="!!Straight Connector">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3841663-6D1B-A1D6-81A6-7805F968E963}"/>
              </a:ext>
            </a:extLst>
          </p:cNvPr>
          <p:cNvSpPr txBox="1"/>
          <p:nvPr/>
        </p:nvSpPr>
        <p:spPr>
          <a:xfrm>
            <a:off x="7859485" y="3103900"/>
            <a:ext cx="3690257" cy="3461658"/>
          </a:xfrm>
          <a:prstGeom prst="rect">
            <a:avLst/>
          </a:prstGeom>
        </p:spPr>
        <p:txBody>
          <a:bodyPr vert="horz" lIns="0" tIns="45720" rIns="0" bIns="45720" rtlCol="0">
            <a:normAutofit/>
          </a:bodyPr>
          <a:lstStyle/>
          <a:p>
            <a:pPr>
              <a:lnSpc>
                <a:spcPct val="90000"/>
              </a:lnSpc>
              <a:spcAft>
                <a:spcPts val="600"/>
              </a:spcAft>
              <a:buFont typeface="Calibri" panose="020F0502020204030204" pitchFamily="34" charset="0"/>
            </a:pPr>
            <a:r>
              <a:rPr lang="en-US" b="0" i="0" dirty="0">
                <a:solidFill>
                  <a:schemeClr val="tx1">
                    <a:lumMod val="75000"/>
                    <a:lumOff val="25000"/>
                  </a:schemeClr>
                </a:solidFill>
                <a:effectLst/>
              </a:rPr>
              <a:t>This original date was decided to be set as ‘World Population Day’ by the United Nations General Assembly, and made this official in December 1990.</a:t>
            </a:r>
            <a:endParaRPr lang="en-US" dirty="0">
              <a:solidFill>
                <a:schemeClr val="tx1">
                  <a:lumMod val="75000"/>
                  <a:lumOff val="25000"/>
                </a:schemeClr>
              </a:solidFill>
            </a:endParaRPr>
          </a:p>
        </p:txBody>
      </p:sp>
      <p:sp>
        <p:nvSpPr>
          <p:cNvPr id="36" name="Rectangle 29">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858629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A00F501-BD69-A6E5-3833-46B2CDEE2976}"/>
              </a:ext>
            </a:extLst>
          </p:cNvPr>
          <p:cNvSpPr txBox="1"/>
          <p:nvPr/>
        </p:nvSpPr>
        <p:spPr>
          <a:xfrm>
            <a:off x="492371" y="675862"/>
            <a:ext cx="3084844" cy="5426760"/>
          </a:xfrm>
          <a:prstGeom prst="rect">
            <a:avLst/>
          </a:prstGeom>
        </p:spPr>
        <p:txBody>
          <a:bodyPr vert="horz" lIns="0" tIns="45720" rIns="0" bIns="45720" rtlCol="0">
            <a:normAutofit/>
          </a:bodyPr>
          <a:lstStyle/>
          <a:p>
            <a:pPr>
              <a:lnSpc>
                <a:spcPct val="90000"/>
              </a:lnSpc>
              <a:spcAft>
                <a:spcPts val="600"/>
              </a:spcAft>
              <a:buFont typeface="Calibri" panose="020F0502020204030204" pitchFamily="34" charset="0"/>
            </a:pPr>
            <a:r>
              <a:rPr lang="en-US" b="0" i="0" dirty="0">
                <a:solidFill>
                  <a:schemeClr val="tx1">
                    <a:lumMod val="75000"/>
                    <a:lumOff val="25000"/>
                  </a:schemeClr>
                </a:solidFill>
                <a:effectLst/>
              </a:rPr>
              <a:t>World Population Day serves to highlight the growing problems that come with a growing global population. Overpopulation is a crucial issue, especially considering that world resources are unsustainable. </a:t>
            </a:r>
          </a:p>
          <a:p>
            <a:pPr>
              <a:lnSpc>
                <a:spcPct val="90000"/>
              </a:lnSpc>
              <a:spcAft>
                <a:spcPts val="600"/>
              </a:spcAft>
              <a:buFont typeface="Calibri" panose="020F0502020204030204" pitchFamily="34" charset="0"/>
            </a:pPr>
            <a:endParaRPr lang="en-US" b="0" i="0" dirty="0">
              <a:solidFill>
                <a:schemeClr val="tx1">
                  <a:lumMod val="75000"/>
                  <a:lumOff val="25000"/>
                </a:schemeClr>
              </a:solidFill>
              <a:effectLst/>
            </a:endParaRPr>
          </a:p>
          <a:p>
            <a:pPr>
              <a:lnSpc>
                <a:spcPct val="90000"/>
              </a:lnSpc>
              <a:spcAft>
                <a:spcPts val="600"/>
              </a:spcAft>
              <a:buFont typeface="Calibri" panose="020F0502020204030204" pitchFamily="34" charset="0"/>
            </a:pPr>
            <a:r>
              <a:rPr lang="en-US" b="0" i="0" dirty="0">
                <a:solidFill>
                  <a:schemeClr val="tx1">
                    <a:lumMod val="75000"/>
                    <a:lumOff val="25000"/>
                  </a:schemeClr>
                </a:solidFill>
                <a:effectLst/>
              </a:rPr>
              <a:t>The increasing population also </a:t>
            </a:r>
            <a:r>
              <a:rPr lang="en-US" dirty="0">
                <a:solidFill>
                  <a:schemeClr val="tx1">
                    <a:lumMod val="75000"/>
                    <a:lumOff val="25000"/>
                  </a:schemeClr>
                </a:solidFill>
              </a:rPr>
              <a:t>impact</a:t>
            </a:r>
            <a:r>
              <a:rPr lang="en-US" b="0" i="0" dirty="0">
                <a:solidFill>
                  <a:schemeClr val="tx1">
                    <a:lumMod val="75000"/>
                    <a:lumOff val="25000"/>
                  </a:schemeClr>
                </a:solidFill>
                <a:effectLst/>
              </a:rPr>
              <a:t> on health problems faced by women during pregnancy and childbirth, making the need for family planning, gender equality, and maternal health more important than ever. </a:t>
            </a:r>
            <a:r>
              <a:rPr lang="en-US" sz="1500" b="0" i="0" dirty="0">
                <a:solidFill>
                  <a:schemeClr val="tx1">
                    <a:lumMod val="75000"/>
                    <a:lumOff val="25000"/>
                  </a:schemeClr>
                </a:solidFill>
                <a:effectLst/>
              </a:rPr>
              <a:t> </a:t>
            </a:r>
            <a:endParaRPr lang="en-US" sz="1500" dirty="0">
              <a:solidFill>
                <a:schemeClr val="tx1">
                  <a:lumMod val="75000"/>
                  <a:lumOff val="25000"/>
                </a:schemeClr>
              </a:solidFill>
            </a:endParaRPr>
          </a:p>
        </p:txBody>
      </p:sp>
      <p:pic>
        <p:nvPicPr>
          <p:cNvPr id="9" name="Picture 8" descr="World map made of leaves and flowers">
            <a:extLst>
              <a:ext uri="{FF2B5EF4-FFF2-40B4-BE49-F238E27FC236}">
                <a16:creationId xmlns:a16="http://schemas.microsoft.com/office/drawing/2014/main" id="{A0F436E3-7EEA-7038-2033-8F570BC13E4C}"/>
              </a:ext>
            </a:extLst>
          </p:cNvPr>
          <p:cNvPicPr>
            <a:picLocks noChangeAspect="1"/>
          </p:cNvPicPr>
          <p:nvPr/>
        </p:nvPicPr>
        <p:blipFill rotWithShape="1">
          <a:blip r:embed="rId2"/>
          <a:srcRect l="14700" r="6351" b="-1"/>
          <a:stretch/>
        </p:blipFill>
        <p:spPr>
          <a:xfrm>
            <a:off x="4080728" y="10"/>
            <a:ext cx="8111272" cy="6857990"/>
          </a:xfrm>
          <a:prstGeom prst="rect">
            <a:avLst/>
          </a:prstGeom>
        </p:spPr>
      </p:pic>
    </p:spTree>
    <p:extLst>
      <p:ext uri="{BB962C8B-B14F-4D97-AF65-F5344CB8AC3E}">
        <p14:creationId xmlns:p14="http://schemas.microsoft.com/office/powerpoint/2010/main" val="375794988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5E938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D8C7CBC-0E39-CEF8-7721-AD1B249621A0}"/>
              </a:ext>
            </a:extLst>
          </p:cNvPr>
          <p:cNvSpPr txBox="1"/>
          <p:nvPr/>
        </p:nvSpPr>
        <p:spPr>
          <a:xfrm>
            <a:off x="571752" y="1974574"/>
            <a:ext cx="3005462" cy="3842468"/>
          </a:xfrm>
          <a:prstGeom prst="rect">
            <a:avLst/>
          </a:prstGeom>
        </p:spPr>
        <p:txBody>
          <a:bodyPr vert="horz" lIns="0" tIns="45720" rIns="0" bIns="45720" rtlCol="0">
            <a:normAutofit fontScale="92500" lnSpcReduction="20000"/>
          </a:bodyPr>
          <a:lstStyle/>
          <a:p>
            <a:pPr>
              <a:lnSpc>
                <a:spcPct val="90000"/>
              </a:lnSpc>
              <a:spcAft>
                <a:spcPts val="600"/>
              </a:spcAft>
              <a:buFont typeface="Calibri" panose="020F0502020204030204" pitchFamily="34" charset="0"/>
            </a:pPr>
            <a:r>
              <a:rPr lang="en-US" sz="3200" b="1" i="0" cap="all" dirty="0">
                <a:solidFill>
                  <a:srgbClr val="FFFFFF"/>
                </a:solidFill>
                <a:effectLst/>
              </a:rPr>
              <a:t>TRADITIONS</a:t>
            </a:r>
          </a:p>
          <a:p>
            <a:pPr>
              <a:lnSpc>
                <a:spcPct val="90000"/>
              </a:lnSpc>
              <a:spcAft>
                <a:spcPts val="600"/>
              </a:spcAft>
              <a:buFont typeface="Calibri" panose="020F0502020204030204" pitchFamily="34" charset="0"/>
            </a:pPr>
            <a:endParaRPr lang="en-US" sz="3200" b="1" i="0" cap="all" dirty="0">
              <a:solidFill>
                <a:srgbClr val="FFFFFF"/>
              </a:solidFill>
              <a:effectLst/>
            </a:endParaRPr>
          </a:p>
          <a:p>
            <a:pPr>
              <a:lnSpc>
                <a:spcPct val="90000"/>
              </a:lnSpc>
              <a:spcAft>
                <a:spcPts val="600"/>
              </a:spcAft>
              <a:buFont typeface="Calibri" panose="020F0502020204030204" pitchFamily="34" charset="0"/>
            </a:pPr>
            <a:r>
              <a:rPr lang="en-US" sz="2000" b="0" i="0" dirty="0">
                <a:solidFill>
                  <a:srgbClr val="FFFFFF"/>
                </a:solidFill>
                <a:effectLst/>
              </a:rPr>
              <a:t>This event is celebrated in various countries around the world by seminars and public discussions, virtual or at conferences. </a:t>
            </a:r>
          </a:p>
          <a:p>
            <a:pPr>
              <a:lnSpc>
                <a:spcPct val="90000"/>
              </a:lnSpc>
              <a:spcAft>
                <a:spcPts val="600"/>
              </a:spcAft>
              <a:buFont typeface="Calibri" panose="020F0502020204030204" pitchFamily="34" charset="0"/>
            </a:pPr>
            <a:endParaRPr lang="en-US" sz="2000" b="0" i="0" dirty="0">
              <a:solidFill>
                <a:srgbClr val="FFFFFF"/>
              </a:solidFill>
              <a:effectLst/>
            </a:endParaRPr>
          </a:p>
          <a:p>
            <a:pPr>
              <a:lnSpc>
                <a:spcPct val="90000"/>
              </a:lnSpc>
              <a:spcAft>
                <a:spcPts val="600"/>
              </a:spcAft>
              <a:buFont typeface="Calibri" panose="020F0502020204030204" pitchFamily="34" charset="0"/>
            </a:pPr>
            <a:r>
              <a:rPr lang="en-US" sz="2000" b="0" i="0" dirty="0">
                <a:solidFill>
                  <a:srgbClr val="FFFFFF"/>
                </a:solidFill>
                <a:effectLst/>
              </a:rPr>
              <a:t>Educational sessions and workshops are also held by institutions. </a:t>
            </a:r>
          </a:p>
          <a:p>
            <a:pPr>
              <a:lnSpc>
                <a:spcPct val="90000"/>
              </a:lnSpc>
              <a:spcAft>
                <a:spcPts val="600"/>
              </a:spcAft>
              <a:buFont typeface="Calibri" panose="020F0502020204030204" pitchFamily="34" charset="0"/>
            </a:pPr>
            <a:endParaRPr lang="en-US" sz="2000" dirty="0">
              <a:solidFill>
                <a:srgbClr val="FFFFFF"/>
              </a:solidFill>
            </a:endParaRPr>
          </a:p>
          <a:p>
            <a:pPr>
              <a:lnSpc>
                <a:spcPct val="90000"/>
              </a:lnSpc>
              <a:spcAft>
                <a:spcPts val="600"/>
              </a:spcAft>
              <a:buFont typeface="Calibri" panose="020F0502020204030204" pitchFamily="34" charset="0"/>
            </a:pPr>
            <a:r>
              <a:rPr lang="en-US" sz="2000" b="0" i="0" dirty="0">
                <a:solidFill>
                  <a:srgbClr val="FFFFFF"/>
                </a:solidFill>
                <a:effectLst/>
              </a:rPr>
              <a:t>Slogans and banners are distributed and people post about it on social media.</a:t>
            </a:r>
          </a:p>
        </p:txBody>
      </p:sp>
      <p:pic>
        <p:nvPicPr>
          <p:cNvPr id="7" name="Imagen 6">
            <a:extLst>
              <a:ext uri="{FF2B5EF4-FFF2-40B4-BE49-F238E27FC236}">
                <a16:creationId xmlns:a16="http://schemas.microsoft.com/office/drawing/2014/main" id="{7FC8FE92-3BB4-FAAA-FCBF-BC05F0FD22BC}"/>
              </a:ext>
            </a:extLst>
          </p:cNvPr>
          <p:cNvPicPr>
            <a:picLocks noChangeAspect="1"/>
          </p:cNvPicPr>
          <p:nvPr/>
        </p:nvPicPr>
        <p:blipFill>
          <a:blip r:embed="rId2"/>
          <a:stretch>
            <a:fillRect/>
          </a:stretch>
        </p:blipFill>
        <p:spPr>
          <a:xfrm>
            <a:off x="4750273" y="640080"/>
            <a:ext cx="6781569" cy="5577840"/>
          </a:xfrm>
          <a:prstGeom prst="rect">
            <a:avLst/>
          </a:prstGeom>
        </p:spPr>
      </p:pic>
    </p:spTree>
    <p:extLst>
      <p:ext uri="{BB962C8B-B14F-4D97-AF65-F5344CB8AC3E}">
        <p14:creationId xmlns:p14="http://schemas.microsoft.com/office/powerpoint/2010/main" val="255863358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3">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AEDE79E9-44D4-0A65-0060-DCBBD3304C48}"/>
              </a:ext>
            </a:extLst>
          </p:cNvPr>
          <p:cNvSpPr txBox="1"/>
          <p:nvPr/>
        </p:nvSpPr>
        <p:spPr>
          <a:xfrm>
            <a:off x="331482" y="496156"/>
            <a:ext cx="4708870" cy="5865687"/>
          </a:xfrm>
          <a:prstGeom prst="rect">
            <a:avLst/>
          </a:prstGeom>
        </p:spPr>
        <p:txBody>
          <a:bodyPr vert="horz" lIns="0" tIns="45720" rIns="0" bIns="45720" rtlCol="0">
            <a:noAutofit/>
          </a:bodyPr>
          <a:lstStyle/>
          <a:p>
            <a:pPr>
              <a:lnSpc>
                <a:spcPct val="90000"/>
              </a:lnSpc>
              <a:spcAft>
                <a:spcPts val="600"/>
              </a:spcAft>
              <a:buFont typeface="Calibri" panose="020F0502020204030204" pitchFamily="34" charset="0"/>
            </a:pPr>
            <a:r>
              <a:rPr lang="en-US" b="1" i="0" cap="all" dirty="0">
                <a:solidFill>
                  <a:schemeClr val="tx1">
                    <a:lumMod val="75000"/>
                    <a:lumOff val="25000"/>
                  </a:schemeClr>
                </a:solidFill>
                <a:effectLst/>
              </a:rPr>
              <a:t>WHY WORLD POPULATION DAY IS IMPORTANT</a:t>
            </a:r>
          </a:p>
          <a:p>
            <a:pPr>
              <a:lnSpc>
                <a:spcPct val="90000"/>
              </a:lnSpc>
              <a:spcAft>
                <a:spcPts val="600"/>
              </a:spcAft>
              <a:buFont typeface="Calibri" panose="020F0502020204030204" pitchFamily="34" charset="0"/>
              <a:buAutoNum type="arabicPeriod"/>
            </a:pPr>
            <a:r>
              <a:rPr lang="en-US" b="1" i="0" dirty="0">
                <a:solidFill>
                  <a:schemeClr val="tx1">
                    <a:lumMod val="75000"/>
                    <a:lumOff val="25000"/>
                  </a:schemeClr>
                </a:solidFill>
                <a:effectLst/>
              </a:rPr>
              <a:t>It touches everyone </a:t>
            </a:r>
          </a:p>
          <a:p>
            <a:pPr>
              <a:lnSpc>
                <a:spcPct val="90000"/>
              </a:lnSpc>
              <a:spcAft>
                <a:spcPts val="600"/>
              </a:spcAft>
            </a:pPr>
            <a:r>
              <a:rPr lang="en-US" b="0" i="0" dirty="0">
                <a:solidFill>
                  <a:schemeClr val="tx1">
                    <a:lumMod val="75000"/>
                    <a:lumOff val="25000"/>
                  </a:schemeClr>
                </a:solidFill>
                <a:effectLst/>
              </a:rPr>
              <a:t>The more people are added to the population, the more power and food is needed to sustain all of them. Efforts contributing climate change, affects you no matter where you live.</a:t>
            </a:r>
          </a:p>
          <a:p>
            <a:pPr>
              <a:lnSpc>
                <a:spcPct val="90000"/>
              </a:lnSpc>
              <a:spcAft>
                <a:spcPts val="600"/>
              </a:spcAft>
            </a:pPr>
            <a:endParaRPr lang="en-US" b="0" i="0" dirty="0">
              <a:solidFill>
                <a:schemeClr val="tx1">
                  <a:lumMod val="75000"/>
                  <a:lumOff val="25000"/>
                </a:schemeClr>
              </a:solidFill>
              <a:effectLst/>
            </a:endParaRPr>
          </a:p>
          <a:p>
            <a:pPr>
              <a:lnSpc>
                <a:spcPct val="90000"/>
              </a:lnSpc>
              <a:spcAft>
                <a:spcPts val="600"/>
              </a:spcAft>
            </a:pPr>
            <a:r>
              <a:rPr lang="en-US" b="1" i="0" dirty="0">
                <a:solidFill>
                  <a:schemeClr val="tx1">
                    <a:lumMod val="75000"/>
                    <a:lumOff val="25000"/>
                  </a:schemeClr>
                </a:solidFill>
                <a:effectLst/>
              </a:rPr>
              <a:t>2. It asks us to look forward</a:t>
            </a:r>
          </a:p>
          <a:p>
            <a:pPr>
              <a:lnSpc>
                <a:spcPct val="90000"/>
              </a:lnSpc>
              <a:spcAft>
                <a:spcPts val="600"/>
              </a:spcAft>
            </a:pPr>
            <a:r>
              <a:rPr lang="en-US" b="0" i="0" dirty="0">
                <a:solidFill>
                  <a:schemeClr val="tx1">
                    <a:lumMod val="75000"/>
                    <a:lumOff val="25000"/>
                  </a:schemeClr>
                </a:solidFill>
                <a:effectLst/>
              </a:rPr>
              <a:t>Reminds us to look at the current population and population of the future, and what efforts it will take to slow population growth.</a:t>
            </a:r>
          </a:p>
          <a:p>
            <a:pPr>
              <a:lnSpc>
                <a:spcPct val="90000"/>
              </a:lnSpc>
              <a:spcAft>
                <a:spcPts val="600"/>
              </a:spcAft>
            </a:pPr>
            <a:endParaRPr lang="en-US" b="1" i="0" dirty="0">
              <a:solidFill>
                <a:schemeClr val="tx1">
                  <a:lumMod val="75000"/>
                  <a:lumOff val="25000"/>
                </a:schemeClr>
              </a:solidFill>
              <a:effectLst/>
            </a:endParaRPr>
          </a:p>
          <a:p>
            <a:pPr>
              <a:lnSpc>
                <a:spcPct val="90000"/>
              </a:lnSpc>
              <a:spcAft>
                <a:spcPts val="600"/>
              </a:spcAft>
            </a:pPr>
            <a:r>
              <a:rPr lang="en-US" b="1" i="0" dirty="0">
                <a:solidFill>
                  <a:schemeClr val="tx1">
                    <a:lumMod val="75000"/>
                    <a:lumOff val="25000"/>
                  </a:schemeClr>
                </a:solidFill>
                <a:effectLst/>
              </a:rPr>
              <a:t>3. There’s a big disparity in how population issues affect different countries</a:t>
            </a:r>
          </a:p>
          <a:p>
            <a:pPr>
              <a:lnSpc>
                <a:spcPct val="90000"/>
              </a:lnSpc>
              <a:spcAft>
                <a:spcPts val="600"/>
              </a:spcAft>
            </a:pPr>
            <a:r>
              <a:rPr lang="en-US" b="0" i="0" dirty="0">
                <a:solidFill>
                  <a:schemeClr val="tx1">
                    <a:lumMod val="75000"/>
                    <a:lumOff val="25000"/>
                  </a:schemeClr>
                </a:solidFill>
                <a:effectLst/>
              </a:rPr>
              <a:t>Population issues affect different, people in developing countries have a life expectancy that’s about 20 years shorter than people in developed countries.</a:t>
            </a:r>
          </a:p>
          <a:p>
            <a:pPr>
              <a:lnSpc>
                <a:spcPct val="90000"/>
              </a:lnSpc>
              <a:spcAft>
                <a:spcPts val="600"/>
              </a:spcAft>
            </a:pPr>
            <a:endParaRPr lang="en-US" b="0" i="0" dirty="0">
              <a:solidFill>
                <a:schemeClr val="tx1">
                  <a:lumMod val="75000"/>
                  <a:lumOff val="25000"/>
                </a:schemeClr>
              </a:solidFill>
              <a:effectLst/>
            </a:endParaRPr>
          </a:p>
        </p:txBody>
      </p:sp>
      <p:pic>
        <p:nvPicPr>
          <p:cNvPr id="7" name="Imagen 6">
            <a:extLst>
              <a:ext uri="{FF2B5EF4-FFF2-40B4-BE49-F238E27FC236}">
                <a16:creationId xmlns:a16="http://schemas.microsoft.com/office/drawing/2014/main" id="{A23AF68E-8CB8-B37B-2870-B6E3E2C76614}"/>
              </a:ext>
            </a:extLst>
          </p:cNvPr>
          <p:cNvPicPr>
            <a:picLocks noChangeAspect="1"/>
          </p:cNvPicPr>
          <p:nvPr/>
        </p:nvPicPr>
        <p:blipFill rotWithShape="1">
          <a:blip r:embed="rId2"/>
          <a:srcRect t="15106" r="3" b="3938"/>
          <a:stretch/>
        </p:blipFill>
        <p:spPr>
          <a:xfrm>
            <a:off x="5844386" y="0"/>
            <a:ext cx="6168582" cy="5164371"/>
          </a:xfrm>
          <a:prstGeom prst="rect">
            <a:avLst/>
          </a:prstGeom>
        </p:spPr>
      </p:pic>
      <p:sp>
        <p:nvSpPr>
          <p:cNvPr id="16" name="Rectangle 15">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uadroTexto 7">
            <a:extLst>
              <a:ext uri="{FF2B5EF4-FFF2-40B4-BE49-F238E27FC236}">
                <a16:creationId xmlns:a16="http://schemas.microsoft.com/office/drawing/2014/main" id="{417D6025-D0FB-4B5A-B5BE-3CBB55DA3995}"/>
              </a:ext>
            </a:extLst>
          </p:cNvPr>
          <p:cNvSpPr txBox="1"/>
          <p:nvPr/>
        </p:nvSpPr>
        <p:spPr>
          <a:xfrm>
            <a:off x="6177777" y="5429071"/>
            <a:ext cx="5550160" cy="923330"/>
          </a:xfrm>
          <a:prstGeom prst="rect">
            <a:avLst/>
          </a:prstGeom>
          <a:noFill/>
        </p:spPr>
        <p:txBody>
          <a:bodyPr wrap="square" rtlCol="0">
            <a:spAutoFit/>
          </a:bodyPr>
          <a:lstStyle/>
          <a:p>
            <a:pPr algn="ctr"/>
            <a:r>
              <a:rPr lang="en-US" b="1" i="0" dirty="0">
                <a:solidFill>
                  <a:schemeClr val="tx1">
                    <a:lumMod val="75000"/>
                    <a:lumOff val="25000"/>
                  </a:schemeClr>
                </a:solidFill>
                <a:effectLst/>
              </a:rPr>
              <a:t>World Population Day is a good reminder to step outside ourselves and focus on these important issues</a:t>
            </a:r>
            <a:r>
              <a:rPr lang="en-US" b="0" i="0" dirty="0">
                <a:solidFill>
                  <a:schemeClr val="tx1">
                    <a:lumMod val="75000"/>
                    <a:lumOff val="25000"/>
                  </a:schemeClr>
                </a:solidFill>
                <a:effectLst/>
              </a:rPr>
              <a:t>.</a:t>
            </a:r>
          </a:p>
          <a:p>
            <a:endParaRPr lang="es-PE" dirty="0"/>
          </a:p>
        </p:txBody>
      </p:sp>
    </p:spTree>
    <p:extLst>
      <p:ext uri="{BB962C8B-B14F-4D97-AF65-F5344CB8AC3E}">
        <p14:creationId xmlns:p14="http://schemas.microsoft.com/office/powerpoint/2010/main" val="248695871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B4056F-1959-4627-A683-77F6C0603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5D72318E-711E-B3A7-6D5D-4666E0DB25E5}"/>
              </a:ext>
            </a:extLst>
          </p:cNvPr>
          <p:cNvPicPr>
            <a:picLocks noChangeAspect="1"/>
          </p:cNvPicPr>
          <p:nvPr/>
        </p:nvPicPr>
        <p:blipFill>
          <a:blip r:embed="rId2"/>
          <a:stretch>
            <a:fillRect/>
          </a:stretch>
        </p:blipFill>
        <p:spPr>
          <a:xfrm>
            <a:off x="1911191" y="367990"/>
            <a:ext cx="8166487" cy="3899498"/>
          </a:xfrm>
          <a:prstGeom prst="rect">
            <a:avLst/>
          </a:prstGeom>
        </p:spPr>
      </p:pic>
      <p:sp>
        <p:nvSpPr>
          <p:cNvPr id="16" name="Rectangle 15">
            <a:extLst>
              <a:ext uri="{FF2B5EF4-FFF2-40B4-BE49-F238E27FC236}">
                <a16:creationId xmlns:a16="http://schemas.microsoft.com/office/drawing/2014/main" id="{D8D7349B-C9FA-4FCE-A1FF-948F460A3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554906"/>
            <a:ext cx="12188952" cy="2303094"/>
          </a:xfrm>
          <a:prstGeom prst="rect">
            <a:avLst/>
          </a:prstGeom>
          <a:solidFill>
            <a:srgbClr val="1D795D"/>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55646586-8E5D-4A2B-BDA9-01CE28AC8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0770" y="5247564"/>
            <a:ext cx="0" cy="873457"/>
          </a:xfrm>
          <a:prstGeom prst="line">
            <a:avLst/>
          </a:prstGeom>
          <a:ln w="19050">
            <a:solidFill>
              <a:srgbClr val="EDF409"/>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25D7CAB-A3F5-5675-3B9F-67D1C29B531F}"/>
              </a:ext>
            </a:extLst>
          </p:cNvPr>
          <p:cNvSpPr txBox="1"/>
          <p:nvPr/>
        </p:nvSpPr>
        <p:spPr>
          <a:xfrm>
            <a:off x="6064301" y="4905300"/>
            <a:ext cx="5493699" cy="1554485"/>
          </a:xfrm>
          <a:prstGeom prst="rect">
            <a:avLst/>
          </a:prstGeom>
        </p:spPr>
        <p:txBody>
          <a:bodyPr vert="horz" lIns="0" tIns="45720" rIns="0" bIns="45720" rtlCol="0" anchor="ctr">
            <a:normAutofit/>
          </a:bodyPr>
          <a:lstStyle/>
          <a:p>
            <a:pPr>
              <a:lnSpc>
                <a:spcPct val="90000"/>
              </a:lnSpc>
              <a:spcAft>
                <a:spcPts val="600"/>
              </a:spcAft>
              <a:buFont typeface="Calibri" panose="020F0502020204030204" pitchFamily="34" charset="0"/>
            </a:pPr>
            <a:r>
              <a:rPr lang="en-US" sz="4400" b="1" dirty="0">
                <a:solidFill>
                  <a:srgbClr val="FFFF00"/>
                </a:solidFill>
              </a:rPr>
              <a:t>Thank you</a:t>
            </a:r>
            <a:endParaRPr lang="en-US" sz="4400" b="1" i="0" dirty="0">
              <a:solidFill>
                <a:srgbClr val="FFFF00"/>
              </a:solidFill>
              <a:effectLst/>
            </a:endParaRPr>
          </a:p>
        </p:txBody>
      </p:sp>
      <p:sp>
        <p:nvSpPr>
          <p:cNvPr id="10" name="CuadroTexto 9">
            <a:extLst>
              <a:ext uri="{FF2B5EF4-FFF2-40B4-BE49-F238E27FC236}">
                <a16:creationId xmlns:a16="http://schemas.microsoft.com/office/drawing/2014/main" id="{5BE88514-761D-7432-3378-4ED0A1CD330A}"/>
              </a:ext>
            </a:extLst>
          </p:cNvPr>
          <p:cNvSpPr txBox="1"/>
          <p:nvPr/>
        </p:nvSpPr>
        <p:spPr>
          <a:xfrm>
            <a:off x="634000" y="5552564"/>
            <a:ext cx="3767506" cy="307777"/>
          </a:xfrm>
          <a:prstGeom prst="rect">
            <a:avLst/>
          </a:prstGeom>
          <a:noFill/>
        </p:spPr>
        <p:txBody>
          <a:bodyPr wrap="none" rtlCol="0">
            <a:spAutoFit/>
          </a:bodyPr>
          <a:lstStyle/>
          <a:p>
            <a:r>
              <a:rPr lang="es-PE" sz="1400" b="1" dirty="0">
                <a:solidFill>
                  <a:schemeClr val="bg1"/>
                </a:solidFill>
              </a:rPr>
              <a:t>https://nationaltoday.com/world-population-day</a:t>
            </a:r>
            <a:r>
              <a:rPr lang="es-PE" sz="1400" dirty="0">
                <a:solidFill>
                  <a:schemeClr val="bg1"/>
                </a:solidFill>
              </a:rPr>
              <a:t>/</a:t>
            </a:r>
          </a:p>
        </p:txBody>
      </p:sp>
    </p:spTree>
    <p:extLst>
      <p:ext uri="{BB962C8B-B14F-4D97-AF65-F5344CB8AC3E}">
        <p14:creationId xmlns:p14="http://schemas.microsoft.com/office/powerpoint/2010/main" val="3140953904"/>
      </p:ext>
    </p:extLst>
  </p:cSld>
  <p:clrMapOvr>
    <a:masterClrMapping/>
  </p:clrMapOvr>
  <p:transition spd="slow">
    <p:randomBar dir="vert"/>
  </p:transition>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86</TotalTime>
  <Words>306</Words>
  <Application>Microsoft Office PowerPoint</Application>
  <PresentationFormat>Panorámica</PresentationFormat>
  <Paragraphs>30</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Georgia Pro Cond Light</vt:lpstr>
      <vt:lpstr>Speak Pro</vt:lpstr>
      <vt:lpstr>RetrospectVTI</vt:lpstr>
      <vt:lpstr>World Population day </vt:lpstr>
      <vt:lpstr>World Population day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Population day </dc:title>
  <dc:creator>Monica Tejada</dc:creator>
  <cp:lastModifiedBy>Monica Tejada</cp:lastModifiedBy>
  <cp:revision>1</cp:revision>
  <dcterms:created xsi:type="dcterms:W3CDTF">2023-07-10T23:27:43Z</dcterms:created>
  <dcterms:modified xsi:type="dcterms:W3CDTF">2023-07-11T00:54:22Z</dcterms:modified>
</cp:coreProperties>
</file>