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7" r:id="rId1"/>
  </p:sldMasterIdLst>
  <p:sldIdLst>
    <p:sldId id="256" r:id="rId2"/>
    <p:sldId id="258" r:id="rId3"/>
    <p:sldId id="261" r:id="rId4"/>
    <p:sldId id="260" r:id="rId5"/>
    <p:sldId id="259" r:id="rId6"/>
    <p:sldId id="257"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varScale="1">
        <p:scale>
          <a:sx n="78" d="100"/>
          <a:sy n="78" d="100"/>
        </p:scale>
        <p:origin x="2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E4C2373-8230-4A77-9239-CD7A79D9DFCC}"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D2C98B1-0517-4DE9-B102-85EE16A88C17}" type="slidenum">
              <a:rPr lang="es-PE" smtClean="0"/>
              <a:t>‹Nº›</a:t>
            </a:fld>
            <a:endParaRPr lang="es-PE"/>
          </a:p>
        </p:txBody>
      </p:sp>
    </p:spTree>
    <p:extLst>
      <p:ext uri="{BB962C8B-B14F-4D97-AF65-F5344CB8AC3E}">
        <p14:creationId xmlns:p14="http://schemas.microsoft.com/office/powerpoint/2010/main" val="355525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E4C2373-8230-4A77-9239-CD7A79D9DFCC}" type="datetimeFigureOut">
              <a:rPr lang="es-PE" smtClean="0"/>
              <a:t>8/11/2022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D2C98B1-0517-4DE9-B102-85EE16A88C17}" type="slidenum">
              <a:rPr lang="es-PE" smtClean="0"/>
              <a:t>‹Nº›</a:t>
            </a:fld>
            <a:endParaRPr lang="es-PE"/>
          </a:p>
        </p:txBody>
      </p:sp>
    </p:spTree>
    <p:extLst>
      <p:ext uri="{BB962C8B-B14F-4D97-AF65-F5344CB8AC3E}">
        <p14:creationId xmlns:p14="http://schemas.microsoft.com/office/powerpoint/2010/main" val="208931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E4C2373-8230-4A77-9239-CD7A79D9DFCC}"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D2C98B1-0517-4DE9-B102-85EE16A88C17}" type="slidenum">
              <a:rPr lang="es-PE" smtClean="0"/>
              <a:t>‹Nº›</a:t>
            </a:fld>
            <a:endParaRPr lang="es-PE"/>
          </a:p>
        </p:txBody>
      </p:sp>
    </p:spTree>
    <p:extLst>
      <p:ext uri="{BB962C8B-B14F-4D97-AF65-F5344CB8AC3E}">
        <p14:creationId xmlns:p14="http://schemas.microsoft.com/office/powerpoint/2010/main" val="3970944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Haga clic para modificar los estilos de texto del patrón</a:t>
            </a:r>
          </a:p>
        </p:txBody>
      </p:sp>
      <p:sp>
        <p:nvSpPr>
          <p:cNvPr id="2" name="Date Placeholder 1"/>
          <p:cNvSpPr>
            <a:spLocks noGrp="1"/>
          </p:cNvSpPr>
          <p:nvPr>
            <p:ph type="dt" sz="half" idx="10"/>
          </p:nvPr>
        </p:nvSpPr>
        <p:spPr/>
        <p:txBody>
          <a:bodyPr/>
          <a:lstStyle/>
          <a:p>
            <a:fld id="{3E4C2373-8230-4A77-9239-CD7A79D9DFCC}" type="datetimeFigureOut">
              <a:rPr lang="es-PE" smtClean="0"/>
              <a:t>8/11/2022</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DD2C98B1-0517-4DE9-B102-85EE16A88C17}" type="slidenum">
              <a:rPr lang="es-PE" smtClean="0"/>
              <a:t>‹Nº›</a:t>
            </a:fld>
            <a:endParaRPr lang="es-PE"/>
          </a:p>
        </p:txBody>
      </p:sp>
    </p:spTree>
    <p:extLst>
      <p:ext uri="{BB962C8B-B14F-4D97-AF65-F5344CB8AC3E}">
        <p14:creationId xmlns:p14="http://schemas.microsoft.com/office/powerpoint/2010/main" val="1233476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E4C2373-8230-4A77-9239-CD7A79D9DFCC}"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D2C98B1-0517-4DE9-B102-85EE16A88C17}" type="slidenum">
              <a:rPr lang="es-PE" smtClean="0"/>
              <a:t>‹Nº›</a:t>
            </a:fld>
            <a:endParaRPr lang="es-PE"/>
          </a:p>
        </p:txBody>
      </p:sp>
    </p:spTree>
    <p:extLst>
      <p:ext uri="{BB962C8B-B14F-4D97-AF65-F5344CB8AC3E}">
        <p14:creationId xmlns:p14="http://schemas.microsoft.com/office/powerpoint/2010/main" val="1059743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E4C2373-8230-4A77-9239-CD7A79D9DFCC}"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D2C98B1-0517-4DE9-B102-85EE16A88C17}" type="slidenum">
              <a:rPr lang="es-PE" smtClean="0"/>
              <a:t>‹Nº›</a:t>
            </a:fld>
            <a:endParaRPr lang="es-PE"/>
          </a:p>
        </p:txBody>
      </p:sp>
    </p:spTree>
    <p:extLst>
      <p:ext uri="{BB962C8B-B14F-4D97-AF65-F5344CB8AC3E}">
        <p14:creationId xmlns:p14="http://schemas.microsoft.com/office/powerpoint/2010/main" val="218232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E4C2373-8230-4A77-9239-CD7A79D9DFCC}"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D2C98B1-0517-4DE9-B102-85EE16A88C17}" type="slidenum">
              <a:rPr lang="es-PE" smtClean="0"/>
              <a:t>‹Nº›</a:t>
            </a:fld>
            <a:endParaRPr lang="es-PE"/>
          </a:p>
        </p:txBody>
      </p:sp>
    </p:spTree>
    <p:extLst>
      <p:ext uri="{BB962C8B-B14F-4D97-AF65-F5344CB8AC3E}">
        <p14:creationId xmlns:p14="http://schemas.microsoft.com/office/powerpoint/2010/main" val="291612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E4C2373-8230-4A77-9239-CD7A79D9DFCC}"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D2C98B1-0517-4DE9-B102-85EE16A88C17}" type="slidenum">
              <a:rPr lang="es-PE" smtClean="0"/>
              <a:t>‹Nº›</a:t>
            </a:fld>
            <a:endParaRPr lang="es-PE"/>
          </a:p>
        </p:txBody>
      </p:sp>
    </p:spTree>
    <p:extLst>
      <p:ext uri="{BB962C8B-B14F-4D97-AF65-F5344CB8AC3E}">
        <p14:creationId xmlns:p14="http://schemas.microsoft.com/office/powerpoint/2010/main" val="366376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E4C2373-8230-4A77-9239-CD7A79D9DFCC}" type="datetimeFigureOut">
              <a:rPr lang="es-PE" smtClean="0"/>
              <a:t>8/11/2022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D2C98B1-0517-4DE9-B102-85EE16A88C17}" type="slidenum">
              <a:rPr lang="es-PE" smtClean="0"/>
              <a:t>‹Nº›</a:t>
            </a:fld>
            <a:endParaRPr lang="es-PE"/>
          </a:p>
        </p:txBody>
      </p:sp>
    </p:spTree>
    <p:extLst>
      <p:ext uri="{BB962C8B-B14F-4D97-AF65-F5344CB8AC3E}">
        <p14:creationId xmlns:p14="http://schemas.microsoft.com/office/powerpoint/2010/main" val="99272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E4C2373-8230-4A77-9239-CD7A79D9DFCC}" type="datetimeFigureOut">
              <a:rPr lang="es-PE" smtClean="0"/>
              <a:t>8/11/2022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DD2C98B1-0517-4DE9-B102-85EE16A88C17}" type="slidenum">
              <a:rPr lang="es-PE" smtClean="0"/>
              <a:t>‹Nº›</a:t>
            </a:fld>
            <a:endParaRPr lang="es-PE"/>
          </a:p>
        </p:txBody>
      </p:sp>
    </p:spTree>
    <p:extLst>
      <p:ext uri="{BB962C8B-B14F-4D97-AF65-F5344CB8AC3E}">
        <p14:creationId xmlns:p14="http://schemas.microsoft.com/office/powerpoint/2010/main" val="237164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E4C2373-8230-4A77-9239-CD7A79D9DFCC}" type="datetimeFigureOut">
              <a:rPr lang="es-PE" smtClean="0"/>
              <a:t>8/11/2022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DD2C98B1-0517-4DE9-B102-85EE16A88C17}" type="slidenum">
              <a:rPr lang="es-PE" smtClean="0"/>
              <a:t>‹Nº›</a:t>
            </a:fld>
            <a:endParaRPr lang="es-PE"/>
          </a:p>
        </p:txBody>
      </p:sp>
    </p:spTree>
    <p:extLst>
      <p:ext uri="{BB962C8B-B14F-4D97-AF65-F5344CB8AC3E}">
        <p14:creationId xmlns:p14="http://schemas.microsoft.com/office/powerpoint/2010/main" val="355076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C2373-8230-4A77-9239-CD7A79D9DFCC}" type="datetimeFigureOut">
              <a:rPr lang="es-PE" smtClean="0"/>
              <a:t>8/11/2022</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DD2C98B1-0517-4DE9-B102-85EE16A88C17}" type="slidenum">
              <a:rPr lang="es-PE" smtClean="0"/>
              <a:t>‹Nº›</a:t>
            </a:fld>
            <a:endParaRPr lang="es-PE"/>
          </a:p>
        </p:txBody>
      </p:sp>
    </p:spTree>
    <p:extLst>
      <p:ext uri="{BB962C8B-B14F-4D97-AF65-F5344CB8AC3E}">
        <p14:creationId xmlns:p14="http://schemas.microsoft.com/office/powerpoint/2010/main" val="390791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E4C2373-8230-4A77-9239-CD7A79D9DFCC}" type="datetimeFigureOut">
              <a:rPr lang="es-PE" smtClean="0"/>
              <a:t>8/11/2022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D2C98B1-0517-4DE9-B102-85EE16A88C17}" type="slidenum">
              <a:rPr lang="es-PE" smtClean="0"/>
              <a:t>‹Nº›</a:t>
            </a:fld>
            <a:endParaRPr lang="es-PE"/>
          </a:p>
        </p:txBody>
      </p:sp>
    </p:spTree>
    <p:extLst>
      <p:ext uri="{BB962C8B-B14F-4D97-AF65-F5344CB8AC3E}">
        <p14:creationId xmlns:p14="http://schemas.microsoft.com/office/powerpoint/2010/main" val="68657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885810" y="6041362"/>
            <a:ext cx="976879" cy="365125"/>
          </a:xfrm>
        </p:spPr>
        <p:txBody>
          <a:bodyPr/>
          <a:lstStyle/>
          <a:p>
            <a:fld id="{3E4C2373-8230-4A77-9239-CD7A79D9DFCC}" type="datetimeFigureOut">
              <a:rPr lang="es-PE" smtClean="0"/>
              <a:t>8/11/2022</a:t>
            </a:fld>
            <a:endParaRPr lang="es-PE"/>
          </a:p>
        </p:txBody>
      </p:sp>
      <p:sp>
        <p:nvSpPr>
          <p:cNvPr id="6" name="Footer Placeholder 5"/>
          <p:cNvSpPr>
            <a:spLocks noGrp="1"/>
          </p:cNvSpPr>
          <p:nvPr>
            <p:ph type="ftr" sz="quarter" idx="11"/>
          </p:nvPr>
        </p:nvSpPr>
        <p:spPr>
          <a:xfrm>
            <a:off x="590396" y="6041362"/>
            <a:ext cx="3295413" cy="365125"/>
          </a:xfrm>
        </p:spPr>
        <p:txBody>
          <a:bodyPr/>
          <a:lstStyle/>
          <a:p>
            <a:endParaRPr lang="es-PE"/>
          </a:p>
        </p:txBody>
      </p:sp>
      <p:sp>
        <p:nvSpPr>
          <p:cNvPr id="7" name="Slide Number Placeholder 6"/>
          <p:cNvSpPr>
            <a:spLocks noGrp="1"/>
          </p:cNvSpPr>
          <p:nvPr>
            <p:ph type="sldNum" sz="quarter" idx="12"/>
          </p:nvPr>
        </p:nvSpPr>
        <p:spPr>
          <a:xfrm>
            <a:off x="4862689" y="5915888"/>
            <a:ext cx="1062155" cy="490599"/>
          </a:xfrm>
        </p:spPr>
        <p:txBody>
          <a:bodyPr/>
          <a:lstStyle/>
          <a:p>
            <a:fld id="{DD2C98B1-0517-4DE9-B102-85EE16A88C17}" type="slidenum">
              <a:rPr lang="es-PE" smtClean="0"/>
              <a:t>‹Nº›</a:t>
            </a:fld>
            <a:endParaRPr lang="es-PE"/>
          </a:p>
        </p:txBody>
      </p:sp>
    </p:spTree>
    <p:extLst>
      <p:ext uri="{BB962C8B-B14F-4D97-AF65-F5344CB8AC3E}">
        <p14:creationId xmlns:p14="http://schemas.microsoft.com/office/powerpoint/2010/main" val="61946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s-PE"/>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E4C2373-8230-4A77-9239-CD7A79D9DFCC}" type="datetimeFigureOut">
              <a:rPr lang="es-PE" smtClean="0"/>
              <a:t>8/11/2022</a:t>
            </a:fld>
            <a:endParaRPr lang="es-PE"/>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D2C98B1-0517-4DE9-B102-85EE16A88C17}" type="slidenum">
              <a:rPr lang="es-PE" smtClean="0"/>
              <a:t>‹Nº›</a:t>
            </a:fld>
            <a:endParaRPr lang="es-PE"/>
          </a:p>
        </p:txBody>
      </p:sp>
    </p:spTree>
    <p:extLst>
      <p:ext uri="{BB962C8B-B14F-4D97-AF65-F5344CB8AC3E}">
        <p14:creationId xmlns:p14="http://schemas.microsoft.com/office/powerpoint/2010/main" val="2643956608"/>
      </p:ext>
    </p:extLst>
  </p:cSld>
  <p:clrMap bg1="dk1" tx1="lt1" bg2="dk2" tx2="lt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s.wikidat.com/info/luis-chero-zurita" TargetMode="External"/><Relationship Id="rId7" Type="http://schemas.openxmlformats.org/officeDocument/2006/relationships/image" Target="../media/image5.jpeg"/><Relationship Id="rId2" Type="http://schemas.openxmlformats.org/officeDocument/2006/relationships/hyperlink" Target="https://es.wikidat.com/info/Walter_Alva"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es.wikidat.com/info/1987" TargetMode="External"/><Relationship Id="rId4" Type="http://schemas.openxmlformats.org/officeDocument/2006/relationships/hyperlink" Target="https://es.wikidat.com/info/Se%C3%B1or_de_Sip%C3%A1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2.jpe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E540A4AD-6F83-4127-BF95-31656FA6421A}"/>
              </a:ext>
            </a:extLst>
          </p:cNvPr>
          <p:cNvSpPr txBox="1"/>
          <p:nvPr/>
        </p:nvSpPr>
        <p:spPr>
          <a:xfrm>
            <a:off x="448962" y="4402563"/>
            <a:ext cx="11294076" cy="369332"/>
          </a:xfrm>
          <a:prstGeom prst="rect">
            <a:avLst/>
          </a:prstGeom>
          <a:noFill/>
        </p:spPr>
        <p:txBody>
          <a:bodyPr wrap="square" rtlCol="0">
            <a:spAutoFit/>
          </a:bodyPr>
          <a:lstStyle/>
          <a:p>
            <a:r>
              <a:rPr lang="es-PE" dirty="0">
                <a:solidFill>
                  <a:schemeClr val="bg1"/>
                </a:solidFill>
              </a:rPr>
              <a:t>Integrantes:</a:t>
            </a:r>
          </a:p>
        </p:txBody>
      </p:sp>
      <p:grpSp>
        <p:nvGrpSpPr>
          <p:cNvPr id="12" name="Grupo 11">
            <a:extLst>
              <a:ext uri="{FF2B5EF4-FFF2-40B4-BE49-F238E27FC236}">
                <a16:creationId xmlns:a16="http://schemas.microsoft.com/office/drawing/2014/main" id="{385B2AB6-620B-EA7F-8B57-CB7442FA85AD}"/>
              </a:ext>
            </a:extLst>
          </p:cNvPr>
          <p:cNvGrpSpPr/>
          <p:nvPr/>
        </p:nvGrpSpPr>
        <p:grpSpPr>
          <a:xfrm>
            <a:off x="-35998" y="1264"/>
            <a:ext cx="12290434" cy="6861544"/>
            <a:chOff x="2325129" y="749192"/>
            <a:chExt cx="12266107" cy="6861544"/>
          </a:xfrm>
        </p:grpSpPr>
        <p:pic>
          <p:nvPicPr>
            <p:cNvPr id="1032" name="Picture 8" descr="Museo Huaca Rajada – Sipán conmemora doce años, con exposición temporal del  hallazgo de una cámara funeraria inca - Noticias - Proyecto Especial  Naylamp - Lambayeque - Gobierno del Perú">
              <a:extLst>
                <a:ext uri="{FF2B5EF4-FFF2-40B4-BE49-F238E27FC236}">
                  <a16:creationId xmlns:a16="http://schemas.microsoft.com/office/drawing/2014/main" id="{83898E28-6FC3-A651-F7BA-0C41B840D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129" y="749192"/>
              <a:ext cx="12266107" cy="6861544"/>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1187C858-2B93-4D06-0A9F-162093E63FF3}"/>
                </a:ext>
              </a:extLst>
            </p:cNvPr>
            <p:cNvSpPr txBox="1"/>
            <p:nvPr/>
          </p:nvSpPr>
          <p:spPr>
            <a:xfrm>
              <a:off x="8458183" y="5344076"/>
              <a:ext cx="3752335" cy="369332"/>
            </a:xfrm>
            <a:prstGeom prst="rect">
              <a:avLst/>
            </a:prstGeom>
            <a:noFill/>
          </p:spPr>
          <p:txBody>
            <a:bodyPr wrap="square" rtlCol="0">
              <a:spAutoFit/>
            </a:bodyPr>
            <a:lstStyle/>
            <a:p>
              <a:r>
                <a:rPr lang="es-PE" dirty="0">
                  <a:solidFill>
                    <a:schemeClr val="bg1"/>
                  </a:solidFill>
                </a:rPr>
                <a:t>, Álvaro Loayza Días </a:t>
              </a:r>
            </a:p>
          </p:txBody>
        </p:sp>
        <p:sp>
          <p:nvSpPr>
            <p:cNvPr id="9" name="CuadroTexto 8">
              <a:extLst>
                <a:ext uri="{FF2B5EF4-FFF2-40B4-BE49-F238E27FC236}">
                  <a16:creationId xmlns:a16="http://schemas.microsoft.com/office/drawing/2014/main" id="{84E6E3F0-D96D-EBB0-F5CE-CBBA57795619}"/>
                </a:ext>
              </a:extLst>
            </p:cNvPr>
            <p:cNvSpPr txBox="1"/>
            <p:nvPr/>
          </p:nvSpPr>
          <p:spPr>
            <a:xfrm>
              <a:off x="4843768" y="5335157"/>
              <a:ext cx="4176729" cy="369332"/>
            </a:xfrm>
            <a:prstGeom prst="rect">
              <a:avLst/>
            </a:prstGeom>
            <a:noFill/>
          </p:spPr>
          <p:txBody>
            <a:bodyPr wrap="square" rtlCol="0">
              <a:spAutoFit/>
            </a:bodyPr>
            <a:lstStyle/>
            <a:p>
              <a:r>
                <a:rPr lang="es-PE" dirty="0">
                  <a:solidFill>
                    <a:schemeClr val="bg1"/>
                  </a:solidFill>
                </a:rPr>
                <a:t>, Juan Pablo Fernández Portugal</a:t>
              </a:r>
            </a:p>
          </p:txBody>
        </p:sp>
        <p:sp>
          <p:nvSpPr>
            <p:cNvPr id="10" name="CuadroTexto 9">
              <a:extLst>
                <a:ext uri="{FF2B5EF4-FFF2-40B4-BE49-F238E27FC236}">
                  <a16:creationId xmlns:a16="http://schemas.microsoft.com/office/drawing/2014/main" id="{D3E79364-AD8E-B30B-5FF6-EC7686AE88F3}"/>
                </a:ext>
              </a:extLst>
            </p:cNvPr>
            <p:cNvSpPr txBox="1"/>
            <p:nvPr/>
          </p:nvSpPr>
          <p:spPr>
            <a:xfrm>
              <a:off x="2820779" y="5288560"/>
              <a:ext cx="3752335" cy="369332"/>
            </a:xfrm>
            <a:prstGeom prst="rect">
              <a:avLst/>
            </a:prstGeom>
            <a:noFill/>
          </p:spPr>
          <p:txBody>
            <a:bodyPr wrap="square" rtlCol="0">
              <a:spAutoFit/>
            </a:bodyPr>
            <a:lstStyle/>
            <a:p>
              <a:r>
                <a:rPr lang="es-PE" dirty="0">
                  <a:solidFill>
                    <a:schemeClr val="bg1"/>
                  </a:solidFill>
                </a:rPr>
                <a:t>Rafael Dávila Solano </a:t>
              </a:r>
            </a:p>
          </p:txBody>
        </p:sp>
        <p:sp>
          <p:nvSpPr>
            <p:cNvPr id="11" name="CuadroTexto 10">
              <a:extLst>
                <a:ext uri="{FF2B5EF4-FFF2-40B4-BE49-F238E27FC236}">
                  <a16:creationId xmlns:a16="http://schemas.microsoft.com/office/drawing/2014/main" id="{C9645A8E-7E06-2061-89ED-3957053E32B3}"/>
                </a:ext>
              </a:extLst>
            </p:cNvPr>
            <p:cNvSpPr txBox="1"/>
            <p:nvPr/>
          </p:nvSpPr>
          <p:spPr>
            <a:xfrm>
              <a:off x="10620458" y="5350386"/>
              <a:ext cx="3752335" cy="369332"/>
            </a:xfrm>
            <a:prstGeom prst="rect">
              <a:avLst/>
            </a:prstGeom>
            <a:noFill/>
          </p:spPr>
          <p:txBody>
            <a:bodyPr wrap="square" rtlCol="0">
              <a:spAutoFit/>
            </a:bodyPr>
            <a:lstStyle/>
            <a:p>
              <a:r>
                <a:rPr lang="es-PE" dirty="0">
                  <a:solidFill>
                    <a:schemeClr val="bg1"/>
                  </a:solidFill>
                </a:rPr>
                <a:t>y Sebastián </a:t>
              </a:r>
              <a:r>
                <a:rPr lang="es-PE" dirty="0" err="1">
                  <a:solidFill>
                    <a:schemeClr val="bg1"/>
                  </a:solidFill>
                </a:rPr>
                <a:t>Servigón</a:t>
              </a:r>
              <a:r>
                <a:rPr lang="es-PE" dirty="0">
                  <a:solidFill>
                    <a:schemeClr val="bg1"/>
                  </a:solidFill>
                </a:rPr>
                <a:t> Mundaca </a:t>
              </a:r>
            </a:p>
          </p:txBody>
        </p:sp>
      </p:grpSp>
      <p:pic>
        <p:nvPicPr>
          <p:cNvPr id="1028" name="Picture 4">
            <a:extLst>
              <a:ext uri="{FF2B5EF4-FFF2-40B4-BE49-F238E27FC236}">
                <a16:creationId xmlns:a16="http://schemas.microsoft.com/office/drawing/2014/main" id="{2244D031-3B5D-6EA6-2CE5-810388AECA9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83" b="97750" l="5469" r="93750">
                        <a14:foregroundMark x1="19661" y1="44833" x2="15365" y2="44333"/>
                        <a14:foregroundMark x1="15365" y1="44333" x2="10807" y2="36583"/>
                        <a14:foregroundMark x1="10807" y1="36583" x2="10547" y2="27500"/>
                        <a14:foregroundMark x1="10547" y1="27500" x2="24479" y2="38583"/>
                        <a14:foregroundMark x1="16536" y1="26833" x2="40234" y2="40917"/>
                        <a14:foregroundMark x1="40234" y1="40917" x2="40234" y2="40917"/>
                        <a14:foregroundMark x1="29427" y1="24250" x2="47526" y2="35833"/>
                        <a14:foregroundMark x1="43099" y1="39000" x2="30469" y2="48167"/>
                        <a14:foregroundMark x1="30469" y1="48167" x2="36849" y2="42833"/>
                        <a14:foregroundMark x1="36849" y1="42833" x2="16146" y2="56167"/>
                        <a14:foregroundMark x1="16146" y1="56167" x2="52734" y2="52083"/>
                        <a14:foregroundMark x1="52734" y1="52083" x2="58594" y2="54250"/>
                        <a14:foregroundMark x1="58594" y1="54250" x2="33984" y2="55667"/>
                        <a14:foregroundMark x1="33984" y1="55667" x2="50781" y2="59667"/>
                        <a14:foregroundMark x1="50781" y1="59667" x2="49740" y2="49000"/>
                        <a14:foregroundMark x1="49740" y1="49000" x2="67448" y2="68667"/>
                        <a14:foregroundMark x1="67448" y1="68667" x2="65755" y2="66083"/>
                        <a14:foregroundMark x1="45833" y1="54500" x2="28255" y2="48917"/>
                        <a14:foregroundMark x1="28255" y1="48917" x2="40755" y2="74750"/>
                        <a14:foregroundMark x1="40755" y1="74750" x2="47005" y2="73167"/>
                        <a14:foregroundMark x1="47005" y1="73167" x2="48047" y2="65417"/>
                        <a14:foregroundMark x1="48047" y1="65417" x2="55339" y2="73167"/>
                        <a14:foregroundMark x1="55339" y1="73167" x2="52865" y2="75333"/>
                        <a14:foregroundMark x1="19401" y1="49583" x2="25521" y2="23000"/>
                        <a14:foregroundMark x1="25521" y1="23000" x2="30859" y2="26083"/>
                        <a14:foregroundMark x1="30859" y1="26083" x2="60417" y2="22667"/>
                        <a14:foregroundMark x1="44531" y1="36583" x2="50260" y2="40583"/>
                        <a14:foregroundMark x1="50260" y1="40583" x2="41406" y2="31500"/>
                        <a14:foregroundMark x1="64844" y1="40750" x2="79427" y2="42500"/>
                        <a14:foregroundMark x1="58854" y1="70000" x2="49349" y2="76083"/>
                        <a14:foregroundMark x1="49349" y1="76083" x2="49349" y2="76083"/>
                        <a14:foregroundMark x1="49870" y1="78083" x2="52865" y2="81583"/>
                        <a14:foregroundMark x1="54948" y1="74167" x2="52604" y2="84167"/>
                        <a14:foregroundMark x1="52604" y1="84167" x2="52604" y2="84167"/>
                        <a14:foregroundMark x1="68620" y1="40583" x2="79297" y2="34583"/>
                        <a14:foregroundMark x1="79297" y1="34583" x2="85938" y2="34417"/>
                        <a14:foregroundMark x1="91406" y1="27000" x2="91667" y2="36583"/>
                        <a14:foregroundMark x1="92578" y1="30333" x2="92448" y2="41167"/>
                        <a14:foregroundMark x1="41667" y1="58583" x2="40755" y2="63917"/>
                        <a14:foregroundMark x1="49089" y1="84167" x2="47917" y2="84167"/>
                        <a14:foregroundMark x1="89193" y1="67083" x2="89193" y2="67083"/>
                        <a14:foregroundMark x1="93359" y1="58250" x2="93359" y2="58250"/>
                        <a14:foregroundMark x1="93359" y1="51583" x2="93490" y2="45250"/>
                        <a14:foregroundMark x1="91016" y1="63333" x2="86849" y2="70083"/>
                        <a14:foregroundMark x1="86849" y1="70083" x2="73958" y2="79333"/>
                        <a14:foregroundMark x1="73958" y1="79333" x2="73047" y2="79417"/>
                        <a14:foregroundMark x1="93490" y1="34833" x2="93750" y2="20833"/>
                        <a14:foregroundMark x1="93750" y1="20833" x2="74740" y2="16417"/>
                        <a14:foregroundMark x1="93490" y1="21083" x2="88151" y2="14250"/>
                        <a14:foregroundMark x1="88151" y1="14250" x2="81771" y2="15250"/>
                        <a14:foregroundMark x1="82552" y1="15417" x2="67057" y2="15917"/>
                        <a14:foregroundMark x1="67057" y1="15917" x2="72135" y2="16000"/>
                        <a14:foregroundMark x1="72135" y1="16000" x2="72135" y2="15583"/>
                        <a14:foregroundMark x1="70052" y1="15417" x2="5859" y2="15667"/>
                        <a14:foregroundMark x1="5859" y1="15667" x2="5469" y2="48667"/>
                        <a14:foregroundMark x1="5469" y1="48667" x2="11198" y2="70000"/>
                        <a14:foregroundMark x1="11198" y1="70000" x2="47135" y2="85167"/>
                        <a14:foregroundMark x1="58073" y1="70583" x2="52734" y2="65167"/>
                        <a14:foregroundMark x1="52734" y1="65167" x2="39193" y2="65833"/>
                        <a14:foregroundMark x1="39193" y1="65833" x2="40365" y2="50833"/>
                        <a14:foregroundMark x1="40365" y1="50833" x2="40625" y2="56083"/>
                        <a14:foregroundMark x1="45703" y1="67250" x2="79557" y2="68500"/>
                        <a14:foregroundMark x1="79557" y1="68500" x2="80859" y2="62917"/>
                        <a14:foregroundMark x1="56250" y1="59583" x2="49870" y2="82750"/>
                        <a14:foregroundMark x1="46354" y1="66250" x2="46094" y2="84500"/>
                        <a14:foregroundMark x1="46875" y1="58833" x2="47786" y2="83583"/>
                        <a14:foregroundMark x1="5990" y1="91417" x2="16146" y2="92750"/>
                        <a14:foregroundMark x1="7813" y1="89417" x2="7813" y2="89417"/>
                        <a14:foregroundMark x1="84115" y1="87500" x2="83594" y2="87500"/>
                        <a14:foregroundMark x1="82552" y1="87500" x2="82552" y2="87500"/>
                        <a14:foregroundMark x1="86068" y1="89417" x2="86589" y2="88667"/>
                        <a14:foregroundMark x1="88542" y1="88500" x2="88542" y2="88500"/>
                        <a14:foregroundMark x1="85938" y1="94000" x2="85938" y2="94000"/>
                        <a14:foregroundMark x1="85547" y1="92583" x2="85547" y2="92583"/>
                        <a14:foregroundMark x1="84766" y1="96917" x2="84766" y2="96917"/>
                        <a14:foregroundMark x1="89323" y1="91833" x2="89323" y2="91833"/>
                        <a14:foregroundMark x1="89193" y1="91000" x2="87370" y2="89833"/>
                        <a14:foregroundMark x1="88411" y1="93167" x2="84115" y2="89083"/>
                        <a14:foregroundMark x1="84115" y1="89083" x2="79688" y2="89417"/>
                        <a14:foregroundMark x1="79688" y1="89417" x2="79036" y2="88667"/>
                        <a14:foregroundMark x1="80208" y1="88667" x2="79297" y2="88667"/>
                        <a14:foregroundMark x1="80990" y1="89417" x2="78906" y2="87917"/>
                        <a14:foregroundMark x1="79297" y1="87500" x2="81771" y2="86500"/>
                        <a14:foregroundMark x1="80469" y1="86917" x2="79167" y2="86500"/>
                        <a14:foregroundMark x1="80078" y1="86667" x2="81771" y2="86667"/>
                        <a14:foregroundMark x1="87891" y1="95917" x2="88802" y2="93417"/>
                        <a14:foregroundMark x1="82031" y1="97500" x2="35286" y2="93167"/>
                        <a14:foregroundMark x1="35286" y1="93167" x2="17708" y2="97750"/>
                        <a14:foregroundMark x1="17708" y1="97750" x2="10938" y2="95750"/>
                        <a14:foregroundMark x1="10938" y1="91417" x2="10677" y2="93583"/>
                        <a14:foregroundMark x1="10547" y1="90667" x2="10807" y2="91417"/>
                        <a14:foregroundMark x1="10417" y1="91250" x2="11589" y2="90000"/>
                        <a14:foregroundMark x1="23958" y1="97333" x2="46615" y2="91750"/>
                        <a14:foregroundMark x1="46615" y1="91750" x2="53776" y2="93333"/>
                        <a14:foregroundMark x1="53776" y1="93333" x2="54948" y2="93167"/>
                        <a14:foregroundMark x1="54297" y1="92000" x2="54297" y2="92000"/>
                        <a14:foregroundMark x1="8203" y1="4583" x2="8203" y2="4583"/>
                        <a14:foregroundMark x1="91797" y1="90417" x2="91797" y2="90417"/>
                      </a14:backgroundRemoval>
                    </a14:imgEffect>
                  </a14:imgLayer>
                </a14:imgProps>
              </a:ext>
              <a:ext uri="{28A0092B-C50C-407E-A947-70E740481C1C}">
                <a14:useLocalDpi xmlns:a14="http://schemas.microsoft.com/office/drawing/2010/main" val="0"/>
              </a:ext>
            </a:extLst>
          </a:blip>
          <a:srcRect/>
          <a:stretch>
            <a:fillRect/>
          </a:stretch>
        </p:blipFill>
        <p:spPr bwMode="auto">
          <a:xfrm>
            <a:off x="74107" y="172992"/>
            <a:ext cx="1603317" cy="217250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E4812BF-3A6F-26F1-A2BB-ADA3CDDE9BBC}"/>
              </a:ext>
            </a:extLst>
          </p:cNvPr>
          <p:cNvSpPr txBox="1"/>
          <p:nvPr/>
        </p:nvSpPr>
        <p:spPr>
          <a:xfrm>
            <a:off x="172995" y="2875002"/>
            <a:ext cx="8563232" cy="1107996"/>
          </a:xfrm>
          <a:prstGeom prst="rect">
            <a:avLst/>
          </a:prstGeom>
          <a:noFill/>
          <a:ln>
            <a:noFill/>
          </a:ln>
        </p:spPr>
        <p:txBody>
          <a:bodyPr wrap="square" rtlCol="0">
            <a:spAutoFit/>
          </a:bodyPr>
          <a:lstStyle/>
          <a:p>
            <a:pPr algn="ctr"/>
            <a:r>
              <a:rPr lang="es-PE" sz="6600" dirty="0">
                <a:solidFill>
                  <a:schemeClr val="bg1"/>
                </a:solidFill>
              </a:rPr>
              <a:t>Viaje de estudios</a:t>
            </a:r>
          </a:p>
        </p:txBody>
      </p:sp>
      <p:sp>
        <p:nvSpPr>
          <p:cNvPr id="15" name="CuadroTexto 14">
            <a:extLst>
              <a:ext uri="{FF2B5EF4-FFF2-40B4-BE49-F238E27FC236}">
                <a16:creationId xmlns:a16="http://schemas.microsoft.com/office/drawing/2014/main" id="{B3E45EE7-0BFE-5675-5E09-F971B90C0210}"/>
              </a:ext>
            </a:extLst>
          </p:cNvPr>
          <p:cNvSpPr txBox="1"/>
          <p:nvPr/>
        </p:nvSpPr>
        <p:spPr>
          <a:xfrm>
            <a:off x="448962" y="4074052"/>
            <a:ext cx="6357256" cy="369332"/>
          </a:xfrm>
          <a:prstGeom prst="rect">
            <a:avLst/>
          </a:prstGeom>
          <a:noFill/>
        </p:spPr>
        <p:txBody>
          <a:bodyPr wrap="square">
            <a:spAutoFit/>
          </a:bodyPr>
          <a:lstStyle/>
          <a:p>
            <a:r>
              <a:rPr lang="es-PE" dirty="0">
                <a:solidFill>
                  <a:schemeClr val="bg1"/>
                </a:solidFill>
              </a:rPr>
              <a:t>Integrantes</a:t>
            </a:r>
          </a:p>
        </p:txBody>
      </p:sp>
      <p:sp>
        <p:nvSpPr>
          <p:cNvPr id="16" name="CuadroTexto 15">
            <a:extLst>
              <a:ext uri="{FF2B5EF4-FFF2-40B4-BE49-F238E27FC236}">
                <a16:creationId xmlns:a16="http://schemas.microsoft.com/office/drawing/2014/main" id="{7B465FC6-7245-3FB4-368B-88890ACFC725}"/>
              </a:ext>
            </a:extLst>
          </p:cNvPr>
          <p:cNvSpPr txBox="1"/>
          <p:nvPr/>
        </p:nvSpPr>
        <p:spPr>
          <a:xfrm>
            <a:off x="460635" y="5032943"/>
            <a:ext cx="6357256" cy="369332"/>
          </a:xfrm>
          <a:prstGeom prst="rect">
            <a:avLst/>
          </a:prstGeom>
          <a:noFill/>
        </p:spPr>
        <p:txBody>
          <a:bodyPr wrap="square">
            <a:spAutoFit/>
          </a:bodyPr>
          <a:lstStyle/>
          <a:p>
            <a:r>
              <a:rPr lang="es-PE" dirty="0">
                <a:solidFill>
                  <a:schemeClr val="bg1"/>
                </a:solidFill>
              </a:rPr>
              <a:t>Grado: 5 “A”</a:t>
            </a:r>
          </a:p>
        </p:txBody>
      </p:sp>
      <p:sp>
        <p:nvSpPr>
          <p:cNvPr id="17" name="CuadroTexto 16">
            <a:extLst>
              <a:ext uri="{FF2B5EF4-FFF2-40B4-BE49-F238E27FC236}">
                <a16:creationId xmlns:a16="http://schemas.microsoft.com/office/drawing/2014/main" id="{3921C1C1-E315-4B79-1D19-DA8666BFD8A8}"/>
              </a:ext>
            </a:extLst>
          </p:cNvPr>
          <p:cNvSpPr txBox="1"/>
          <p:nvPr/>
        </p:nvSpPr>
        <p:spPr>
          <a:xfrm>
            <a:off x="448962" y="5478657"/>
            <a:ext cx="6357256" cy="369332"/>
          </a:xfrm>
          <a:prstGeom prst="rect">
            <a:avLst/>
          </a:prstGeom>
          <a:noFill/>
        </p:spPr>
        <p:txBody>
          <a:bodyPr wrap="square">
            <a:spAutoFit/>
          </a:bodyPr>
          <a:lstStyle/>
          <a:p>
            <a:r>
              <a:rPr lang="es-PE" dirty="0">
                <a:solidFill>
                  <a:schemeClr val="bg1"/>
                </a:solidFill>
              </a:rPr>
              <a:t>Área: Personal Social</a:t>
            </a:r>
          </a:p>
        </p:txBody>
      </p:sp>
      <p:sp>
        <p:nvSpPr>
          <p:cNvPr id="18" name="CuadroTexto 17">
            <a:extLst>
              <a:ext uri="{FF2B5EF4-FFF2-40B4-BE49-F238E27FC236}">
                <a16:creationId xmlns:a16="http://schemas.microsoft.com/office/drawing/2014/main" id="{0FD5E862-9317-A87D-DB3B-6CC0D33DDFC9}"/>
              </a:ext>
            </a:extLst>
          </p:cNvPr>
          <p:cNvSpPr txBox="1"/>
          <p:nvPr/>
        </p:nvSpPr>
        <p:spPr>
          <a:xfrm>
            <a:off x="460635" y="5924371"/>
            <a:ext cx="6357256" cy="369332"/>
          </a:xfrm>
          <a:prstGeom prst="rect">
            <a:avLst/>
          </a:prstGeom>
          <a:noFill/>
        </p:spPr>
        <p:txBody>
          <a:bodyPr wrap="square">
            <a:spAutoFit/>
          </a:bodyPr>
          <a:lstStyle/>
          <a:p>
            <a:r>
              <a:rPr lang="es-PE" dirty="0">
                <a:solidFill>
                  <a:schemeClr val="bg1"/>
                </a:solidFill>
              </a:rPr>
              <a:t>Fecha: 9/11/22</a:t>
            </a:r>
          </a:p>
        </p:txBody>
      </p:sp>
    </p:spTree>
    <p:extLst>
      <p:ext uri="{BB962C8B-B14F-4D97-AF65-F5344CB8AC3E}">
        <p14:creationId xmlns:p14="http://schemas.microsoft.com/office/powerpoint/2010/main" val="387695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881EE-9319-ADDF-0815-FA07D664966E}"/>
              </a:ext>
            </a:extLst>
          </p:cNvPr>
          <p:cNvSpPr>
            <a:spLocks noGrp="1"/>
          </p:cNvSpPr>
          <p:nvPr>
            <p:ph type="title"/>
          </p:nvPr>
        </p:nvSpPr>
        <p:spPr/>
        <p:txBody>
          <a:bodyPr/>
          <a:lstStyle/>
          <a:p>
            <a:r>
              <a:rPr lang="es-PE" dirty="0"/>
              <a:t>Índice:</a:t>
            </a:r>
          </a:p>
        </p:txBody>
      </p:sp>
      <p:sp>
        <p:nvSpPr>
          <p:cNvPr id="3" name="CuadroTexto 2">
            <a:extLst>
              <a:ext uri="{FF2B5EF4-FFF2-40B4-BE49-F238E27FC236}">
                <a16:creationId xmlns:a16="http://schemas.microsoft.com/office/drawing/2014/main" id="{A4B03CDC-F585-554F-E26A-DCD69D4FF8EE}"/>
              </a:ext>
            </a:extLst>
          </p:cNvPr>
          <p:cNvSpPr txBox="1"/>
          <p:nvPr/>
        </p:nvSpPr>
        <p:spPr>
          <a:xfrm>
            <a:off x="680321" y="2369748"/>
            <a:ext cx="3752335" cy="369332"/>
          </a:xfrm>
          <a:prstGeom prst="rect">
            <a:avLst/>
          </a:prstGeom>
          <a:noFill/>
        </p:spPr>
        <p:txBody>
          <a:bodyPr wrap="square" rtlCol="0">
            <a:spAutoFit/>
          </a:bodyPr>
          <a:lstStyle/>
          <a:p>
            <a:pPr marL="285750" indent="-285750">
              <a:buFont typeface="Arial" panose="020B0604020202020204" pitchFamily="34" charset="0"/>
              <a:buChar char="•"/>
            </a:pPr>
            <a:r>
              <a:rPr lang="es-PE" dirty="0"/>
              <a:t>Visita al Museo de Sipán.</a:t>
            </a:r>
          </a:p>
        </p:txBody>
      </p:sp>
      <p:sp>
        <p:nvSpPr>
          <p:cNvPr id="5" name="CuadroTexto 4">
            <a:extLst>
              <a:ext uri="{FF2B5EF4-FFF2-40B4-BE49-F238E27FC236}">
                <a16:creationId xmlns:a16="http://schemas.microsoft.com/office/drawing/2014/main" id="{3891FEFD-D76B-64A2-38ED-78C8B2A6AAEF}"/>
              </a:ext>
            </a:extLst>
          </p:cNvPr>
          <p:cNvSpPr txBox="1"/>
          <p:nvPr/>
        </p:nvSpPr>
        <p:spPr>
          <a:xfrm>
            <a:off x="680321" y="2739080"/>
            <a:ext cx="5415679" cy="369332"/>
          </a:xfrm>
          <a:prstGeom prst="rect">
            <a:avLst/>
          </a:prstGeom>
          <a:noFill/>
        </p:spPr>
        <p:txBody>
          <a:bodyPr wrap="square" rtlCol="0">
            <a:spAutoFit/>
          </a:bodyPr>
          <a:lstStyle/>
          <a:p>
            <a:pPr marL="285750" indent="-285750">
              <a:buFont typeface="Arial" panose="020B0604020202020204" pitchFamily="34" charset="0"/>
              <a:buChar char="•"/>
            </a:pPr>
            <a:r>
              <a:rPr lang="es-PE" dirty="0"/>
              <a:t>Complejo arqueológico de Huaca Rajada.</a:t>
            </a:r>
          </a:p>
        </p:txBody>
      </p:sp>
      <p:sp>
        <p:nvSpPr>
          <p:cNvPr id="6" name="CuadroTexto 5">
            <a:extLst>
              <a:ext uri="{FF2B5EF4-FFF2-40B4-BE49-F238E27FC236}">
                <a16:creationId xmlns:a16="http://schemas.microsoft.com/office/drawing/2014/main" id="{055359DE-BA5D-C98D-4E04-2F058D621E18}"/>
              </a:ext>
            </a:extLst>
          </p:cNvPr>
          <p:cNvSpPr txBox="1"/>
          <p:nvPr/>
        </p:nvSpPr>
        <p:spPr>
          <a:xfrm>
            <a:off x="680321" y="3584954"/>
            <a:ext cx="4843149" cy="369332"/>
          </a:xfrm>
          <a:prstGeom prst="rect">
            <a:avLst/>
          </a:prstGeom>
          <a:noFill/>
        </p:spPr>
        <p:txBody>
          <a:bodyPr wrap="square" rtlCol="0">
            <a:spAutoFit/>
          </a:bodyPr>
          <a:lstStyle/>
          <a:p>
            <a:pPr marL="285750" indent="-285750">
              <a:buFont typeface="Arial" panose="020B0604020202020204" pitchFamily="34" charset="0"/>
              <a:buChar char="•"/>
            </a:pPr>
            <a:r>
              <a:rPr lang="es-PE" dirty="0"/>
              <a:t>Hechos anecdóticos.</a:t>
            </a:r>
          </a:p>
        </p:txBody>
      </p:sp>
      <p:sp>
        <p:nvSpPr>
          <p:cNvPr id="7" name="CuadroTexto 6">
            <a:extLst>
              <a:ext uri="{FF2B5EF4-FFF2-40B4-BE49-F238E27FC236}">
                <a16:creationId xmlns:a16="http://schemas.microsoft.com/office/drawing/2014/main" id="{05412711-75CF-F868-D5A6-35C5B23CFD2F}"/>
              </a:ext>
            </a:extLst>
          </p:cNvPr>
          <p:cNvSpPr txBox="1"/>
          <p:nvPr/>
        </p:nvSpPr>
        <p:spPr>
          <a:xfrm>
            <a:off x="705035" y="3159271"/>
            <a:ext cx="4843149" cy="369332"/>
          </a:xfrm>
          <a:prstGeom prst="rect">
            <a:avLst/>
          </a:prstGeom>
          <a:noFill/>
        </p:spPr>
        <p:txBody>
          <a:bodyPr wrap="square" rtlCol="0">
            <a:spAutoFit/>
          </a:bodyPr>
          <a:lstStyle/>
          <a:p>
            <a:pPr marL="285750" indent="-285750">
              <a:buFont typeface="Arial" panose="020B0604020202020204" pitchFamily="34" charset="0"/>
              <a:buChar char="•"/>
            </a:pPr>
            <a:r>
              <a:rPr lang="es-ES" dirty="0"/>
              <a:t>Caballo de paso en Casa Sipán.</a:t>
            </a:r>
            <a:endParaRPr lang="es-PE" dirty="0"/>
          </a:p>
        </p:txBody>
      </p:sp>
      <p:sp>
        <p:nvSpPr>
          <p:cNvPr id="8" name="CuadroTexto 7">
            <a:extLst>
              <a:ext uri="{FF2B5EF4-FFF2-40B4-BE49-F238E27FC236}">
                <a16:creationId xmlns:a16="http://schemas.microsoft.com/office/drawing/2014/main" id="{2A0DE555-EDE1-1FD8-D4BA-1D4D0D7B477E}"/>
              </a:ext>
            </a:extLst>
          </p:cNvPr>
          <p:cNvSpPr txBox="1"/>
          <p:nvPr/>
        </p:nvSpPr>
        <p:spPr>
          <a:xfrm>
            <a:off x="644102" y="4010637"/>
            <a:ext cx="4843149" cy="369332"/>
          </a:xfrm>
          <a:prstGeom prst="rect">
            <a:avLst/>
          </a:prstGeom>
          <a:noFill/>
        </p:spPr>
        <p:txBody>
          <a:bodyPr wrap="square" rtlCol="0">
            <a:spAutoFit/>
          </a:bodyPr>
          <a:lstStyle/>
          <a:p>
            <a:pPr marL="285750" indent="-285750">
              <a:buFont typeface="Arial" panose="020B0604020202020204" pitchFamily="34" charset="0"/>
              <a:buChar char="•"/>
            </a:pPr>
            <a:r>
              <a:rPr lang="es-PE" dirty="0"/>
              <a:t>Collage.</a:t>
            </a:r>
          </a:p>
        </p:txBody>
      </p:sp>
    </p:spTree>
    <p:extLst>
      <p:ext uri="{BB962C8B-B14F-4D97-AF65-F5344CB8AC3E}">
        <p14:creationId xmlns:p14="http://schemas.microsoft.com/office/powerpoint/2010/main" val="404415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881EE-9319-ADDF-0815-FA07D664966E}"/>
              </a:ext>
            </a:extLst>
          </p:cNvPr>
          <p:cNvSpPr>
            <a:spLocks noGrp="1"/>
          </p:cNvSpPr>
          <p:nvPr>
            <p:ph type="title"/>
          </p:nvPr>
        </p:nvSpPr>
        <p:spPr/>
        <p:txBody>
          <a:bodyPr/>
          <a:lstStyle/>
          <a:p>
            <a:r>
              <a:rPr lang="es-PE" dirty="0"/>
              <a:t>Visita al Museo de Sipán</a:t>
            </a:r>
          </a:p>
        </p:txBody>
      </p:sp>
      <p:sp>
        <p:nvSpPr>
          <p:cNvPr id="6" name="CuadroTexto 5">
            <a:extLst>
              <a:ext uri="{FF2B5EF4-FFF2-40B4-BE49-F238E27FC236}">
                <a16:creationId xmlns:a16="http://schemas.microsoft.com/office/drawing/2014/main" id="{90BB6F92-B43E-308C-508D-095F17D7DBAD}"/>
              </a:ext>
            </a:extLst>
          </p:cNvPr>
          <p:cNvSpPr txBox="1"/>
          <p:nvPr/>
        </p:nvSpPr>
        <p:spPr>
          <a:xfrm>
            <a:off x="275967" y="2290121"/>
            <a:ext cx="3768811" cy="2031325"/>
          </a:xfrm>
          <a:prstGeom prst="rect">
            <a:avLst/>
          </a:prstGeom>
          <a:noFill/>
          <a:ln>
            <a:solidFill>
              <a:schemeClr val="bg1"/>
            </a:solidFill>
          </a:ln>
        </p:spPr>
        <p:txBody>
          <a:bodyPr wrap="square" rtlCol="0" anchor="ctr">
            <a:spAutoFit/>
          </a:bodyPr>
          <a:lstStyle/>
          <a:p>
            <a:pPr algn="ctr"/>
            <a:endParaRPr lang="es-PE" dirty="0"/>
          </a:p>
          <a:p>
            <a:pPr algn="ctr"/>
            <a:endParaRPr lang="es-PE" dirty="0"/>
          </a:p>
          <a:p>
            <a:pPr algn="ctr"/>
            <a:endParaRPr lang="es-PE" dirty="0"/>
          </a:p>
          <a:p>
            <a:pPr algn="ctr"/>
            <a:endParaRPr lang="es-PE" dirty="0"/>
          </a:p>
          <a:p>
            <a:pPr algn="ctr"/>
            <a:endParaRPr lang="es-PE" dirty="0"/>
          </a:p>
          <a:p>
            <a:pPr algn="ctr"/>
            <a:endParaRPr lang="es-PE" dirty="0"/>
          </a:p>
          <a:p>
            <a:pPr algn="ctr"/>
            <a:endParaRPr lang="es-PE" dirty="0"/>
          </a:p>
        </p:txBody>
      </p:sp>
      <p:sp>
        <p:nvSpPr>
          <p:cNvPr id="7" name="CuadroTexto 6">
            <a:extLst>
              <a:ext uri="{FF2B5EF4-FFF2-40B4-BE49-F238E27FC236}">
                <a16:creationId xmlns:a16="http://schemas.microsoft.com/office/drawing/2014/main" id="{5036E96E-A669-2FBB-7774-627DF3A52FB7}"/>
              </a:ext>
            </a:extLst>
          </p:cNvPr>
          <p:cNvSpPr txBox="1"/>
          <p:nvPr/>
        </p:nvSpPr>
        <p:spPr>
          <a:xfrm>
            <a:off x="4213654" y="2271329"/>
            <a:ext cx="7537622" cy="2031325"/>
          </a:xfrm>
          <a:prstGeom prst="rect">
            <a:avLst/>
          </a:prstGeom>
          <a:noFill/>
          <a:ln>
            <a:solidFill>
              <a:schemeClr val="bg1"/>
            </a:solidFill>
          </a:ln>
        </p:spPr>
        <p:txBody>
          <a:bodyPr wrap="square" rtlCol="0" anchor="ctr">
            <a:spAutoFit/>
          </a:bodyPr>
          <a:lstStyle/>
          <a:p>
            <a:pPr algn="ctr"/>
            <a:r>
              <a:rPr lang="es-ES" b="1" i="0" dirty="0">
                <a:effectLst/>
                <a:latin typeface="Roboto" panose="020B0604020202020204" pitchFamily="2" charset="0"/>
              </a:rPr>
              <a:t>El arqueólogo peruano Walter Alva, descubridor de las tumbas reales de Sipán, recibió en Madrid, el “Premio Sociedad Geográfica Española Internacional”, como un reconocimiento a la arqueología peruana y a una vida entregada a defender y poner en valor el patrimonio arqueológico de la costa norte peruana y cuyos trabajos son imprescindibles para entender mejor la sociedad Mochica.</a:t>
            </a:r>
            <a:endParaRPr lang="es-PE" b="1" dirty="0"/>
          </a:p>
        </p:txBody>
      </p:sp>
      <p:sp>
        <p:nvSpPr>
          <p:cNvPr id="8" name="CuadroTexto 7">
            <a:extLst>
              <a:ext uri="{FF2B5EF4-FFF2-40B4-BE49-F238E27FC236}">
                <a16:creationId xmlns:a16="http://schemas.microsoft.com/office/drawing/2014/main" id="{25BCD79E-084C-0661-745D-01DACE615E94}"/>
              </a:ext>
            </a:extLst>
          </p:cNvPr>
          <p:cNvSpPr txBox="1"/>
          <p:nvPr/>
        </p:nvSpPr>
        <p:spPr>
          <a:xfrm>
            <a:off x="275967" y="4881949"/>
            <a:ext cx="7537622" cy="1477328"/>
          </a:xfrm>
          <a:prstGeom prst="rect">
            <a:avLst/>
          </a:prstGeom>
          <a:noFill/>
          <a:ln>
            <a:solidFill>
              <a:schemeClr val="bg1"/>
            </a:solidFill>
          </a:ln>
        </p:spPr>
        <p:txBody>
          <a:bodyPr wrap="square" rtlCol="0" anchor="ctr">
            <a:spAutoFit/>
          </a:bodyPr>
          <a:lstStyle/>
          <a:p>
            <a:pPr algn="ctr"/>
            <a:r>
              <a:rPr lang="es-ES" b="1" i="0" dirty="0">
                <a:effectLst/>
                <a:latin typeface="Libre Franklin" panose="020B0604020202020204" pitchFamily="2" charset="0"/>
              </a:rPr>
              <a:t>El Arqueólogo Luis Chero Zurita junto con </a:t>
            </a:r>
            <a:r>
              <a:rPr lang="es-ES" b="1" i="0" strike="noStrike" dirty="0">
                <a:effectLst/>
                <a:latin typeface="Libre Franklin" panose="020B0604020202020204" pitchFamily="2" charset="0"/>
                <a:hlinkClick r:id="rId2" tooltip="Walter Alva">
                  <a:extLst>
                    <a:ext uri="{A12FA001-AC4F-418D-AE19-62706E023703}">
                      <ahyp:hlinkClr xmlns:ahyp="http://schemas.microsoft.com/office/drawing/2018/hyperlinkcolor" val="tx"/>
                    </a:ext>
                  </a:extLst>
                </a:hlinkClick>
              </a:rPr>
              <a:t>Walter Alva </a:t>
            </a:r>
            <a:r>
              <a:rPr lang="es-ES" b="1" i="0" strike="noStrike" dirty="0" err="1">
                <a:effectLst/>
                <a:latin typeface="Libre Franklin" panose="020B0604020202020204" pitchFamily="2" charset="0"/>
                <a:hlinkClick r:id="rId2" tooltip="Walter Alva">
                  <a:extLst>
                    <a:ext uri="{A12FA001-AC4F-418D-AE19-62706E023703}">
                      <ahyp:hlinkClr xmlns:ahyp="http://schemas.microsoft.com/office/drawing/2018/hyperlinkcolor" val="tx"/>
                    </a:ext>
                  </a:extLst>
                </a:hlinkClick>
              </a:rPr>
              <a:t>Alva</a:t>
            </a:r>
            <a:r>
              <a:rPr lang="es-ES" b="1" i="0" dirty="0">
                <a:effectLst/>
                <a:latin typeface="Libre Franklin" panose="020B0604020202020204" pitchFamily="2" charset="0"/>
              </a:rPr>
              <a:t> y </a:t>
            </a:r>
            <a:r>
              <a:rPr lang="es-ES" b="1" i="0" strike="noStrike" dirty="0">
                <a:effectLst/>
                <a:latin typeface="Libre Franklin" panose="020B0604020202020204" pitchFamily="2" charset="0"/>
                <a:hlinkClick r:id="rId3" tooltip="Susana Meneses (aún no redactado)">
                  <a:extLst>
                    <a:ext uri="{A12FA001-AC4F-418D-AE19-62706E023703}">
                      <ahyp:hlinkClr xmlns:ahyp="http://schemas.microsoft.com/office/drawing/2018/hyperlinkcolor" val="tx"/>
                    </a:ext>
                  </a:extLst>
                </a:hlinkClick>
              </a:rPr>
              <a:t>Susana Meneses</a:t>
            </a:r>
            <a:r>
              <a:rPr lang="es-ES" b="1" i="0" dirty="0">
                <a:effectLst/>
                <a:latin typeface="Libre Franklin" panose="020B0604020202020204" pitchFamily="2" charset="0"/>
              </a:rPr>
              <a:t> descubrieron </a:t>
            </a:r>
            <a:r>
              <a:rPr lang="es-ES" b="1" i="0" strike="noStrike" dirty="0">
                <a:effectLst/>
                <a:latin typeface="Libre Franklin" panose="020B0604020202020204" pitchFamily="2" charset="0"/>
                <a:hlinkClick r:id="rId4" tooltip="Señor de Sipán">
                  <a:extLst>
                    <a:ext uri="{A12FA001-AC4F-418D-AE19-62706E023703}">
                      <ahyp:hlinkClr xmlns:ahyp="http://schemas.microsoft.com/office/drawing/2018/hyperlinkcolor" val="tx"/>
                    </a:ext>
                  </a:extLst>
                </a:hlinkClick>
              </a:rPr>
              <a:t>las Tumbas Reales de Sipán</a:t>
            </a:r>
            <a:r>
              <a:rPr lang="es-ES" b="1" i="0" dirty="0">
                <a:effectLst/>
                <a:latin typeface="Libre Franklin" panose="020B0604020202020204" pitchFamily="2" charset="0"/>
              </a:rPr>
              <a:t> en </a:t>
            </a:r>
            <a:r>
              <a:rPr lang="es-ES" b="1" i="0" strike="noStrike" dirty="0">
                <a:effectLst/>
                <a:latin typeface="Libre Franklin" panose="020B0604020202020204" pitchFamily="2" charset="0"/>
                <a:hlinkClick r:id="rId5" tooltip="1987">
                  <a:extLst>
                    <a:ext uri="{A12FA001-AC4F-418D-AE19-62706E023703}">
                      <ahyp:hlinkClr xmlns:ahyp="http://schemas.microsoft.com/office/drawing/2018/hyperlinkcolor" val="tx"/>
                    </a:ext>
                  </a:extLst>
                </a:hlinkClick>
              </a:rPr>
              <a:t>1987</a:t>
            </a:r>
            <a:r>
              <a:rPr lang="es-ES" b="1" i="0" dirty="0">
                <a:effectLst/>
                <a:latin typeface="Libre Franklin" panose="020B0604020202020204" pitchFamily="2" charset="0"/>
              </a:rPr>
              <a:t>. Asimismo tuvieron a su cargo gran parte del trabajo de campo en el Proyecto Arqueológico Sipán, en donde se excavó la tumba principal, la del Viejo Señor, la del Sacerdote, entre otras.</a:t>
            </a:r>
            <a:endParaRPr lang="es-PE" b="1" dirty="0"/>
          </a:p>
        </p:txBody>
      </p:sp>
      <p:pic>
        <p:nvPicPr>
          <p:cNvPr id="10" name="Picture 6" descr="Walter Alva - Historia del Perú">
            <a:extLst>
              <a:ext uri="{FF2B5EF4-FFF2-40B4-BE49-F238E27FC236}">
                <a16:creationId xmlns:a16="http://schemas.microsoft.com/office/drawing/2014/main" id="{CEF18DB2-C9AD-7598-6BCF-69460905E4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156" y="2252536"/>
            <a:ext cx="3727622" cy="20689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ltur: investigación arqueológica revela qué ocurrió tras el colapso del  dominio mochica | Noticias | Agencia Peruana de Noticias Andina">
            <a:extLst>
              <a:ext uri="{FF2B5EF4-FFF2-40B4-BE49-F238E27FC236}">
                <a16:creationId xmlns:a16="http://schemas.microsoft.com/office/drawing/2014/main" id="{C9E0FADC-07BA-388F-7AA2-0C5DF6769C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4672216"/>
            <a:ext cx="3521675" cy="173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528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881EE-9319-ADDF-0815-FA07D664966E}"/>
              </a:ext>
            </a:extLst>
          </p:cNvPr>
          <p:cNvSpPr>
            <a:spLocks noGrp="1"/>
          </p:cNvSpPr>
          <p:nvPr>
            <p:ph type="title"/>
          </p:nvPr>
        </p:nvSpPr>
        <p:spPr/>
        <p:txBody>
          <a:bodyPr/>
          <a:lstStyle/>
          <a:p>
            <a:r>
              <a:rPr lang="es-PE" dirty="0"/>
              <a:t>Complejo arqueológico de Huaca Rajada</a:t>
            </a:r>
          </a:p>
        </p:txBody>
      </p:sp>
      <p:sp>
        <p:nvSpPr>
          <p:cNvPr id="3" name="CuadroTexto 2">
            <a:extLst>
              <a:ext uri="{FF2B5EF4-FFF2-40B4-BE49-F238E27FC236}">
                <a16:creationId xmlns:a16="http://schemas.microsoft.com/office/drawing/2014/main" id="{D391946F-E65D-2F90-9412-CC6F99022437}"/>
              </a:ext>
            </a:extLst>
          </p:cNvPr>
          <p:cNvSpPr txBox="1"/>
          <p:nvPr/>
        </p:nvSpPr>
        <p:spPr>
          <a:xfrm>
            <a:off x="543697" y="2236573"/>
            <a:ext cx="5362833" cy="2031325"/>
          </a:xfrm>
          <a:prstGeom prst="rect">
            <a:avLst/>
          </a:prstGeom>
          <a:noFill/>
          <a:ln>
            <a:solidFill>
              <a:schemeClr val="bg1"/>
            </a:solidFill>
          </a:ln>
        </p:spPr>
        <p:txBody>
          <a:bodyPr wrap="square" rtlCol="0">
            <a:spAutoFit/>
          </a:bodyPr>
          <a:lstStyle/>
          <a:p>
            <a:r>
              <a:rPr lang="es-PE" dirty="0"/>
              <a:t>imagen</a:t>
            </a:r>
            <a:br>
              <a:rPr lang="es-PE" dirty="0"/>
            </a:br>
            <a:br>
              <a:rPr lang="es-PE" dirty="0"/>
            </a:br>
            <a:br>
              <a:rPr lang="es-PE" dirty="0"/>
            </a:br>
            <a:br>
              <a:rPr lang="es-PE" dirty="0"/>
            </a:br>
            <a:br>
              <a:rPr lang="es-PE" dirty="0"/>
            </a:br>
            <a:br>
              <a:rPr lang="es-PE" dirty="0"/>
            </a:br>
            <a:endParaRPr lang="es-PE" dirty="0"/>
          </a:p>
        </p:txBody>
      </p:sp>
      <p:sp>
        <p:nvSpPr>
          <p:cNvPr id="7" name="CuadroTexto 6">
            <a:extLst>
              <a:ext uri="{FF2B5EF4-FFF2-40B4-BE49-F238E27FC236}">
                <a16:creationId xmlns:a16="http://schemas.microsoft.com/office/drawing/2014/main" id="{0D2196C8-8F47-234E-28E0-ACF5655E7CED}"/>
              </a:ext>
            </a:extLst>
          </p:cNvPr>
          <p:cNvSpPr txBox="1"/>
          <p:nvPr/>
        </p:nvSpPr>
        <p:spPr>
          <a:xfrm>
            <a:off x="543696" y="4749114"/>
            <a:ext cx="5362833" cy="1754326"/>
          </a:xfrm>
          <a:prstGeom prst="rect">
            <a:avLst/>
          </a:prstGeom>
          <a:noFill/>
          <a:ln>
            <a:solidFill>
              <a:schemeClr val="bg1"/>
            </a:solidFill>
          </a:ln>
        </p:spPr>
        <p:txBody>
          <a:bodyPr wrap="square" rtlCol="0">
            <a:spAutoFit/>
          </a:bodyPr>
          <a:lstStyle/>
          <a:p>
            <a:pPr algn="ctr"/>
            <a:r>
              <a:rPr lang="es-ES" b="1" dirty="0"/>
              <a:t>El Señor de Sipán fue un antiguo gobernante mochica del siglo III, cultura que dominó el norte del Antiguo Perú. Sus restos fueron descubiertos en julio de 1987 por un equipo peruano de arqueólogos liderado por Walter Alva y Luis Chero Zurita.</a:t>
            </a:r>
          </a:p>
        </p:txBody>
      </p:sp>
      <p:sp>
        <p:nvSpPr>
          <p:cNvPr id="8" name="CuadroTexto 7">
            <a:extLst>
              <a:ext uri="{FF2B5EF4-FFF2-40B4-BE49-F238E27FC236}">
                <a16:creationId xmlns:a16="http://schemas.microsoft.com/office/drawing/2014/main" id="{BFB1511C-6D52-B7C8-D5A5-1B9DE4325B9D}"/>
              </a:ext>
            </a:extLst>
          </p:cNvPr>
          <p:cNvSpPr txBox="1"/>
          <p:nvPr/>
        </p:nvSpPr>
        <p:spPr>
          <a:xfrm>
            <a:off x="6285471" y="4729002"/>
            <a:ext cx="5362833" cy="2031325"/>
          </a:xfrm>
          <a:prstGeom prst="rect">
            <a:avLst/>
          </a:prstGeom>
          <a:noFill/>
          <a:ln>
            <a:solidFill>
              <a:schemeClr val="bg1"/>
            </a:solidFill>
          </a:ln>
        </p:spPr>
        <p:txBody>
          <a:bodyPr wrap="square" rtlCol="0">
            <a:spAutoFit/>
          </a:bodyPr>
          <a:lstStyle/>
          <a:p>
            <a:r>
              <a:rPr lang="es-PE" b="1" dirty="0"/>
              <a:t>El viejo señor de Sipán fue un gobernador entre los 300 a 370 D.C. Y se hallo su tumba </a:t>
            </a:r>
          </a:p>
          <a:p>
            <a:r>
              <a:rPr lang="es-PE" b="1" dirty="0"/>
              <a:t>En 1987 D.C., se hallaron vasijas y mucha variedad de joyas. Hallado de la mano de Walter Alva.</a:t>
            </a:r>
            <a:br>
              <a:rPr lang="es-PE" dirty="0"/>
            </a:br>
            <a:br>
              <a:rPr lang="es-PE" dirty="0"/>
            </a:br>
            <a:endParaRPr lang="es-PE" dirty="0"/>
          </a:p>
        </p:txBody>
      </p:sp>
      <p:pic>
        <p:nvPicPr>
          <p:cNvPr id="4" name="Picture 2" descr="Complejo Arqueológico Huaca Rajada en Chiclayo | Perú Travel">
            <a:extLst>
              <a:ext uri="{FF2B5EF4-FFF2-40B4-BE49-F238E27FC236}">
                <a16:creationId xmlns:a16="http://schemas.microsoft.com/office/drawing/2014/main" id="{C4DBDECC-4A78-AC6C-0635-C58EE9856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95" y="2230743"/>
            <a:ext cx="5362833" cy="204298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7B5CF0D0-88A8-EA01-18A1-7DDA2BF46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469" y="2230743"/>
            <a:ext cx="5362833" cy="2042984"/>
          </a:xfrm>
          <a:prstGeom prst="rect">
            <a:avLst/>
          </a:prstGeom>
        </p:spPr>
      </p:pic>
    </p:spTree>
    <p:extLst>
      <p:ext uri="{BB962C8B-B14F-4D97-AF65-F5344CB8AC3E}">
        <p14:creationId xmlns:p14="http://schemas.microsoft.com/office/powerpoint/2010/main" val="372783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881EE-9319-ADDF-0815-FA07D664966E}"/>
              </a:ext>
            </a:extLst>
          </p:cNvPr>
          <p:cNvSpPr>
            <a:spLocks noGrp="1"/>
          </p:cNvSpPr>
          <p:nvPr>
            <p:ph type="title"/>
          </p:nvPr>
        </p:nvSpPr>
        <p:spPr/>
        <p:txBody>
          <a:bodyPr/>
          <a:lstStyle/>
          <a:p>
            <a:r>
              <a:rPr lang="es-ES" dirty="0"/>
              <a:t>Caballo de paso en Casa Sipán</a:t>
            </a:r>
            <a:endParaRPr lang="es-PE" dirty="0"/>
          </a:p>
        </p:txBody>
      </p:sp>
      <p:sp>
        <p:nvSpPr>
          <p:cNvPr id="4" name="CuadroTexto 3">
            <a:extLst>
              <a:ext uri="{FF2B5EF4-FFF2-40B4-BE49-F238E27FC236}">
                <a16:creationId xmlns:a16="http://schemas.microsoft.com/office/drawing/2014/main" id="{B554F207-0367-7E31-DA3D-98FCC7193D41}"/>
              </a:ext>
            </a:extLst>
          </p:cNvPr>
          <p:cNvSpPr txBox="1"/>
          <p:nvPr/>
        </p:nvSpPr>
        <p:spPr>
          <a:xfrm>
            <a:off x="543697" y="2236573"/>
            <a:ext cx="5362833" cy="369332"/>
          </a:xfrm>
          <a:prstGeom prst="rect">
            <a:avLst/>
          </a:prstGeom>
          <a:noFill/>
          <a:ln>
            <a:solidFill>
              <a:schemeClr val="bg1"/>
            </a:solidFill>
          </a:ln>
        </p:spPr>
        <p:txBody>
          <a:bodyPr wrap="square" rtlCol="0">
            <a:spAutoFit/>
          </a:bodyPr>
          <a:lstStyle/>
          <a:p>
            <a:endParaRPr lang="es-PE" dirty="0"/>
          </a:p>
        </p:txBody>
      </p:sp>
      <p:sp>
        <p:nvSpPr>
          <p:cNvPr id="5" name="CuadroTexto 4">
            <a:extLst>
              <a:ext uri="{FF2B5EF4-FFF2-40B4-BE49-F238E27FC236}">
                <a16:creationId xmlns:a16="http://schemas.microsoft.com/office/drawing/2014/main" id="{C88AD235-AB0F-39CE-B479-FF79655AE541}"/>
              </a:ext>
            </a:extLst>
          </p:cNvPr>
          <p:cNvSpPr txBox="1"/>
          <p:nvPr/>
        </p:nvSpPr>
        <p:spPr>
          <a:xfrm>
            <a:off x="6285472" y="2236573"/>
            <a:ext cx="5362833" cy="2308324"/>
          </a:xfrm>
          <a:prstGeom prst="rect">
            <a:avLst/>
          </a:prstGeom>
          <a:noFill/>
          <a:ln>
            <a:solidFill>
              <a:schemeClr val="bg1"/>
            </a:solidFill>
          </a:ln>
        </p:spPr>
        <p:txBody>
          <a:bodyPr wrap="square" rtlCol="0">
            <a:spAutoFit/>
          </a:bodyPr>
          <a:lstStyle/>
          <a:p>
            <a:r>
              <a:rPr lang="es-PE" dirty="0"/>
              <a:t>Imagen sobre el baile del caballo</a:t>
            </a:r>
          </a:p>
          <a:p>
            <a:br>
              <a:rPr lang="es-PE" dirty="0"/>
            </a:br>
            <a:br>
              <a:rPr lang="es-PE" dirty="0"/>
            </a:br>
            <a:br>
              <a:rPr lang="es-PE" dirty="0"/>
            </a:br>
            <a:br>
              <a:rPr lang="es-PE" dirty="0"/>
            </a:br>
            <a:br>
              <a:rPr lang="es-PE" dirty="0"/>
            </a:br>
            <a:br>
              <a:rPr lang="es-PE" dirty="0"/>
            </a:br>
            <a:endParaRPr lang="es-PE" dirty="0"/>
          </a:p>
        </p:txBody>
      </p:sp>
      <p:sp>
        <p:nvSpPr>
          <p:cNvPr id="6" name="CuadroTexto 5">
            <a:extLst>
              <a:ext uri="{FF2B5EF4-FFF2-40B4-BE49-F238E27FC236}">
                <a16:creationId xmlns:a16="http://schemas.microsoft.com/office/drawing/2014/main" id="{ED8E66F0-D21B-0B8D-E37F-3FC9BCCEE45E}"/>
              </a:ext>
            </a:extLst>
          </p:cNvPr>
          <p:cNvSpPr txBox="1"/>
          <p:nvPr/>
        </p:nvSpPr>
        <p:spPr>
          <a:xfrm>
            <a:off x="543696" y="4749114"/>
            <a:ext cx="5362833" cy="923330"/>
          </a:xfrm>
          <a:prstGeom prst="rect">
            <a:avLst/>
          </a:prstGeom>
          <a:noFill/>
          <a:ln>
            <a:solidFill>
              <a:schemeClr val="bg1"/>
            </a:solidFill>
          </a:ln>
        </p:spPr>
        <p:txBody>
          <a:bodyPr wrap="square" rtlCol="0">
            <a:spAutoFit/>
          </a:bodyPr>
          <a:lstStyle/>
          <a:p>
            <a:r>
              <a:rPr lang="es-PE" dirty="0"/>
              <a:t>Mariano nos enseño que es un caballo de paso, como lo domaba y como el caballo obedecía sus ordenes.</a:t>
            </a:r>
          </a:p>
        </p:txBody>
      </p:sp>
      <p:pic>
        <p:nvPicPr>
          <p:cNvPr id="3" name="Imagen 2">
            <a:extLst>
              <a:ext uri="{FF2B5EF4-FFF2-40B4-BE49-F238E27FC236}">
                <a16:creationId xmlns:a16="http://schemas.microsoft.com/office/drawing/2014/main" id="{5CAA1147-3285-AAFD-EBAD-770C6A3C4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471" y="2274838"/>
            <a:ext cx="5362833" cy="2308324"/>
          </a:xfrm>
          <a:prstGeom prst="rect">
            <a:avLst/>
          </a:prstGeom>
        </p:spPr>
      </p:pic>
      <p:pic>
        <p:nvPicPr>
          <p:cNvPr id="13" name="Imagen 12">
            <a:extLst>
              <a:ext uri="{FF2B5EF4-FFF2-40B4-BE49-F238E27FC236}">
                <a16:creationId xmlns:a16="http://schemas.microsoft.com/office/drawing/2014/main" id="{C58A2CEB-C1B0-9226-7F05-DDDB7A7F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95" y="2236573"/>
            <a:ext cx="5362832" cy="2346589"/>
          </a:xfrm>
          <a:prstGeom prst="rect">
            <a:avLst/>
          </a:prstGeom>
        </p:spPr>
      </p:pic>
      <p:sp>
        <p:nvSpPr>
          <p:cNvPr id="14" name="CuadroTexto 13">
            <a:extLst>
              <a:ext uri="{FF2B5EF4-FFF2-40B4-BE49-F238E27FC236}">
                <a16:creationId xmlns:a16="http://schemas.microsoft.com/office/drawing/2014/main" id="{90492655-E61B-8E4B-75E6-247B0C1D81AF}"/>
              </a:ext>
            </a:extLst>
          </p:cNvPr>
          <p:cNvSpPr txBox="1"/>
          <p:nvPr/>
        </p:nvSpPr>
        <p:spPr>
          <a:xfrm>
            <a:off x="543695" y="6071287"/>
            <a:ext cx="11104609" cy="800219"/>
          </a:xfrm>
          <a:prstGeom prst="rect">
            <a:avLst/>
          </a:prstGeom>
          <a:noFill/>
          <a:ln>
            <a:solidFill>
              <a:schemeClr val="bg1"/>
            </a:solidFill>
          </a:ln>
        </p:spPr>
        <p:txBody>
          <a:bodyPr wrap="square" rtlCol="0">
            <a:spAutoFit/>
          </a:bodyPr>
          <a:lstStyle/>
          <a:p>
            <a:r>
              <a:rPr lang="es-ES" sz="1400" dirty="0"/>
              <a:t>Y le tenemos que agradecer a Mariano de enseñarnos como es un caballo de paso y la experiencia que nos dio fue increíble.</a:t>
            </a:r>
          </a:p>
          <a:p>
            <a:endParaRPr lang="es-PE" dirty="0"/>
          </a:p>
        </p:txBody>
      </p:sp>
      <p:sp>
        <p:nvSpPr>
          <p:cNvPr id="15" name="CuadroTexto 14">
            <a:extLst>
              <a:ext uri="{FF2B5EF4-FFF2-40B4-BE49-F238E27FC236}">
                <a16:creationId xmlns:a16="http://schemas.microsoft.com/office/drawing/2014/main" id="{937C7E03-A372-F6FD-DD87-022752FFF29B}"/>
              </a:ext>
            </a:extLst>
          </p:cNvPr>
          <p:cNvSpPr txBox="1"/>
          <p:nvPr/>
        </p:nvSpPr>
        <p:spPr>
          <a:xfrm>
            <a:off x="6285471" y="4749114"/>
            <a:ext cx="5362833" cy="923330"/>
          </a:xfrm>
          <a:prstGeom prst="rect">
            <a:avLst/>
          </a:prstGeom>
          <a:noFill/>
        </p:spPr>
        <p:txBody>
          <a:bodyPr wrap="square" rtlCol="0">
            <a:spAutoFit/>
          </a:bodyPr>
          <a:lstStyle/>
          <a:p>
            <a:r>
              <a:rPr lang="es-PE" dirty="0"/>
              <a:t>Mariano nos explico que combino dos bailes muy diferentes y salió un baile que nos gustó muchísimo.</a:t>
            </a:r>
          </a:p>
        </p:txBody>
      </p:sp>
    </p:spTree>
    <p:extLst>
      <p:ext uri="{BB962C8B-B14F-4D97-AF65-F5344CB8AC3E}">
        <p14:creationId xmlns:p14="http://schemas.microsoft.com/office/powerpoint/2010/main" val="120355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881EE-9319-ADDF-0815-FA07D664966E}"/>
              </a:ext>
            </a:extLst>
          </p:cNvPr>
          <p:cNvSpPr>
            <a:spLocks noGrp="1"/>
          </p:cNvSpPr>
          <p:nvPr>
            <p:ph type="title"/>
          </p:nvPr>
        </p:nvSpPr>
        <p:spPr/>
        <p:txBody>
          <a:bodyPr/>
          <a:lstStyle/>
          <a:p>
            <a:r>
              <a:rPr lang="es-PE" dirty="0"/>
              <a:t>Hechos anecdóticos</a:t>
            </a:r>
          </a:p>
        </p:txBody>
      </p:sp>
      <p:sp>
        <p:nvSpPr>
          <p:cNvPr id="4" name="CuadroTexto 3">
            <a:extLst>
              <a:ext uri="{FF2B5EF4-FFF2-40B4-BE49-F238E27FC236}">
                <a16:creationId xmlns:a16="http://schemas.microsoft.com/office/drawing/2014/main" id="{BA7763A8-0466-AE77-AF7A-40A7DEAE4C9A}"/>
              </a:ext>
            </a:extLst>
          </p:cNvPr>
          <p:cNvSpPr txBox="1"/>
          <p:nvPr/>
        </p:nvSpPr>
        <p:spPr>
          <a:xfrm>
            <a:off x="8106033" y="4609072"/>
            <a:ext cx="3768811" cy="2031325"/>
          </a:xfrm>
          <a:prstGeom prst="rect">
            <a:avLst/>
          </a:prstGeom>
          <a:noFill/>
          <a:ln>
            <a:solidFill>
              <a:schemeClr val="bg1"/>
            </a:solidFill>
          </a:ln>
        </p:spPr>
        <p:txBody>
          <a:bodyPr wrap="square" rtlCol="0" anchor="ctr">
            <a:spAutoFit/>
          </a:bodyPr>
          <a:lstStyle/>
          <a:p>
            <a:pPr algn="ctr"/>
            <a:endParaRPr lang="es-PE" dirty="0"/>
          </a:p>
          <a:p>
            <a:pPr algn="ctr"/>
            <a:r>
              <a:rPr lang="es-PE" dirty="0"/>
              <a:t>Imagen sobre una anécdota </a:t>
            </a:r>
          </a:p>
          <a:p>
            <a:pPr algn="ctr"/>
            <a:endParaRPr lang="es-PE" dirty="0"/>
          </a:p>
          <a:p>
            <a:pPr algn="ctr"/>
            <a:br>
              <a:rPr lang="es-PE" dirty="0"/>
            </a:br>
            <a:br>
              <a:rPr lang="es-PE" dirty="0"/>
            </a:br>
            <a:br>
              <a:rPr lang="es-PE" dirty="0"/>
            </a:br>
            <a:endParaRPr lang="es-PE" dirty="0"/>
          </a:p>
        </p:txBody>
      </p:sp>
      <p:sp>
        <p:nvSpPr>
          <p:cNvPr id="6" name="CuadroTexto 5">
            <a:extLst>
              <a:ext uri="{FF2B5EF4-FFF2-40B4-BE49-F238E27FC236}">
                <a16:creationId xmlns:a16="http://schemas.microsoft.com/office/drawing/2014/main" id="{ED701065-5BEA-B52C-0393-706DFA0AE38A}"/>
              </a:ext>
            </a:extLst>
          </p:cNvPr>
          <p:cNvSpPr txBox="1"/>
          <p:nvPr/>
        </p:nvSpPr>
        <p:spPr>
          <a:xfrm>
            <a:off x="4337222" y="2705615"/>
            <a:ext cx="7537622" cy="1200329"/>
          </a:xfrm>
          <a:prstGeom prst="rect">
            <a:avLst/>
          </a:prstGeom>
          <a:noFill/>
          <a:ln>
            <a:solidFill>
              <a:schemeClr val="bg1"/>
            </a:solidFill>
          </a:ln>
        </p:spPr>
        <p:txBody>
          <a:bodyPr wrap="square" rtlCol="0" anchor="ctr">
            <a:spAutoFit/>
          </a:bodyPr>
          <a:lstStyle/>
          <a:p>
            <a:pPr algn="ctr"/>
            <a:r>
              <a:rPr lang="es-ES" dirty="0"/>
              <a:t>A uno de nosotros que había tomado todo, videos</a:t>
            </a:r>
          </a:p>
          <a:p>
            <a:pPr algn="ctr"/>
            <a:r>
              <a:rPr lang="es-ES" dirty="0"/>
              <a:t>(de todo lo que hablaron), fotos y resulta que cuando su hermano bien viene de su viaje de estudio el celular no se pudo prender y no se pudo agarrar la información.</a:t>
            </a:r>
          </a:p>
        </p:txBody>
      </p:sp>
      <p:sp>
        <p:nvSpPr>
          <p:cNvPr id="7" name="CuadroTexto 6">
            <a:extLst>
              <a:ext uri="{FF2B5EF4-FFF2-40B4-BE49-F238E27FC236}">
                <a16:creationId xmlns:a16="http://schemas.microsoft.com/office/drawing/2014/main" id="{FF762B3E-24E6-03D2-3834-AC151CF4A679}"/>
              </a:ext>
            </a:extLst>
          </p:cNvPr>
          <p:cNvSpPr txBox="1"/>
          <p:nvPr/>
        </p:nvSpPr>
        <p:spPr>
          <a:xfrm>
            <a:off x="275967" y="5163068"/>
            <a:ext cx="7537622" cy="923330"/>
          </a:xfrm>
          <a:prstGeom prst="rect">
            <a:avLst/>
          </a:prstGeom>
          <a:noFill/>
          <a:ln>
            <a:solidFill>
              <a:schemeClr val="bg1"/>
            </a:solidFill>
          </a:ln>
        </p:spPr>
        <p:txBody>
          <a:bodyPr wrap="square" rtlCol="0" anchor="ctr">
            <a:spAutoFit/>
          </a:bodyPr>
          <a:lstStyle/>
          <a:p>
            <a:pPr algn="ctr"/>
            <a:r>
              <a:rPr lang="es-PE" dirty="0"/>
              <a:t>A otro de nosotros uso una cámara profesional que no la sabia usar tanto y tomó muy pocas fotos. </a:t>
            </a:r>
          </a:p>
          <a:p>
            <a:pPr algn="ctr"/>
            <a:r>
              <a:rPr lang="es-PE" dirty="0"/>
              <a:t>(Y por los dos se dificultó el trabajo)</a:t>
            </a:r>
          </a:p>
        </p:txBody>
      </p:sp>
      <p:pic>
        <p:nvPicPr>
          <p:cNvPr id="3" name="Imagen 2">
            <a:extLst>
              <a:ext uri="{FF2B5EF4-FFF2-40B4-BE49-F238E27FC236}">
                <a16:creationId xmlns:a16="http://schemas.microsoft.com/office/drawing/2014/main" id="{6388D4D1-2AC9-2EC4-BB06-535D522DB728}"/>
              </a:ext>
            </a:extLst>
          </p:cNvPr>
          <p:cNvPicPr>
            <a:picLocks noChangeAspect="1"/>
          </p:cNvPicPr>
          <p:nvPr/>
        </p:nvPicPr>
        <p:blipFill>
          <a:blip r:embed="rId2"/>
          <a:stretch>
            <a:fillRect/>
          </a:stretch>
        </p:blipFill>
        <p:spPr>
          <a:xfrm>
            <a:off x="275968" y="2290120"/>
            <a:ext cx="3851190" cy="2031325"/>
          </a:xfrm>
          <a:prstGeom prst="rect">
            <a:avLst/>
          </a:prstGeom>
        </p:spPr>
      </p:pic>
      <p:pic>
        <p:nvPicPr>
          <p:cNvPr id="3074" name="Picture 2" descr="Nikon D3500, características, precio y ficha técnica">
            <a:extLst>
              <a:ext uri="{FF2B5EF4-FFF2-40B4-BE49-F238E27FC236}">
                <a16:creationId xmlns:a16="http://schemas.microsoft.com/office/drawing/2014/main" id="{ECBD2D76-B5EF-40B4-2F58-5209EFDE8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033" y="4609071"/>
            <a:ext cx="3809999" cy="203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51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97238DD5-FAED-0F38-588C-BDCBE4914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816" y="1900027"/>
            <a:ext cx="4238365" cy="3474801"/>
          </a:xfrm>
          <a:prstGeom prst="rect">
            <a:avLst/>
          </a:prstGeom>
        </p:spPr>
      </p:pic>
      <p:pic>
        <p:nvPicPr>
          <p:cNvPr id="4" name="Imagen 3">
            <a:extLst>
              <a:ext uri="{FF2B5EF4-FFF2-40B4-BE49-F238E27FC236}">
                <a16:creationId xmlns:a16="http://schemas.microsoft.com/office/drawing/2014/main" id="{AF01C95F-0D32-D90B-031F-A1266FA33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8" y="1820014"/>
            <a:ext cx="4668982" cy="3097975"/>
          </a:xfrm>
          <a:prstGeom prst="rect">
            <a:avLst/>
          </a:prstGeom>
        </p:spPr>
      </p:pic>
      <p:pic>
        <p:nvPicPr>
          <p:cNvPr id="7" name="Imagen 6">
            <a:extLst>
              <a:ext uri="{FF2B5EF4-FFF2-40B4-BE49-F238E27FC236}">
                <a16:creationId xmlns:a16="http://schemas.microsoft.com/office/drawing/2014/main" id="{F89AB74B-4B7B-157E-ADC4-1AE7D1BFBB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81756"/>
            <a:ext cx="6589672" cy="2308324"/>
          </a:xfrm>
          <a:prstGeom prst="rect">
            <a:avLst/>
          </a:prstGeom>
        </p:spPr>
      </p:pic>
      <p:sp>
        <p:nvSpPr>
          <p:cNvPr id="2" name="Título 1">
            <a:extLst>
              <a:ext uri="{FF2B5EF4-FFF2-40B4-BE49-F238E27FC236}">
                <a16:creationId xmlns:a16="http://schemas.microsoft.com/office/drawing/2014/main" id="{15A881EE-9319-ADDF-0815-FA07D664966E}"/>
              </a:ext>
            </a:extLst>
          </p:cNvPr>
          <p:cNvSpPr>
            <a:spLocks noGrp="1"/>
          </p:cNvSpPr>
          <p:nvPr>
            <p:ph type="title"/>
          </p:nvPr>
        </p:nvSpPr>
        <p:spPr/>
        <p:txBody>
          <a:bodyPr>
            <a:normAutofit/>
          </a:bodyPr>
          <a:lstStyle/>
          <a:p>
            <a:r>
              <a:rPr lang="es-PE" dirty="0"/>
              <a:t>Collage</a:t>
            </a:r>
          </a:p>
        </p:txBody>
      </p:sp>
      <p:grpSp>
        <p:nvGrpSpPr>
          <p:cNvPr id="8" name="Grupo 7">
            <a:extLst>
              <a:ext uri="{FF2B5EF4-FFF2-40B4-BE49-F238E27FC236}">
                <a16:creationId xmlns:a16="http://schemas.microsoft.com/office/drawing/2014/main" id="{D3F12D64-B31B-CD95-C8C6-388B46657216}"/>
              </a:ext>
            </a:extLst>
          </p:cNvPr>
          <p:cNvGrpSpPr/>
          <p:nvPr/>
        </p:nvGrpSpPr>
        <p:grpSpPr>
          <a:xfrm>
            <a:off x="7670499" y="1215988"/>
            <a:ext cx="4238365" cy="2042984"/>
            <a:chOff x="2325129" y="749192"/>
            <a:chExt cx="12266107" cy="6861544"/>
          </a:xfrm>
        </p:grpSpPr>
        <p:pic>
          <p:nvPicPr>
            <p:cNvPr id="9" name="Picture 8" descr="Museo Huaca Rajada – Sipán conmemora doce años, con exposición temporal del  hallazgo de una cámara funeraria inca - Noticias - Proyecto Especial  Naylamp - Lambayeque - Gobierno del Perú">
              <a:extLst>
                <a:ext uri="{FF2B5EF4-FFF2-40B4-BE49-F238E27FC236}">
                  <a16:creationId xmlns:a16="http://schemas.microsoft.com/office/drawing/2014/main" id="{C8C4A8A6-9304-8C36-BE71-8A964A16EA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129" y="749192"/>
              <a:ext cx="12266107" cy="686154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C4CC049-FFD9-4CDB-35F4-0EE424D9317C}"/>
                </a:ext>
              </a:extLst>
            </p:cNvPr>
            <p:cNvSpPr txBox="1"/>
            <p:nvPr/>
          </p:nvSpPr>
          <p:spPr>
            <a:xfrm>
              <a:off x="4843768" y="5335157"/>
              <a:ext cx="4176729" cy="1767975"/>
            </a:xfrm>
            <a:prstGeom prst="rect">
              <a:avLst/>
            </a:prstGeom>
            <a:noFill/>
          </p:spPr>
          <p:txBody>
            <a:bodyPr wrap="square" rtlCol="0">
              <a:spAutoFit/>
            </a:bodyPr>
            <a:lstStyle/>
            <a:p>
              <a:endParaRPr lang="es-PE" dirty="0">
                <a:solidFill>
                  <a:schemeClr val="bg1"/>
                </a:solidFill>
              </a:endParaRPr>
            </a:p>
          </p:txBody>
        </p:sp>
      </p:grpSp>
      <p:pic>
        <p:nvPicPr>
          <p:cNvPr id="5" name="Imagen 4">
            <a:extLst>
              <a:ext uri="{FF2B5EF4-FFF2-40B4-BE49-F238E27FC236}">
                <a16:creationId xmlns:a16="http://schemas.microsoft.com/office/drawing/2014/main" id="{1D4BB109-20F9-AFB1-3C34-7741058887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6085" y="4427473"/>
            <a:ext cx="5362833" cy="2308324"/>
          </a:xfrm>
          <a:prstGeom prst="rect">
            <a:avLst/>
          </a:prstGeom>
        </p:spPr>
      </p:pic>
      <p:pic>
        <p:nvPicPr>
          <p:cNvPr id="6" name="Picture 2" descr="Complejo Arqueológico Huaca Rajada en Chiclayo | Perú Travel">
            <a:extLst>
              <a:ext uri="{FF2B5EF4-FFF2-40B4-BE49-F238E27FC236}">
                <a16:creationId xmlns:a16="http://schemas.microsoft.com/office/drawing/2014/main" id="{273E78FA-51DA-46DE-2ECE-6CF493F10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9095558" y="1768449"/>
            <a:ext cx="1416202" cy="421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036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AE6169-952A-E4D6-2C1B-0E917D32AF07}"/>
              </a:ext>
            </a:extLst>
          </p:cNvPr>
          <p:cNvSpPr>
            <a:spLocks noGrp="1"/>
          </p:cNvSpPr>
          <p:nvPr>
            <p:ph type="title"/>
          </p:nvPr>
        </p:nvSpPr>
        <p:spPr/>
        <p:txBody>
          <a:bodyPr/>
          <a:lstStyle/>
          <a:p>
            <a:r>
              <a:rPr lang="es-PE" dirty="0"/>
              <a:t>Agradecimientos</a:t>
            </a:r>
          </a:p>
        </p:txBody>
      </p:sp>
      <p:pic>
        <p:nvPicPr>
          <p:cNvPr id="4098" name="Picture 2" descr="Minions Muchas Gracias GIF - Minions Muchas Gracias Thanks GIFs">
            <a:extLst>
              <a:ext uri="{FF2B5EF4-FFF2-40B4-BE49-F238E27FC236}">
                <a16:creationId xmlns:a16="http://schemas.microsoft.com/office/drawing/2014/main" id="{F97EAFC8-2BF8-4C9C-1128-0AFF4DDA3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9" y="0"/>
            <a:ext cx="121856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590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Ci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TM03457503[[fn=Citable]]</Template>
  <TotalTime>189</TotalTime>
  <Words>460</Words>
  <Application>Microsoft Office PowerPoint</Application>
  <PresentationFormat>Panorámica</PresentationFormat>
  <Paragraphs>46</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Century Gothic</vt:lpstr>
      <vt:lpstr>Libre Franklin</vt:lpstr>
      <vt:lpstr>Roboto</vt:lpstr>
      <vt:lpstr>Wingdings 2</vt:lpstr>
      <vt:lpstr>Citable</vt:lpstr>
      <vt:lpstr>Presentación de PowerPoint</vt:lpstr>
      <vt:lpstr>Índice:</vt:lpstr>
      <vt:lpstr>Visita al Museo de Sipán</vt:lpstr>
      <vt:lpstr>Complejo arqueológico de Huaca Rajada</vt:lpstr>
      <vt:lpstr>Caballo de paso en Casa Sipán</vt:lpstr>
      <vt:lpstr>Hechos anecdóticos</vt:lpstr>
      <vt:lpstr>Collage</vt:lpstr>
      <vt:lpstr>Agradecimientos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Famferpor</dc:creator>
  <cp:lastModifiedBy>Famferpor</cp:lastModifiedBy>
  <cp:revision>3</cp:revision>
  <dcterms:created xsi:type="dcterms:W3CDTF">2022-11-05T22:16:47Z</dcterms:created>
  <dcterms:modified xsi:type="dcterms:W3CDTF">2022-11-09T01:20:57Z</dcterms:modified>
</cp:coreProperties>
</file>