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57" r:id="rId5"/>
    <p:sldId id="262" r:id="rId6"/>
    <p:sldId id="261" r:id="rId7"/>
    <p:sldId id="260" r:id="rId8"/>
    <p:sldId id="263" r:id="rId9"/>
    <p:sldId id="264" r:id="rId10"/>
    <p:sldId id="265" r:id="rId1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7/19/2022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68592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7/19/2022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7954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7/19/2022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25649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7/19/2022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341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7/19/2022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61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7/19/2022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89605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7/19/2022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‹Nº›</a:t>
            </a:fld>
            <a:endParaRPr lang="en-US"/>
          </a:p>
        </p:txBody>
      </p:sp>
    </p:spTree>
    <p:extLst>
      <p:ext uri="{BB962C8B-B14F-4D97-AF65-F5344CB8AC3E}">
        <p14:creationId xmlns:p14="http://schemas.microsoft.com/office/powerpoint/2010/main" val="23595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7/19/2022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2763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7/19/2022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‹Nº›</a:t>
            </a:fld>
            <a:endParaRPr lang="en-US"/>
          </a:p>
        </p:txBody>
      </p:sp>
    </p:spTree>
    <p:extLst>
      <p:ext uri="{BB962C8B-B14F-4D97-AF65-F5344CB8AC3E}">
        <p14:creationId xmlns:p14="http://schemas.microsoft.com/office/powerpoint/2010/main" val="111719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7/19/2022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209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7/19/2022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‹Nº›</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8522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7/19/2022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‹Nº›</a:t>
            </a:fld>
            <a:endParaRPr lang="en-US"/>
          </a:p>
        </p:txBody>
      </p:sp>
    </p:spTree>
    <p:extLst>
      <p:ext uri="{BB962C8B-B14F-4D97-AF65-F5344CB8AC3E}">
        <p14:creationId xmlns:p14="http://schemas.microsoft.com/office/powerpoint/2010/main" val="232440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2" name="Picture 3">
            <a:extLst>
              <a:ext uri="{FF2B5EF4-FFF2-40B4-BE49-F238E27FC236}">
                <a16:creationId xmlns:a16="http://schemas.microsoft.com/office/drawing/2014/main" id="{79FC2949-B0AC-C6A1-006E-A0B792F95018}"/>
              </a:ext>
            </a:extLst>
          </p:cNvPr>
          <p:cNvPicPr>
            <a:picLocks noChangeAspect="1"/>
          </p:cNvPicPr>
          <p:nvPr/>
        </p:nvPicPr>
        <p:blipFill rotWithShape="1">
          <a:blip r:embed="rId2">
            <a:alphaModFix amt="40000"/>
          </a:blip>
          <a:srcRect t="23463" r="-1" b="14021"/>
          <a:stretch/>
        </p:blipFill>
        <p:spPr>
          <a:xfrm>
            <a:off x="20" y="10"/>
            <a:ext cx="12188932" cy="6857990"/>
          </a:xfrm>
          <a:prstGeom prst="rect">
            <a:avLst/>
          </a:prstGeom>
        </p:spPr>
      </p:pic>
      <p:sp>
        <p:nvSpPr>
          <p:cNvPr id="2" name="Título 1">
            <a:extLst>
              <a:ext uri="{FF2B5EF4-FFF2-40B4-BE49-F238E27FC236}">
                <a16:creationId xmlns:a16="http://schemas.microsoft.com/office/drawing/2014/main" id="{A1D4DADA-5F48-8DFC-9A59-D9CAFBB7DF70}"/>
              </a:ext>
            </a:extLst>
          </p:cNvPr>
          <p:cNvSpPr>
            <a:spLocks noGrp="1"/>
          </p:cNvSpPr>
          <p:nvPr>
            <p:ph type="ctrTitle"/>
          </p:nvPr>
        </p:nvSpPr>
        <p:spPr>
          <a:xfrm>
            <a:off x="1549238" y="1145080"/>
            <a:ext cx="9090476" cy="2179601"/>
          </a:xfrm>
        </p:spPr>
        <p:txBody>
          <a:bodyPr anchor="b">
            <a:normAutofit/>
          </a:bodyPr>
          <a:lstStyle/>
          <a:p>
            <a:pPr algn="ctr"/>
            <a:r>
              <a:rPr lang="es-PE" dirty="0">
                <a:solidFill>
                  <a:srgbClr val="FFFFFF"/>
                </a:solidFill>
              </a:rPr>
              <a:t>Sistema Endocrino: Retroalimentación Activa y Negativa</a:t>
            </a:r>
          </a:p>
        </p:txBody>
      </p:sp>
      <p:sp>
        <p:nvSpPr>
          <p:cNvPr id="3" name="Subtítulo 2">
            <a:extLst>
              <a:ext uri="{FF2B5EF4-FFF2-40B4-BE49-F238E27FC236}">
                <a16:creationId xmlns:a16="http://schemas.microsoft.com/office/drawing/2014/main" id="{F8A21375-AB17-DACD-4386-FA269A9BF44D}"/>
              </a:ext>
            </a:extLst>
          </p:cNvPr>
          <p:cNvSpPr>
            <a:spLocks noGrp="1"/>
          </p:cNvSpPr>
          <p:nvPr>
            <p:ph type="subTitle" idx="1"/>
          </p:nvPr>
        </p:nvSpPr>
        <p:spPr>
          <a:xfrm>
            <a:off x="2999029" y="3774104"/>
            <a:ext cx="6190895" cy="2622865"/>
          </a:xfrm>
        </p:spPr>
        <p:txBody>
          <a:bodyPr anchor="t">
            <a:normAutofit/>
          </a:bodyPr>
          <a:lstStyle/>
          <a:p>
            <a:pPr algn="ctr"/>
            <a:r>
              <a:rPr lang="es-ES" dirty="0">
                <a:solidFill>
                  <a:srgbClr val="FFFFFF"/>
                </a:solidFill>
              </a:rPr>
              <a:t>Nombre: Gabriel Cortez Aquino.</a:t>
            </a:r>
          </a:p>
          <a:p>
            <a:pPr algn="ctr"/>
            <a:r>
              <a:rPr lang="es-ES" dirty="0">
                <a:solidFill>
                  <a:srgbClr val="FFFFFF"/>
                </a:solidFill>
              </a:rPr>
              <a:t> Curso: Biología.</a:t>
            </a:r>
          </a:p>
          <a:p>
            <a:pPr algn="ctr"/>
            <a:r>
              <a:rPr lang="es-ES" dirty="0">
                <a:solidFill>
                  <a:srgbClr val="FFFFFF"/>
                </a:solidFill>
              </a:rPr>
              <a:t>Profesor: Juan Cespedes Cortez.</a:t>
            </a:r>
          </a:p>
          <a:p>
            <a:pPr algn="ctr"/>
            <a:r>
              <a:rPr lang="es-ES" dirty="0">
                <a:solidFill>
                  <a:srgbClr val="FFFFFF"/>
                </a:solidFill>
              </a:rPr>
              <a:t>Fecha:19/07/2022</a:t>
            </a:r>
          </a:p>
          <a:p>
            <a:pPr algn="ctr"/>
            <a:r>
              <a:rPr lang="es-ES" dirty="0">
                <a:solidFill>
                  <a:srgbClr val="FFFFFF"/>
                </a:solidFill>
              </a:rPr>
              <a:t> </a:t>
            </a:r>
          </a:p>
          <a:p>
            <a:pPr algn="ctr"/>
            <a:endParaRPr lang="es-PE" dirty="0">
              <a:solidFill>
                <a:srgbClr val="FFFFFF"/>
              </a:solidFill>
            </a:endParaRPr>
          </a:p>
        </p:txBody>
      </p:sp>
      <p:sp>
        <p:nvSpPr>
          <p:cNvPr id="33" name="Freeform: Shape 10">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5"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36" name="Freeform: Shape 2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132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39ABF-9089-0FEE-9D65-5F615C6E633B}"/>
              </a:ext>
            </a:extLst>
          </p:cNvPr>
          <p:cNvSpPr>
            <a:spLocks noGrp="1"/>
          </p:cNvSpPr>
          <p:nvPr>
            <p:ph type="title"/>
          </p:nvPr>
        </p:nvSpPr>
        <p:spPr/>
        <p:txBody>
          <a:bodyPr/>
          <a:lstStyle/>
          <a:p>
            <a:r>
              <a:rPr lang="es-PE" dirty="0"/>
              <a:t>Referencias Bibliográficas</a:t>
            </a:r>
          </a:p>
        </p:txBody>
      </p:sp>
      <p:sp>
        <p:nvSpPr>
          <p:cNvPr id="3" name="Marcador de contenido 2">
            <a:extLst>
              <a:ext uri="{FF2B5EF4-FFF2-40B4-BE49-F238E27FC236}">
                <a16:creationId xmlns:a16="http://schemas.microsoft.com/office/drawing/2014/main" id="{DA35B074-9E33-ACA3-179E-8175C4ED5064}"/>
              </a:ext>
            </a:extLst>
          </p:cNvPr>
          <p:cNvSpPr>
            <a:spLocks noGrp="1"/>
          </p:cNvSpPr>
          <p:nvPr>
            <p:ph idx="1"/>
          </p:nvPr>
        </p:nvSpPr>
        <p:spPr/>
        <p:txBody>
          <a:bodyPr/>
          <a:lstStyle/>
          <a:p>
            <a:pPr marL="540000" marR="0" lvl="0" indent="-540000" algn="just" defTabSz="914400" rtl="0" eaLnBrk="1" fontAlgn="auto" latinLnBrk="0" hangingPunct="1">
              <a:lnSpc>
                <a:spcPct val="200000"/>
              </a:lnSpc>
              <a:spcBef>
                <a:spcPts val="0"/>
              </a:spcBef>
              <a:spcAft>
                <a:spcPts val="0"/>
              </a:spcAft>
              <a:buClr>
                <a:srgbClr val="FFFFFF"/>
              </a:buClr>
              <a:buSzPts val="1300"/>
              <a:buFont typeface="Lato"/>
              <a:buNone/>
              <a:tabLst/>
              <a:defRPr/>
            </a:pPr>
            <a:r>
              <a:rPr kumimoji="0" lang="es-PE" sz="1100" b="0" i="0" u="none" strike="noStrike" kern="0" cap="none" spc="0" normalizeH="0" baseline="0" noProof="0" dirty="0">
                <a:ln>
                  <a:noFill/>
                </a:ln>
                <a:effectLst/>
                <a:uLnTx/>
                <a:uFillTx/>
                <a:latin typeface="Arial"/>
                <a:ea typeface="Arial"/>
                <a:cs typeface="Arial"/>
                <a:sym typeface="Arial"/>
              </a:rPr>
              <a:t>CK-12, </a:t>
            </a:r>
            <a:r>
              <a:rPr kumimoji="0" lang="es-PE" sz="1100" b="0" i="0" u="none" strike="noStrike" kern="0" cap="none" spc="0" normalizeH="0" baseline="0" noProof="0" dirty="0" err="1">
                <a:ln>
                  <a:noFill/>
                </a:ln>
                <a:effectLst/>
                <a:uLnTx/>
                <a:uFillTx/>
                <a:latin typeface="Arial"/>
                <a:ea typeface="Arial"/>
                <a:cs typeface="Arial"/>
                <a:sym typeface="Arial"/>
              </a:rPr>
              <a:t>Wilkin</a:t>
            </a:r>
            <a:r>
              <a:rPr kumimoji="0" lang="es-PE" sz="1100" b="0" i="0" u="none" strike="noStrike" kern="0" cap="none" spc="0" normalizeH="0" baseline="0" noProof="0" dirty="0">
                <a:ln>
                  <a:noFill/>
                </a:ln>
                <a:effectLst/>
                <a:uLnTx/>
                <a:uFillTx/>
                <a:latin typeface="Arial"/>
                <a:ea typeface="Arial"/>
                <a:cs typeface="Arial"/>
                <a:sym typeface="Arial"/>
              </a:rPr>
              <a:t>, D., &amp; </a:t>
            </a:r>
            <a:r>
              <a:rPr kumimoji="0" lang="es-PE" sz="1100" b="0" i="0" u="none" strike="noStrike" kern="0" cap="none" spc="0" normalizeH="0" baseline="0" noProof="0" dirty="0" err="1">
                <a:ln>
                  <a:noFill/>
                </a:ln>
                <a:effectLst/>
                <a:uLnTx/>
                <a:uFillTx/>
                <a:latin typeface="Arial"/>
                <a:ea typeface="Arial"/>
                <a:cs typeface="Arial"/>
                <a:sym typeface="Arial"/>
              </a:rPr>
              <a:t>Brainard</a:t>
            </a:r>
            <a:r>
              <a:rPr kumimoji="0" lang="es-PE" sz="1100" b="0" i="0" u="none" strike="noStrike" kern="0" cap="none" spc="0" normalizeH="0" baseline="0" noProof="0" dirty="0">
                <a:ln>
                  <a:noFill/>
                </a:ln>
                <a:effectLst/>
                <a:uLnTx/>
                <a:uFillTx/>
                <a:latin typeface="Arial"/>
                <a:ea typeface="Arial"/>
                <a:cs typeface="Arial"/>
                <a:sym typeface="Arial"/>
              </a:rPr>
              <a:t>, J. (2021, 26 febrero). Homeostasis. Flex </a:t>
            </a:r>
            <a:r>
              <a:rPr kumimoji="0" lang="es-PE" sz="1100" b="0" i="0" u="none" strike="noStrike" kern="0" cap="none" spc="0" normalizeH="0" baseline="0" noProof="0" dirty="0" err="1">
                <a:ln>
                  <a:noFill/>
                </a:ln>
                <a:effectLst/>
                <a:uLnTx/>
                <a:uFillTx/>
                <a:latin typeface="Arial"/>
                <a:ea typeface="Arial"/>
                <a:cs typeface="Arial"/>
                <a:sym typeface="Arial"/>
              </a:rPr>
              <a:t>Books</a:t>
            </a:r>
            <a:r>
              <a:rPr kumimoji="0" lang="es-PE" sz="1100" b="0" i="0" u="none" strike="noStrike" kern="0" cap="none" spc="0" normalizeH="0" baseline="0" noProof="0" dirty="0">
                <a:ln>
                  <a:noFill/>
                </a:ln>
                <a:effectLst/>
                <a:uLnTx/>
                <a:uFillTx/>
                <a:latin typeface="Arial"/>
                <a:ea typeface="Arial"/>
                <a:cs typeface="Arial"/>
                <a:sym typeface="Arial"/>
              </a:rPr>
              <a:t>. Recuperado de  https://flexbooks.ck12.org/</a:t>
            </a:r>
            <a:r>
              <a:rPr kumimoji="0" lang="es-PE" sz="1100" b="0" i="0" u="none" strike="noStrike" kern="0" cap="none" spc="0" normalizeH="0" baseline="0" noProof="0" dirty="0" err="1">
                <a:ln>
                  <a:noFill/>
                </a:ln>
                <a:effectLst/>
                <a:uLnTx/>
                <a:uFillTx/>
                <a:latin typeface="Arial"/>
                <a:ea typeface="Arial"/>
                <a:cs typeface="Arial"/>
                <a:sym typeface="Arial"/>
              </a:rPr>
              <a:t>cbook</a:t>
            </a:r>
            <a:r>
              <a:rPr kumimoji="0" lang="es-PE" sz="1100" b="0" i="0" u="none" strike="noStrike" kern="0" cap="none" spc="0" normalizeH="0" baseline="0" noProof="0" dirty="0">
                <a:ln>
                  <a:noFill/>
                </a:ln>
                <a:effectLst/>
                <a:uLnTx/>
                <a:uFillTx/>
                <a:latin typeface="Arial"/>
                <a:ea typeface="Arial"/>
                <a:cs typeface="Arial"/>
                <a:sym typeface="Arial"/>
              </a:rPr>
              <a:t>/ck-12-conceptos-biologia/</a:t>
            </a:r>
            <a:r>
              <a:rPr kumimoji="0" lang="es-PE" sz="1100" b="0" i="0" u="none" strike="noStrike" kern="0" cap="none" spc="0" normalizeH="0" baseline="0" noProof="0" dirty="0" err="1">
                <a:ln>
                  <a:noFill/>
                </a:ln>
                <a:effectLst/>
                <a:uLnTx/>
                <a:uFillTx/>
                <a:latin typeface="Arial"/>
                <a:ea typeface="Arial"/>
                <a:cs typeface="Arial"/>
                <a:sym typeface="Arial"/>
              </a:rPr>
              <a:t>section</a:t>
            </a:r>
            <a:r>
              <a:rPr kumimoji="0" lang="es-PE" sz="1100" b="0" i="0" u="none" strike="noStrike" kern="0" cap="none" spc="0" normalizeH="0" baseline="0" noProof="0" dirty="0">
                <a:ln>
                  <a:noFill/>
                </a:ln>
                <a:effectLst/>
                <a:uLnTx/>
                <a:uFillTx/>
                <a:latin typeface="Arial"/>
                <a:ea typeface="Arial"/>
                <a:cs typeface="Arial"/>
                <a:sym typeface="Arial"/>
              </a:rPr>
              <a:t>/13.2/</a:t>
            </a:r>
            <a:r>
              <a:rPr kumimoji="0" lang="es-PE" sz="1100" b="0" i="0" u="none" strike="noStrike" kern="0" cap="none" spc="0" normalizeH="0" baseline="0" noProof="0" dirty="0" err="1">
                <a:ln>
                  <a:noFill/>
                </a:ln>
                <a:effectLst/>
                <a:uLnTx/>
                <a:uFillTx/>
                <a:latin typeface="Arial"/>
                <a:ea typeface="Arial"/>
                <a:cs typeface="Arial"/>
                <a:sym typeface="Arial"/>
              </a:rPr>
              <a:t>primary</a:t>
            </a:r>
            <a:r>
              <a:rPr kumimoji="0" lang="es-PE" sz="1100" b="0" i="0" u="none" strike="noStrike" kern="0" cap="none" spc="0" normalizeH="0" baseline="0" noProof="0" dirty="0">
                <a:ln>
                  <a:noFill/>
                </a:ln>
                <a:effectLst/>
                <a:uLnTx/>
                <a:uFillTx/>
                <a:latin typeface="Arial"/>
                <a:ea typeface="Arial"/>
                <a:cs typeface="Arial"/>
                <a:sym typeface="Arial"/>
              </a:rPr>
              <a:t>/</a:t>
            </a:r>
            <a:r>
              <a:rPr kumimoji="0" lang="es-PE" sz="1100" b="0" i="0" u="none" strike="noStrike" kern="0" cap="none" spc="0" normalizeH="0" baseline="0" noProof="0" dirty="0" err="1">
                <a:ln>
                  <a:noFill/>
                </a:ln>
                <a:effectLst/>
                <a:uLnTx/>
                <a:uFillTx/>
                <a:latin typeface="Arial"/>
                <a:ea typeface="Arial"/>
                <a:cs typeface="Arial"/>
                <a:sym typeface="Arial"/>
              </a:rPr>
              <a:t>lesson</a:t>
            </a:r>
            <a:r>
              <a:rPr kumimoji="0" lang="es-PE" sz="1100" b="0" i="0" u="none" strike="noStrike" kern="0" cap="none" spc="0" normalizeH="0" baseline="0" noProof="0" dirty="0">
                <a:ln>
                  <a:noFill/>
                </a:ln>
                <a:effectLst/>
                <a:uLnTx/>
                <a:uFillTx/>
                <a:latin typeface="Arial"/>
                <a:ea typeface="Arial"/>
                <a:cs typeface="Arial"/>
                <a:sym typeface="Arial"/>
              </a:rPr>
              <a:t>/homeostasis-%3a%3aof%3a%3a-homeostasis-%3a%3aof%3a%3a-ck-12-conceptos-biología</a:t>
            </a:r>
          </a:p>
          <a:p>
            <a:pPr marL="540000" marR="0" lvl="0" indent="-540000" algn="just" defTabSz="914400" rtl="0" eaLnBrk="1" fontAlgn="auto" latinLnBrk="0" hangingPunct="1">
              <a:lnSpc>
                <a:spcPct val="200000"/>
              </a:lnSpc>
              <a:spcBef>
                <a:spcPts val="0"/>
              </a:spcBef>
              <a:spcAft>
                <a:spcPts val="0"/>
              </a:spcAft>
              <a:buClr>
                <a:srgbClr val="FFFFFF"/>
              </a:buClr>
              <a:buSzPts val="1300"/>
              <a:buFont typeface="Lato"/>
              <a:buNone/>
              <a:tabLst/>
              <a:defRPr/>
            </a:pPr>
            <a:endParaRPr kumimoji="0" lang="es-PE" sz="1100" b="0" i="0" u="none" strike="noStrike" kern="0" cap="none" spc="0" normalizeH="0" baseline="0" noProof="0" dirty="0">
              <a:ln>
                <a:noFill/>
              </a:ln>
              <a:effectLst/>
              <a:uLnTx/>
              <a:uFillTx/>
              <a:latin typeface="Arial"/>
              <a:ea typeface="Arial"/>
              <a:cs typeface="Arial"/>
              <a:sym typeface="Arial"/>
            </a:endParaRPr>
          </a:p>
          <a:p>
            <a:pPr marL="540000" marR="0" lvl="0" indent="-540000" algn="just" defTabSz="914400" rtl="0" eaLnBrk="1" fontAlgn="auto" latinLnBrk="0" hangingPunct="1">
              <a:lnSpc>
                <a:spcPct val="200000"/>
              </a:lnSpc>
              <a:spcBef>
                <a:spcPts val="0"/>
              </a:spcBef>
              <a:spcAft>
                <a:spcPts val="0"/>
              </a:spcAft>
              <a:buClr>
                <a:srgbClr val="FFFFFF"/>
              </a:buClr>
              <a:buSzPts val="1300"/>
              <a:buFont typeface="Lato"/>
              <a:buNone/>
              <a:tabLst/>
              <a:defRPr/>
            </a:pPr>
            <a:r>
              <a:rPr kumimoji="0" lang="es-ES" sz="1100" b="0" i="0" u="none" strike="noStrike" kern="0" cap="none" spc="0" normalizeH="0" baseline="0" noProof="0" dirty="0">
                <a:ln>
                  <a:noFill/>
                </a:ln>
                <a:effectLst/>
                <a:uLnTx/>
                <a:uFillTx/>
                <a:latin typeface="Arial"/>
                <a:ea typeface="Arial"/>
                <a:cs typeface="Arial"/>
                <a:sym typeface="Arial"/>
              </a:rPr>
              <a:t>Khan </a:t>
            </a:r>
            <a:r>
              <a:rPr kumimoji="0" lang="es-ES" sz="1100" b="0" i="0" u="none" strike="noStrike" kern="0" cap="none" spc="0" normalizeH="0" baseline="0" noProof="0" dirty="0" err="1">
                <a:ln>
                  <a:noFill/>
                </a:ln>
                <a:effectLst/>
                <a:uLnTx/>
                <a:uFillTx/>
                <a:latin typeface="Arial"/>
                <a:ea typeface="Arial"/>
                <a:cs typeface="Arial"/>
                <a:sym typeface="Arial"/>
              </a:rPr>
              <a:t>Academy</a:t>
            </a:r>
            <a:r>
              <a:rPr kumimoji="0" lang="es-ES" sz="1100" b="0" i="0" u="none" strike="noStrike" kern="0" cap="none" spc="0" normalizeH="0" baseline="0" noProof="0" dirty="0">
                <a:ln>
                  <a:noFill/>
                </a:ln>
                <a:effectLst/>
                <a:uLnTx/>
                <a:uFillTx/>
                <a:latin typeface="Arial"/>
                <a:ea typeface="Arial"/>
                <a:cs typeface="Arial"/>
                <a:sym typeface="Arial"/>
              </a:rPr>
              <a:t> (s. f.).</a:t>
            </a:r>
            <a:r>
              <a:rPr kumimoji="0" lang="es-ES" sz="1100" b="0" i="1" u="none" strike="noStrike" kern="0" cap="none" spc="0" normalizeH="0" baseline="0" noProof="0" dirty="0">
                <a:ln>
                  <a:noFill/>
                </a:ln>
                <a:effectLst/>
                <a:uLnTx/>
                <a:uFillTx/>
                <a:latin typeface="Arial"/>
                <a:ea typeface="Arial"/>
                <a:cs typeface="Arial"/>
                <a:sym typeface="Arial"/>
              </a:rPr>
              <a:t>Homeostasis</a:t>
            </a:r>
            <a:r>
              <a:rPr kumimoji="0" lang="es-ES" sz="1100" b="0" i="0" u="none" strike="noStrike" kern="0" cap="none" spc="0" normalizeH="0" baseline="0" noProof="0" dirty="0">
                <a:ln>
                  <a:noFill/>
                </a:ln>
                <a:effectLst/>
                <a:uLnTx/>
                <a:uFillTx/>
                <a:latin typeface="Arial"/>
                <a:ea typeface="Arial"/>
                <a:cs typeface="Arial"/>
                <a:sym typeface="Arial"/>
              </a:rPr>
              <a:t>. Khan </a:t>
            </a:r>
            <a:r>
              <a:rPr kumimoji="0" lang="es-ES" sz="1100" b="0" i="0" u="none" strike="noStrike" kern="0" cap="none" spc="0" normalizeH="0" baseline="0" noProof="0" dirty="0" err="1">
                <a:ln>
                  <a:noFill/>
                </a:ln>
                <a:effectLst/>
                <a:uLnTx/>
                <a:uFillTx/>
                <a:latin typeface="Arial"/>
                <a:ea typeface="Arial"/>
                <a:cs typeface="Arial"/>
                <a:sym typeface="Arial"/>
              </a:rPr>
              <a:t>Academy</a:t>
            </a:r>
            <a:r>
              <a:rPr kumimoji="0" lang="es-ES" sz="1100" b="0" i="0" u="none" strike="noStrike" kern="0" cap="none" spc="0" normalizeH="0" baseline="0" noProof="0" dirty="0">
                <a:ln>
                  <a:noFill/>
                </a:ln>
                <a:effectLst/>
                <a:uLnTx/>
                <a:uFillTx/>
                <a:latin typeface="Arial"/>
                <a:ea typeface="Arial"/>
                <a:cs typeface="Arial"/>
                <a:sym typeface="Arial"/>
              </a:rPr>
              <a:t>. Recuperado de https://es.khanacademy.org/science/high-school-biology/hs-human-body-systems/hs-body-structure-and-homeostasis/a/homeostasis</a:t>
            </a:r>
          </a:p>
          <a:p>
            <a:endParaRPr lang="es-PE" dirty="0"/>
          </a:p>
        </p:txBody>
      </p:sp>
    </p:spTree>
    <p:extLst>
      <p:ext uri="{BB962C8B-B14F-4D97-AF65-F5344CB8AC3E}">
        <p14:creationId xmlns:p14="http://schemas.microsoft.com/office/powerpoint/2010/main" val="321042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a16="http://schemas.microsoft.com/office/drawing/2014/main" id="{924E95EF-DC1D-3D2C-FA39-768D9BBFD2CD}"/>
              </a:ext>
            </a:extLst>
          </p:cNvPr>
          <p:cNvSpPr>
            <a:spLocks noGrp="1"/>
          </p:cNvSpPr>
          <p:nvPr>
            <p:ph type="title"/>
          </p:nvPr>
        </p:nvSpPr>
        <p:spPr>
          <a:xfrm>
            <a:off x="6389915" y="787068"/>
            <a:ext cx="4213359" cy="1890665"/>
          </a:xfrm>
        </p:spPr>
        <p:txBody>
          <a:bodyPr anchor="b">
            <a:normAutofit/>
          </a:bodyPr>
          <a:lstStyle/>
          <a:p>
            <a:r>
              <a:rPr lang="es-PE" dirty="0"/>
              <a:t>Introducción</a:t>
            </a:r>
          </a:p>
        </p:txBody>
      </p:sp>
      <p:pic>
        <p:nvPicPr>
          <p:cNvPr id="1026" name="Picture 2" descr="Sistema endocrino - Wikipedia, la enciclopedia libre">
            <a:extLst>
              <a:ext uri="{FF2B5EF4-FFF2-40B4-BE49-F238E27FC236}">
                <a16:creationId xmlns:a16="http://schemas.microsoft.com/office/drawing/2014/main" id="{CCBBFE14-B59D-D65A-C293-C9A0530891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6831" y="1301345"/>
            <a:ext cx="3534356" cy="3265746"/>
          </a:xfrm>
          <a:prstGeom prst="rect">
            <a:avLst/>
          </a:prstGeom>
          <a:noFill/>
          <a:extLst>
            <a:ext uri="{909E8E84-426E-40DD-AFC4-6F175D3DCCD1}">
              <a14:hiddenFill xmlns:a14="http://schemas.microsoft.com/office/drawing/2010/main">
                <a:solidFill>
                  <a:srgbClr val="FFFFFF"/>
                </a:solidFill>
              </a14:hiddenFill>
            </a:ext>
          </a:extLst>
        </p:spPr>
      </p:pic>
      <p:grpSp>
        <p:nvGrpSpPr>
          <p:cNvPr id="1077"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1078"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79"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80"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81"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82"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83"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085" name="Freeform: Shape 1084">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868436"/>
            <a:ext cx="5486401" cy="989564"/>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87" name="Group 1086">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9410" y="5458010"/>
            <a:ext cx="793055" cy="718198"/>
            <a:chOff x="10948005" y="3272152"/>
            <a:chExt cx="868640" cy="786648"/>
          </a:xfrm>
          <a:solidFill>
            <a:schemeClr val="accent1"/>
          </a:solidFill>
        </p:grpSpPr>
        <p:sp>
          <p:nvSpPr>
            <p:cNvPr id="1088" name="Freeform: Shape 1087">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89" name="Freeform: Shape 1088">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90" name="Freeform: Shape 1089">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91"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92"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93"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94" name="Freeform: Shape 1093">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Marcador de contenido 2">
            <a:extLst>
              <a:ext uri="{FF2B5EF4-FFF2-40B4-BE49-F238E27FC236}">
                <a16:creationId xmlns:a16="http://schemas.microsoft.com/office/drawing/2014/main" id="{FF2E0BC1-FF1B-816B-4A23-60F20D2CAE50}"/>
              </a:ext>
            </a:extLst>
          </p:cNvPr>
          <p:cNvSpPr>
            <a:spLocks noGrp="1"/>
          </p:cNvSpPr>
          <p:nvPr>
            <p:ph idx="1"/>
          </p:nvPr>
        </p:nvSpPr>
        <p:spPr>
          <a:xfrm>
            <a:off x="6389915" y="3429000"/>
            <a:ext cx="4213359" cy="2641930"/>
          </a:xfrm>
        </p:spPr>
        <p:txBody>
          <a:bodyPr>
            <a:normAutofit/>
          </a:bodyPr>
          <a:lstStyle/>
          <a:p>
            <a:pPr>
              <a:lnSpc>
                <a:spcPct val="100000"/>
              </a:lnSpc>
            </a:pPr>
            <a:r>
              <a:rPr lang="es-PE" sz="1600" dirty="0"/>
              <a:t>El sistema endocrino es un sistema que se encuentra en los seres vivos, este es fundamental para su adaptación y la homeostasis.</a:t>
            </a:r>
          </a:p>
          <a:p>
            <a:pPr>
              <a:lnSpc>
                <a:spcPct val="100000"/>
              </a:lnSpc>
            </a:pPr>
            <a:r>
              <a:rPr lang="es-PE" sz="1600" dirty="0"/>
              <a:t>Esta conformado por glándulas que segregan hormonas que se encargan de regular los niveles de sustancias en la sangre</a:t>
            </a:r>
          </a:p>
        </p:txBody>
      </p:sp>
      <p:sp>
        <p:nvSpPr>
          <p:cNvPr id="60" name="Marcador de contenido 2">
            <a:extLst>
              <a:ext uri="{FF2B5EF4-FFF2-40B4-BE49-F238E27FC236}">
                <a16:creationId xmlns:a16="http://schemas.microsoft.com/office/drawing/2014/main" id="{633AECC5-FE30-07DB-4D5A-8BB206A7FD3E}"/>
              </a:ext>
            </a:extLst>
          </p:cNvPr>
          <p:cNvSpPr txBox="1">
            <a:spLocks/>
          </p:cNvSpPr>
          <p:nvPr/>
        </p:nvSpPr>
        <p:spPr>
          <a:xfrm>
            <a:off x="1397573" y="4617425"/>
            <a:ext cx="3112871" cy="341676"/>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01: Ilustración </a:t>
            </a:r>
            <a:r>
              <a:rPr lang="en-US" sz="1200" dirty="0" err="1">
                <a:solidFill>
                  <a:srgbClr val="FF0000"/>
                </a:solidFill>
              </a:rPr>
              <a:t>glándulas</a:t>
            </a:r>
            <a:r>
              <a:rPr lang="en-US" sz="1200" dirty="0">
                <a:solidFill>
                  <a:srgbClr val="FF0000"/>
                </a:solidFill>
              </a:rPr>
              <a:t> </a:t>
            </a:r>
            <a:r>
              <a:rPr lang="en-US" sz="1200" dirty="0" err="1">
                <a:solidFill>
                  <a:srgbClr val="FF0000"/>
                </a:solidFill>
              </a:rPr>
              <a:t>endocrinas</a:t>
            </a:r>
            <a:r>
              <a:rPr lang="en-US" sz="1200" dirty="0">
                <a:solidFill>
                  <a:srgbClr val="FF0000"/>
                </a:solidFill>
              </a:rPr>
              <a:t>.</a:t>
            </a:r>
          </a:p>
        </p:txBody>
      </p:sp>
    </p:spTree>
    <p:extLst>
      <p:ext uri="{BB962C8B-B14F-4D97-AF65-F5344CB8AC3E}">
        <p14:creationId xmlns:p14="http://schemas.microsoft.com/office/powerpoint/2010/main" val="350642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DD172-588E-30BF-C0AD-75287117872E}"/>
              </a:ext>
            </a:extLst>
          </p:cNvPr>
          <p:cNvSpPr>
            <a:spLocks noGrp="1"/>
          </p:cNvSpPr>
          <p:nvPr>
            <p:ph type="title"/>
          </p:nvPr>
        </p:nvSpPr>
        <p:spPr/>
        <p:txBody>
          <a:bodyPr/>
          <a:lstStyle/>
          <a:p>
            <a:r>
              <a:rPr lang="es-PE" dirty="0"/>
              <a:t>Objetivos</a:t>
            </a:r>
          </a:p>
        </p:txBody>
      </p:sp>
      <p:sp>
        <p:nvSpPr>
          <p:cNvPr id="3" name="Marcador de contenido 2">
            <a:extLst>
              <a:ext uri="{FF2B5EF4-FFF2-40B4-BE49-F238E27FC236}">
                <a16:creationId xmlns:a16="http://schemas.microsoft.com/office/drawing/2014/main" id="{1298C02C-AFC9-C002-6840-ADD44F250B53}"/>
              </a:ext>
            </a:extLst>
          </p:cNvPr>
          <p:cNvSpPr>
            <a:spLocks noGrp="1"/>
          </p:cNvSpPr>
          <p:nvPr>
            <p:ph idx="1"/>
          </p:nvPr>
        </p:nvSpPr>
        <p:spPr/>
        <p:txBody>
          <a:bodyPr>
            <a:normAutofit/>
          </a:bodyPr>
          <a:lstStyle/>
          <a:p>
            <a:pPr marL="285750" indent="-285750">
              <a:buFont typeface="Arial" panose="020B0604020202020204" pitchFamily="34" charset="0"/>
              <a:buChar char="•"/>
            </a:pPr>
            <a:r>
              <a:rPr lang="es-PE" sz="1600" dirty="0"/>
              <a:t>Distinguir las funciones de las glándulas durante el homeóstasis</a:t>
            </a:r>
          </a:p>
          <a:p>
            <a:pPr marL="285750" indent="-285750">
              <a:buFont typeface="Arial" panose="020B0604020202020204" pitchFamily="34" charset="0"/>
              <a:buChar char="•"/>
            </a:pPr>
            <a:r>
              <a:rPr lang="es-PE" sz="1600" dirty="0"/>
              <a:t>Interpretar la intervención del sistema endocrino en la homeóstasis.</a:t>
            </a:r>
          </a:p>
          <a:p>
            <a:pPr marL="285750" indent="-285750">
              <a:buFont typeface="Arial" panose="020B0604020202020204" pitchFamily="34" charset="0"/>
              <a:buChar char="•"/>
            </a:pPr>
            <a:r>
              <a:rPr lang="es-PE" sz="1600" dirty="0"/>
              <a:t>Conocer el funcionamiento de la retroalimentación positiva y activa.</a:t>
            </a:r>
          </a:p>
          <a:p>
            <a:pPr marL="285750" indent="-285750">
              <a:buFont typeface="Arial" panose="020B0604020202020204" pitchFamily="34" charset="0"/>
              <a:buChar char="•"/>
            </a:pPr>
            <a:r>
              <a:rPr lang="es-PE" sz="1600" dirty="0"/>
              <a:t>Distinguir la retroalimentación positiva y la activa.</a:t>
            </a:r>
          </a:p>
        </p:txBody>
      </p:sp>
    </p:spTree>
    <p:extLst>
      <p:ext uri="{BB962C8B-B14F-4D97-AF65-F5344CB8AC3E}">
        <p14:creationId xmlns:p14="http://schemas.microsoft.com/office/powerpoint/2010/main" val="110980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69C2B4-5968-F559-E173-2F3DB6341D0F}"/>
              </a:ext>
            </a:extLst>
          </p:cNvPr>
          <p:cNvSpPr>
            <a:spLocks noGrp="1"/>
          </p:cNvSpPr>
          <p:nvPr>
            <p:ph type="title"/>
          </p:nvPr>
        </p:nvSpPr>
        <p:spPr/>
        <p:txBody>
          <a:bodyPr/>
          <a:lstStyle/>
          <a:p>
            <a:r>
              <a:rPr lang="es-PE" dirty="0"/>
              <a:t>¿Qué es la Retroalimentación y la Homeóstasis?</a:t>
            </a:r>
          </a:p>
        </p:txBody>
      </p:sp>
      <p:sp>
        <p:nvSpPr>
          <p:cNvPr id="3" name="Marcador de contenido 2">
            <a:extLst>
              <a:ext uri="{FF2B5EF4-FFF2-40B4-BE49-F238E27FC236}">
                <a16:creationId xmlns:a16="http://schemas.microsoft.com/office/drawing/2014/main" id="{20FCFE7B-D694-6764-7BA4-2DEB4D07B876}"/>
              </a:ext>
            </a:extLst>
          </p:cNvPr>
          <p:cNvSpPr>
            <a:spLocks noGrp="1"/>
          </p:cNvSpPr>
          <p:nvPr>
            <p:ph idx="1"/>
          </p:nvPr>
        </p:nvSpPr>
        <p:spPr/>
        <p:txBody>
          <a:bodyPr>
            <a:normAutofit/>
          </a:bodyPr>
          <a:lstStyle/>
          <a:p>
            <a:pPr algn="l"/>
            <a:r>
              <a:rPr lang="es-ES" sz="1800" b="0" i="0" u="none" strike="noStrike" baseline="0" dirty="0">
                <a:solidFill>
                  <a:srgbClr val="4A4A4A"/>
                </a:solidFill>
                <a:latin typeface="ProximaNova-Regular"/>
              </a:rPr>
              <a:t>El proceso en el cual los sistemas de órganos trabajan para mantener un ambiente interno estable recibe el nombre de </a:t>
            </a:r>
            <a:r>
              <a:rPr lang="es-ES" sz="1800" i="0" u="none" strike="noStrike" baseline="0" dirty="0">
                <a:solidFill>
                  <a:srgbClr val="4A4A4A"/>
                </a:solidFill>
                <a:latin typeface="ProximaNova-Bold"/>
              </a:rPr>
              <a:t>homeostasis</a:t>
            </a:r>
            <a:r>
              <a:rPr lang="es-ES" sz="1800" b="1" i="0" u="none" strike="noStrike" baseline="0" dirty="0">
                <a:solidFill>
                  <a:srgbClr val="4A4A4A"/>
                </a:solidFill>
                <a:latin typeface="ProximaNova-Bold"/>
              </a:rPr>
              <a:t> </a:t>
            </a:r>
            <a:r>
              <a:rPr lang="es-ES" sz="1800" b="0" i="0" u="none" strike="noStrike" baseline="0" dirty="0">
                <a:solidFill>
                  <a:srgbClr val="4A4A4A"/>
                </a:solidFill>
                <a:latin typeface="ProximaNova-Regular"/>
              </a:rPr>
              <a:t>. Mantener un ambiente interno estable requiere hacer ajustes constantes, a lo que es llamado retroalimentaci</a:t>
            </a:r>
            <a:r>
              <a:rPr lang="es-ES" sz="1800" dirty="0">
                <a:solidFill>
                  <a:srgbClr val="4A4A4A"/>
                </a:solidFill>
                <a:latin typeface="ProximaNova-Regular"/>
              </a:rPr>
              <a:t>ón</a:t>
            </a:r>
            <a:r>
              <a:rPr lang="es-ES" sz="1800" b="0" i="0" u="none" strike="noStrike" baseline="0" dirty="0">
                <a:solidFill>
                  <a:srgbClr val="4A4A4A"/>
                </a:solidFill>
                <a:latin typeface="ProximaNova-Regular"/>
              </a:rPr>
              <a:t>.</a:t>
            </a:r>
            <a:endParaRPr lang="es-PE" sz="1600" dirty="0"/>
          </a:p>
        </p:txBody>
      </p:sp>
      <p:pic>
        <p:nvPicPr>
          <p:cNvPr id="4" name="Imagen 3">
            <a:extLst>
              <a:ext uri="{FF2B5EF4-FFF2-40B4-BE49-F238E27FC236}">
                <a16:creationId xmlns:a16="http://schemas.microsoft.com/office/drawing/2014/main" id="{5FC63E21-358E-D162-CBE1-2C647CBF1D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95306" y="3645566"/>
            <a:ext cx="3538378" cy="2716604"/>
          </a:xfrm>
          <a:prstGeom prst="rect">
            <a:avLst/>
          </a:prstGeom>
        </p:spPr>
      </p:pic>
      <p:sp>
        <p:nvSpPr>
          <p:cNvPr id="5" name="Marcador de contenido 2">
            <a:extLst>
              <a:ext uri="{FF2B5EF4-FFF2-40B4-BE49-F238E27FC236}">
                <a16:creationId xmlns:a16="http://schemas.microsoft.com/office/drawing/2014/main" id="{0232E265-637B-F1CA-0327-42BACC33B409}"/>
              </a:ext>
            </a:extLst>
          </p:cNvPr>
          <p:cNvSpPr txBox="1">
            <a:spLocks/>
          </p:cNvSpPr>
          <p:nvPr/>
        </p:nvSpPr>
        <p:spPr>
          <a:xfrm>
            <a:off x="3795307" y="6365314"/>
            <a:ext cx="3538378" cy="492685"/>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02: Ilustración homeostasis. </a:t>
            </a:r>
            <a:r>
              <a:rPr lang="en-US" sz="1200" dirty="0" err="1">
                <a:solidFill>
                  <a:srgbClr val="FF0000"/>
                </a:solidFill>
              </a:rPr>
              <a:t>Recuperado</a:t>
            </a:r>
            <a:r>
              <a:rPr lang="en-US" sz="1200" dirty="0">
                <a:solidFill>
                  <a:srgbClr val="FF0000"/>
                </a:solidFill>
              </a:rPr>
              <a:t> de https://alyssaarredondo.weebly.com </a:t>
            </a:r>
          </a:p>
        </p:txBody>
      </p:sp>
      <p:sp>
        <p:nvSpPr>
          <p:cNvPr id="6" name="AutoShape 2" descr="Picture">
            <a:extLst>
              <a:ext uri="{FF2B5EF4-FFF2-40B4-BE49-F238E27FC236}">
                <a16:creationId xmlns:a16="http://schemas.microsoft.com/office/drawing/2014/main" id="{E29DD52F-C051-8804-ECF0-E825573BFF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2188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a16="http://schemas.microsoft.com/office/drawing/2014/main" id="{0050B0FC-72F5-54D9-CCA9-C266F69DE4F3}"/>
              </a:ext>
            </a:extLst>
          </p:cNvPr>
          <p:cNvSpPr>
            <a:spLocks noGrp="1"/>
          </p:cNvSpPr>
          <p:nvPr>
            <p:ph type="title"/>
          </p:nvPr>
        </p:nvSpPr>
        <p:spPr>
          <a:xfrm>
            <a:off x="525717" y="787068"/>
            <a:ext cx="4663649" cy="1455091"/>
          </a:xfrm>
        </p:spPr>
        <p:txBody>
          <a:bodyPr>
            <a:normAutofit/>
          </a:bodyPr>
          <a:lstStyle/>
          <a:p>
            <a:r>
              <a:rPr lang="es-PE" dirty="0"/>
              <a:t>Retroalimentación Negativa</a:t>
            </a:r>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Marcador de contenido 2">
            <a:extLst>
              <a:ext uri="{FF2B5EF4-FFF2-40B4-BE49-F238E27FC236}">
                <a16:creationId xmlns:a16="http://schemas.microsoft.com/office/drawing/2014/main" id="{70351A77-CF45-BF08-9AB2-D836DE6331B6}"/>
              </a:ext>
            </a:extLst>
          </p:cNvPr>
          <p:cNvSpPr>
            <a:spLocks noGrp="1"/>
          </p:cNvSpPr>
          <p:nvPr>
            <p:ph idx="1"/>
          </p:nvPr>
        </p:nvSpPr>
        <p:spPr>
          <a:xfrm>
            <a:off x="525717" y="2796427"/>
            <a:ext cx="4663649" cy="3274503"/>
          </a:xfrm>
        </p:spPr>
        <p:txBody>
          <a:bodyPr>
            <a:normAutofit/>
          </a:bodyPr>
          <a:lstStyle/>
          <a:p>
            <a:pPr algn="just"/>
            <a:r>
              <a:rPr lang="es-PE" sz="1600" dirty="0"/>
              <a:t>Es una respuesta a un estímulo a una variable con niveles fijos o correctos. En el que “apaga” o “prende” un sistema cuando varía los niveles de esta variable.</a:t>
            </a:r>
          </a:p>
          <a:p>
            <a:r>
              <a:rPr lang="es-PE" sz="1600" dirty="0"/>
              <a:t>Ejemplos:</a:t>
            </a:r>
          </a:p>
          <a:p>
            <a:pPr algn="just"/>
            <a:r>
              <a:rPr lang="es-PE" sz="1600" dirty="0"/>
              <a:t>-Intervención del hipotálamo y la glándula suprarrenal para regular la temperatura corporal.</a:t>
            </a:r>
          </a:p>
        </p:txBody>
      </p:sp>
      <p:pic>
        <p:nvPicPr>
          <p:cNvPr id="5" name="Imagen 4" descr="Imagen que contiene Forma&#10;&#10;Descripción generada automáticamente">
            <a:extLst>
              <a:ext uri="{FF2B5EF4-FFF2-40B4-BE49-F238E27FC236}">
                <a16:creationId xmlns:a16="http://schemas.microsoft.com/office/drawing/2014/main" id="{934C19C9-D77B-1001-C1CA-43D81E519C1F}"/>
              </a:ext>
            </a:extLst>
          </p:cNvPr>
          <p:cNvPicPr>
            <a:picLocks noChangeAspect="1"/>
          </p:cNvPicPr>
          <p:nvPr/>
        </p:nvPicPr>
        <p:blipFill rotWithShape="1">
          <a:blip r:embed="rId2">
            <a:extLst>
              <a:ext uri="{28A0092B-C50C-407E-A947-70E740481C1C}">
                <a14:useLocalDpi xmlns:a14="http://schemas.microsoft.com/office/drawing/2010/main" val="0"/>
              </a:ext>
            </a:extLst>
          </a:blip>
          <a:srcRect r="76982" b="25540"/>
          <a:stretch/>
        </p:blipFill>
        <p:spPr>
          <a:xfrm>
            <a:off x="5787750" y="230550"/>
            <a:ext cx="4525003" cy="6513805"/>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Marcador de contenido 2">
            <a:extLst>
              <a:ext uri="{FF2B5EF4-FFF2-40B4-BE49-F238E27FC236}">
                <a16:creationId xmlns:a16="http://schemas.microsoft.com/office/drawing/2014/main" id="{AAC42592-1B45-E6DF-5F72-1B9C7CF83C97}"/>
              </a:ext>
            </a:extLst>
          </p:cNvPr>
          <p:cNvSpPr txBox="1">
            <a:spLocks/>
          </p:cNvSpPr>
          <p:nvPr/>
        </p:nvSpPr>
        <p:spPr>
          <a:xfrm>
            <a:off x="10312753" y="3674378"/>
            <a:ext cx="1959466" cy="2272712"/>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03: Ilustración </a:t>
            </a:r>
            <a:r>
              <a:rPr lang="es-ES" sz="1200" dirty="0">
                <a:solidFill>
                  <a:srgbClr val="FF0000"/>
                </a:solidFill>
              </a:rPr>
              <a:t>retroalimentación negativa para regular la temperatura en el cuerpo</a:t>
            </a:r>
            <a:r>
              <a:rPr lang="en-US" sz="1200" dirty="0">
                <a:solidFill>
                  <a:srgbClr val="FF0000"/>
                </a:solidFill>
              </a:rPr>
              <a:t> . </a:t>
            </a:r>
            <a:r>
              <a:rPr lang="en-US" sz="1200" dirty="0" err="1">
                <a:solidFill>
                  <a:srgbClr val="FF0000"/>
                </a:solidFill>
              </a:rPr>
              <a:t>Recuperado</a:t>
            </a:r>
            <a:r>
              <a:rPr lang="en-US" sz="1200" dirty="0">
                <a:solidFill>
                  <a:srgbClr val="FF0000"/>
                </a:solidFill>
              </a:rPr>
              <a:t> de https://revistas.unab.edu.co/index.php/medunab/article/view/3714/3219</a:t>
            </a:r>
          </a:p>
        </p:txBody>
      </p:sp>
    </p:spTree>
    <p:extLst>
      <p:ext uri="{BB962C8B-B14F-4D97-AF65-F5344CB8AC3E}">
        <p14:creationId xmlns:p14="http://schemas.microsoft.com/office/powerpoint/2010/main" val="169860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a16="http://schemas.microsoft.com/office/drawing/2014/main" id="{4E77BBA5-33DA-EEFE-7F8E-D9C595D1A379}"/>
              </a:ext>
            </a:extLst>
          </p:cNvPr>
          <p:cNvSpPr>
            <a:spLocks noGrp="1"/>
          </p:cNvSpPr>
          <p:nvPr>
            <p:ph type="title"/>
          </p:nvPr>
        </p:nvSpPr>
        <p:spPr>
          <a:xfrm>
            <a:off x="525717" y="787068"/>
            <a:ext cx="4663649" cy="1455091"/>
          </a:xfrm>
        </p:spPr>
        <p:txBody>
          <a:bodyPr>
            <a:normAutofit/>
          </a:bodyPr>
          <a:lstStyle/>
          <a:p>
            <a:r>
              <a:rPr lang="es-PE" dirty="0"/>
              <a:t>Retroalimentación Negativa</a:t>
            </a:r>
          </a:p>
        </p:txBody>
      </p:sp>
      <p:sp>
        <p:nvSpPr>
          <p:cNvPr id="13" name="Freeform: Shape 12">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6"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7"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8"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1"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 name="Marcador de contenido 3">
            <a:extLst>
              <a:ext uri="{FF2B5EF4-FFF2-40B4-BE49-F238E27FC236}">
                <a16:creationId xmlns:a16="http://schemas.microsoft.com/office/drawing/2014/main" id="{19AF8994-F24D-B874-9796-2CD8EF1FA569}"/>
              </a:ext>
            </a:extLst>
          </p:cNvPr>
          <p:cNvSpPr>
            <a:spLocks noGrp="1"/>
          </p:cNvSpPr>
          <p:nvPr>
            <p:ph idx="1"/>
          </p:nvPr>
        </p:nvSpPr>
        <p:spPr>
          <a:xfrm>
            <a:off x="525717" y="2796427"/>
            <a:ext cx="4663649" cy="3274503"/>
          </a:xfrm>
        </p:spPr>
        <p:txBody>
          <a:bodyPr>
            <a:normAutofit/>
          </a:bodyPr>
          <a:lstStyle/>
          <a:p>
            <a:pPr algn="just"/>
            <a:r>
              <a:rPr lang="es-PE" sz="1400" dirty="0"/>
              <a:t>- Intervención del páncreas durante la variación de niveles de glucemia en sangre con ayuda de la Insulina y Glucagón.</a:t>
            </a:r>
          </a:p>
        </p:txBody>
      </p:sp>
      <p:pic>
        <p:nvPicPr>
          <p:cNvPr id="6" name="Imagen 5" descr="Diagrama&#10;&#10;Descripción generada automáticamente">
            <a:extLst>
              <a:ext uri="{FF2B5EF4-FFF2-40B4-BE49-F238E27FC236}">
                <a16:creationId xmlns:a16="http://schemas.microsoft.com/office/drawing/2014/main" id="{EBDC1F03-63F5-DF9F-2C9B-CC93F9D9C1A3}"/>
              </a:ext>
            </a:extLst>
          </p:cNvPr>
          <p:cNvPicPr>
            <a:picLocks noChangeAspect="1"/>
          </p:cNvPicPr>
          <p:nvPr/>
        </p:nvPicPr>
        <p:blipFill>
          <a:blip r:embed="rId2"/>
          <a:stretch>
            <a:fillRect/>
          </a:stretch>
        </p:blipFill>
        <p:spPr>
          <a:xfrm>
            <a:off x="5147943" y="1102028"/>
            <a:ext cx="6971256" cy="4688170"/>
          </a:xfrm>
          <a:prstGeom prst="rect">
            <a:avLst/>
          </a:prstGeom>
        </p:spPr>
      </p:pic>
      <p:sp>
        <p:nvSpPr>
          <p:cNvPr id="23" name="Freeform: Shape 22">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5" name="Group 24">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6" name="Freeform: Shape 25">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Freeform: Shape 27">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9"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Marcador de contenido 2">
            <a:extLst>
              <a:ext uri="{FF2B5EF4-FFF2-40B4-BE49-F238E27FC236}">
                <a16:creationId xmlns:a16="http://schemas.microsoft.com/office/drawing/2014/main" id="{CE818491-6E1E-A60F-A8B3-933A5B37A2C7}"/>
              </a:ext>
            </a:extLst>
          </p:cNvPr>
          <p:cNvSpPr txBox="1">
            <a:spLocks/>
          </p:cNvSpPr>
          <p:nvPr/>
        </p:nvSpPr>
        <p:spPr>
          <a:xfrm>
            <a:off x="5024196" y="5835737"/>
            <a:ext cx="5473319" cy="5542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04: Ilustración </a:t>
            </a:r>
            <a:r>
              <a:rPr lang="es-ES" sz="1200" dirty="0">
                <a:solidFill>
                  <a:srgbClr val="FF0000"/>
                </a:solidFill>
              </a:rPr>
              <a:t>retroalimentación negativa ante la variación de glucemia. Recuperado de https://es.slideshare.net/gustavotoledo/circuitos-de-feedbackretroalimentacin-negativo-en-el-control-de-la-glicemia</a:t>
            </a:r>
            <a:endParaRPr lang="en-US" sz="1200" dirty="0">
              <a:solidFill>
                <a:srgbClr val="FF0000"/>
              </a:solidFill>
            </a:endParaRPr>
          </a:p>
        </p:txBody>
      </p:sp>
    </p:spTree>
    <p:extLst>
      <p:ext uri="{BB962C8B-B14F-4D97-AF65-F5344CB8AC3E}">
        <p14:creationId xmlns:p14="http://schemas.microsoft.com/office/powerpoint/2010/main" val="297549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105" name="Group 4104">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4106" name="Freeform: Shape 4105">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07" name="Freeform: Shape 4106">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08" name="Freeform: Shape 4107">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09"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110"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11"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12" name="Freeform: Shape 4111">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14" name="Freeform: Shape 4113">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16"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4117"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18"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19"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20"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21"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22"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4124" name="Rectangle 4123">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a16="http://schemas.microsoft.com/office/drawing/2014/main" id="{09BF48D5-D17A-8445-C8C2-B2BE077476B1}"/>
              </a:ext>
            </a:extLst>
          </p:cNvPr>
          <p:cNvSpPr>
            <a:spLocks noGrp="1"/>
          </p:cNvSpPr>
          <p:nvPr>
            <p:ph type="title"/>
          </p:nvPr>
        </p:nvSpPr>
        <p:spPr>
          <a:xfrm>
            <a:off x="530352" y="589788"/>
            <a:ext cx="4884481" cy="2510921"/>
          </a:xfrm>
        </p:spPr>
        <p:txBody>
          <a:bodyPr vert="horz" lIns="91440" tIns="45720" rIns="91440" bIns="45720" rtlCol="0" anchor="b">
            <a:normAutofit/>
          </a:bodyPr>
          <a:lstStyle/>
          <a:p>
            <a:r>
              <a:rPr lang="en-US" sz="4000" dirty="0" err="1"/>
              <a:t>Retroalimentación</a:t>
            </a:r>
            <a:r>
              <a:rPr lang="en-US" sz="4000" dirty="0"/>
              <a:t> </a:t>
            </a:r>
            <a:r>
              <a:rPr lang="en-US" sz="4000" dirty="0" err="1"/>
              <a:t>Positiva</a:t>
            </a:r>
            <a:endParaRPr lang="en-US" sz="4000" dirty="0"/>
          </a:p>
        </p:txBody>
      </p:sp>
      <p:grpSp>
        <p:nvGrpSpPr>
          <p:cNvPr id="4126"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4127"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128"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29"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130"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31"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132"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134" name="Freeform: Shape 4133">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36" name="Freeform: Shape 4135">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38" name="Group 4137">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49252"/>
            <a:ext cx="886142" cy="693398"/>
            <a:chOff x="10948005" y="3379098"/>
            <a:chExt cx="868640" cy="679702"/>
          </a:xfrm>
          <a:solidFill>
            <a:schemeClr val="accent6"/>
          </a:solidFill>
        </p:grpSpPr>
        <p:sp>
          <p:nvSpPr>
            <p:cNvPr id="4139" name="Freeform: Shape 4138">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40" name="Freeform: Shape 4139">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141"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42"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143" name="Freeform: Shape 4142">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Marcador de contenido 3">
            <a:extLst>
              <a:ext uri="{FF2B5EF4-FFF2-40B4-BE49-F238E27FC236}">
                <a16:creationId xmlns:a16="http://schemas.microsoft.com/office/drawing/2014/main" id="{629033C4-3A5B-5536-A5B9-7F4F72E8B228}"/>
              </a:ext>
            </a:extLst>
          </p:cNvPr>
          <p:cNvSpPr>
            <a:spLocks noGrp="1"/>
          </p:cNvSpPr>
          <p:nvPr>
            <p:ph idx="1"/>
          </p:nvPr>
        </p:nvSpPr>
        <p:spPr>
          <a:xfrm>
            <a:off x="529809" y="3503116"/>
            <a:ext cx="4663649" cy="3274503"/>
          </a:xfrm>
        </p:spPr>
        <p:txBody>
          <a:bodyPr>
            <a:normAutofit/>
          </a:bodyPr>
          <a:lstStyle/>
          <a:p>
            <a:pPr algn="just"/>
            <a:r>
              <a:rPr lang="es-ES" sz="1600" dirty="0">
                <a:solidFill>
                  <a:srgbClr val="4A4A4A"/>
                </a:solidFill>
                <a:latin typeface="ProximaNova-Regular"/>
              </a:rPr>
              <a:t>- La retroalimentación positiva e</a:t>
            </a:r>
            <a:r>
              <a:rPr lang="es-ES" sz="1600" b="0" i="0" u="none" strike="noStrike" baseline="0" dirty="0">
                <a:solidFill>
                  <a:srgbClr val="4A4A4A"/>
                </a:solidFill>
                <a:latin typeface="ProximaNova-Regular"/>
              </a:rPr>
              <a:t>s cuando una respuesta a un evento aumenta la probabilidad de que el evento continúe. Se forma una cadena de estímulos</a:t>
            </a:r>
          </a:p>
          <a:p>
            <a:r>
              <a:rPr lang="es-ES" sz="1600" dirty="0">
                <a:solidFill>
                  <a:srgbClr val="4A4A4A"/>
                </a:solidFill>
                <a:latin typeface="ProximaNova-Regular"/>
              </a:rPr>
              <a:t>Ejemplos:</a:t>
            </a:r>
            <a:endParaRPr lang="es-PE" sz="1600" dirty="0">
              <a:solidFill>
                <a:srgbClr val="4A4A4A"/>
              </a:solidFill>
              <a:latin typeface="ProximaNova-Regular"/>
            </a:endParaRPr>
          </a:p>
          <a:p>
            <a:pPr algn="just"/>
            <a:r>
              <a:rPr lang="es-PE" sz="1600" dirty="0">
                <a:solidFill>
                  <a:srgbClr val="4A4A4A"/>
                </a:solidFill>
                <a:latin typeface="ProximaNova-Regular"/>
              </a:rPr>
              <a:t>- Intervención de la hipófisis para la segregación de oxitocina durante el parto y estimulación de las contracciones.</a:t>
            </a:r>
            <a:endParaRPr lang="es-ES" sz="1600" dirty="0">
              <a:solidFill>
                <a:srgbClr val="4A4A4A"/>
              </a:solidFill>
              <a:latin typeface="ProximaNova-Regular"/>
            </a:endParaRPr>
          </a:p>
        </p:txBody>
      </p:sp>
      <p:pic>
        <p:nvPicPr>
          <p:cNvPr id="39" name="Google Shape;166;p17">
            <a:extLst>
              <a:ext uri="{FF2B5EF4-FFF2-40B4-BE49-F238E27FC236}">
                <a16:creationId xmlns:a16="http://schemas.microsoft.com/office/drawing/2014/main" id="{1D4A02DC-62AE-7B45-C3B4-83586C3E194D}"/>
              </a:ext>
            </a:extLst>
          </p:cNvPr>
          <p:cNvPicPr preferRelativeResize="0"/>
          <p:nvPr/>
        </p:nvPicPr>
        <p:blipFill>
          <a:blip r:embed="rId2">
            <a:alphaModFix/>
          </a:blip>
          <a:stretch>
            <a:fillRect/>
          </a:stretch>
        </p:blipFill>
        <p:spPr>
          <a:xfrm>
            <a:off x="5462204" y="1085313"/>
            <a:ext cx="6538720" cy="5265672"/>
          </a:xfrm>
          <a:prstGeom prst="rect">
            <a:avLst/>
          </a:prstGeom>
          <a:noFill/>
          <a:ln>
            <a:noFill/>
          </a:ln>
        </p:spPr>
      </p:pic>
      <p:sp>
        <p:nvSpPr>
          <p:cNvPr id="40" name="Marcador de contenido 2">
            <a:extLst>
              <a:ext uri="{FF2B5EF4-FFF2-40B4-BE49-F238E27FC236}">
                <a16:creationId xmlns:a16="http://schemas.microsoft.com/office/drawing/2014/main" id="{09813C1B-5DE7-AFC6-4D9C-2EC5508F42AC}"/>
              </a:ext>
            </a:extLst>
          </p:cNvPr>
          <p:cNvSpPr txBox="1">
            <a:spLocks/>
          </p:cNvSpPr>
          <p:nvPr/>
        </p:nvSpPr>
        <p:spPr>
          <a:xfrm>
            <a:off x="5377294" y="6323427"/>
            <a:ext cx="6623630" cy="5542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05: Ilustración </a:t>
            </a:r>
            <a:r>
              <a:rPr lang="es-ES" sz="1200" dirty="0">
                <a:solidFill>
                  <a:srgbClr val="FF0000"/>
                </a:solidFill>
              </a:rPr>
              <a:t>retroalimentación positiva al momento del parto. Recuperado de https://es.khanacademy.org/science/high-school-biology/hs-human-body-systems/hs-body-structure-and-homeostasis/a/homeostasis</a:t>
            </a:r>
            <a:endParaRPr lang="en-US" sz="1200" dirty="0">
              <a:solidFill>
                <a:srgbClr val="FF0000"/>
              </a:solidFill>
            </a:endParaRPr>
          </a:p>
        </p:txBody>
      </p:sp>
    </p:spTree>
    <p:extLst>
      <p:ext uri="{BB962C8B-B14F-4D97-AF65-F5344CB8AC3E}">
        <p14:creationId xmlns:p14="http://schemas.microsoft.com/office/powerpoint/2010/main" val="36499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7" name="Freeform: Shape 5126">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129" name="Group 5128">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130" name="Freeform: Shape 5129">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31" name="Freeform: Shape 5130">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32" name="Freeform: Shape 5131">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33"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34"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35"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36" name="Freeform: Shape 5135">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8" name="Freeform: Shape 5137">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40"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5141"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142"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5143"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5144"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5145"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5146"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5148" name="Rectangle 5147">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a16="http://schemas.microsoft.com/office/drawing/2014/main" id="{6342081D-797F-4761-0271-DA2F62B5B810}"/>
              </a:ext>
            </a:extLst>
          </p:cNvPr>
          <p:cNvSpPr>
            <a:spLocks noGrp="1"/>
          </p:cNvSpPr>
          <p:nvPr>
            <p:ph type="title"/>
          </p:nvPr>
        </p:nvSpPr>
        <p:spPr>
          <a:xfrm>
            <a:off x="530352" y="589788"/>
            <a:ext cx="4884481" cy="2510921"/>
          </a:xfrm>
        </p:spPr>
        <p:txBody>
          <a:bodyPr vert="horz" lIns="91440" tIns="45720" rIns="91440" bIns="45720" rtlCol="0" anchor="b">
            <a:normAutofit/>
          </a:bodyPr>
          <a:lstStyle/>
          <a:p>
            <a:r>
              <a:rPr lang="en-US" sz="4000"/>
              <a:t>Retroalimentación Positiva</a:t>
            </a:r>
          </a:p>
        </p:txBody>
      </p:sp>
      <p:sp>
        <p:nvSpPr>
          <p:cNvPr id="3" name="Marcador de contenido 2">
            <a:extLst>
              <a:ext uri="{FF2B5EF4-FFF2-40B4-BE49-F238E27FC236}">
                <a16:creationId xmlns:a16="http://schemas.microsoft.com/office/drawing/2014/main" id="{1769FC12-4046-339F-92CD-93294A10AD00}"/>
              </a:ext>
            </a:extLst>
          </p:cNvPr>
          <p:cNvSpPr>
            <a:spLocks noGrp="1"/>
          </p:cNvSpPr>
          <p:nvPr>
            <p:ph idx="1"/>
          </p:nvPr>
        </p:nvSpPr>
        <p:spPr>
          <a:xfrm>
            <a:off x="530352" y="3509963"/>
            <a:ext cx="4884481" cy="2058352"/>
          </a:xfrm>
        </p:spPr>
        <p:txBody>
          <a:bodyPr vert="horz" lIns="91440" tIns="45720" rIns="91440" bIns="45720" rtlCol="0">
            <a:normAutofit/>
          </a:bodyPr>
          <a:lstStyle/>
          <a:p>
            <a:pPr algn="just"/>
            <a:r>
              <a:rPr lang="en-US" sz="1600" dirty="0"/>
              <a:t>- </a:t>
            </a:r>
            <a:r>
              <a:rPr lang="en-US" sz="1600" dirty="0" err="1"/>
              <a:t>Intervención</a:t>
            </a:r>
            <a:r>
              <a:rPr lang="en-US" sz="1600" dirty="0"/>
              <a:t> de la </a:t>
            </a:r>
            <a:r>
              <a:rPr lang="en-US" sz="1600" dirty="0" err="1"/>
              <a:t>hipófisis</a:t>
            </a:r>
            <a:r>
              <a:rPr lang="en-US" sz="1600" dirty="0"/>
              <a:t> para la </a:t>
            </a:r>
            <a:r>
              <a:rPr lang="en-US" sz="1600" dirty="0" err="1"/>
              <a:t>segregación</a:t>
            </a:r>
            <a:r>
              <a:rPr lang="en-US" sz="1600" dirty="0"/>
              <a:t> de </a:t>
            </a:r>
            <a:r>
              <a:rPr lang="en-US" sz="1600" dirty="0" err="1"/>
              <a:t>prolactina</a:t>
            </a:r>
            <a:r>
              <a:rPr lang="en-US" sz="1600" dirty="0"/>
              <a:t> y </a:t>
            </a:r>
            <a:r>
              <a:rPr lang="en-US" sz="1600" dirty="0" err="1"/>
              <a:t>oxitocina</a:t>
            </a:r>
            <a:r>
              <a:rPr lang="en-US" sz="1600" dirty="0"/>
              <a:t>, para la </a:t>
            </a:r>
            <a:r>
              <a:rPr lang="en-US" sz="1600" dirty="0" err="1"/>
              <a:t>producción</a:t>
            </a:r>
            <a:r>
              <a:rPr lang="en-US" sz="1600" dirty="0"/>
              <a:t> de leche </a:t>
            </a:r>
            <a:r>
              <a:rPr lang="en-US" sz="1600" dirty="0" err="1"/>
              <a:t>materna</a:t>
            </a:r>
            <a:r>
              <a:rPr lang="en-US" sz="1600" dirty="0"/>
              <a:t>.</a:t>
            </a:r>
          </a:p>
        </p:txBody>
      </p:sp>
      <p:grpSp>
        <p:nvGrpSpPr>
          <p:cNvPr id="5150"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5151"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152"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5153"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5154"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5155"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5156"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5158" name="Freeform: Shape 5157">
            <a:extLst>
              <a:ext uri="{FF2B5EF4-FFF2-40B4-BE49-F238E27FC236}">
                <a16:creationId xmlns:a16="http://schemas.microsoft.com/office/drawing/2014/main" id="{752C2BA4-3BBE-4D22-A0D9-8D2A7B8F1C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918708"/>
            <a:ext cx="4187283" cy="93929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122" name="Picture 2" descr="Fisiología de la lactancia. | Una nueva vida">
            <a:extLst>
              <a:ext uri="{FF2B5EF4-FFF2-40B4-BE49-F238E27FC236}">
                <a16:creationId xmlns:a16="http://schemas.microsoft.com/office/drawing/2014/main" id="{2C40A206-9E70-82CB-CE6C-B0082DB16B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270" y="1246074"/>
            <a:ext cx="6610292" cy="4979950"/>
          </a:xfrm>
          <a:prstGeom prst="rect">
            <a:avLst/>
          </a:prstGeom>
          <a:noFill/>
          <a:extLst>
            <a:ext uri="{909E8E84-426E-40DD-AFC4-6F175D3DCCD1}">
              <a14:hiddenFill xmlns:a14="http://schemas.microsoft.com/office/drawing/2010/main">
                <a:solidFill>
                  <a:srgbClr val="FFFFFF"/>
                </a:solidFill>
              </a14:hiddenFill>
            </a:ext>
          </a:extLst>
        </p:spPr>
      </p:pic>
      <p:sp>
        <p:nvSpPr>
          <p:cNvPr id="5160" name="Freeform: Shape 5159">
            <a:extLst>
              <a:ext uri="{FF2B5EF4-FFF2-40B4-BE49-F238E27FC236}">
                <a16:creationId xmlns:a16="http://schemas.microsoft.com/office/drawing/2014/main" id="{82AA7049-B18D-49D6-AD7D-DBB9E19FB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713190" y="-534982"/>
            <a:ext cx="943826" cy="201379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62" name="Group 5161">
            <a:extLst>
              <a:ext uri="{FF2B5EF4-FFF2-40B4-BE49-F238E27FC236}">
                <a16:creationId xmlns:a16="http://schemas.microsoft.com/office/drawing/2014/main" id="{3850DB66-16D1-4953-A6E3-FCA3DC5F27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35690" y="349252"/>
            <a:ext cx="886142" cy="693398"/>
            <a:chOff x="10948005" y="3379098"/>
            <a:chExt cx="868640" cy="679702"/>
          </a:xfrm>
          <a:solidFill>
            <a:schemeClr val="accent6"/>
          </a:solidFill>
        </p:grpSpPr>
        <p:sp>
          <p:nvSpPr>
            <p:cNvPr id="5163" name="Freeform: Shape 5162">
              <a:extLst>
                <a:ext uri="{FF2B5EF4-FFF2-40B4-BE49-F238E27FC236}">
                  <a16:creationId xmlns:a16="http://schemas.microsoft.com/office/drawing/2014/main" id="{D698AB2F-1D17-4249-81CB-9A41D46B8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64" name="Freeform: Shape 5163">
              <a:extLst>
                <a:ext uri="{FF2B5EF4-FFF2-40B4-BE49-F238E27FC236}">
                  <a16:creationId xmlns:a16="http://schemas.microsoft.com/office/drawing/2014/main" id="{F5301961-8687-4ADB-8043-4065F470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65" name="Graphic 15">
              <a:extLst>
                <a:ext uri="{FF2B5EF4-FFF2-40B4-BE49-F238E27FC236}">
                  <a16:creationId xmlns:a16="http://schemas.microsoft.com/office/drawing/2014/main" id="{9DC20816-893A-4201-AA91-22F71E46F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66" name="Graphic 15">
              <a:extLst>
                <a:ext uri="{FF2B5EF4-FFF2-40B4-BE49-F238E27FC236}">
                  <a16:creationId xmlns:a16="http://schemas.microsoft.com/office/drawing/2014/main" id="{866D1F4E-BA21-44F3-A97A-E979C5FE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67" name="Freeform: Shape 5166">
              <a:extLst>
                <a:ext uri="{FF2B5EF4-FFF2-40B4-BE49-F238E27FC236}">
                  <a16:creationId xmlns:a16="http://schemas.microsoft.com/office/drawing/2014/main" id="{B35EADCB-1DB5-4B69-892B-14567F5280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Marcador de contenido 2">
            <a:extLst>
              <a:ext uri="{FF2B5EF4-FFF2-40B4-BE49-F238E27FC236}">
                <a16:creationId xmlns:a16="http://schemas.microsoft.com/office/drawing/2014/main" id="{77D41527-7699-0495-9958-90CECB2016FB}"/>
              </a:ext>
            </a:extLst>
          </p:cNvPr>
          <p:cNvSpPr txBox="1">
            <a:spLocks/>
          </p:cNvSpPr>
          <p:nvPr/>
        </p:nvSpPr>
        <p:spPr>
          <a:xfrm>
            <a:off x="5479164" y="6256790"/>
            <a:ext cx="6629398" cy="554268"/>
          </a:xfrm>
          <a:prstGeom prst="rect">
            <a:avLst/>
          </a:prstGeom>
        </p:spPr>
        <p:txBody>
          <a:bodyPr vert="horz" lIns="91440" tIns="45720" rIns="91440" bIns="45720" rtlCol="0">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rgbClr val="FF0000"/>
                </a:solidFill>
              </a:rPr>
              <a:t>Imagen 06: Ilustración </a:t>
            </a:r>
            <a:r>
              <a:rPr lang="es-ES" sz="1200" dirty="0">
                <a:solidFill>
                  <a:srgbClr val="FF0000"/>
                </a:solidFill>
              </a:rPr>
              <a:t>retroalimentación positiva para la producción de leche materna. Recuperado de https://aranzazu5baby.wordpress.com/2015/08/29/fisiologia-de-la-lactancia/</a:t>
            </a:r>
            <a:endParaRPr lang="en-US" sz="1200" dirty="0">
              <a:solidFill>
                <a:srgbClr val="FF0000"/>
              </a:solidFill>
            </a:endParaRPr>
          </a:p>
        </p:txBody>
      </p:sp>
    </p:spTree>
    <p:extLst>
      <p:ext uri="{BB962C8B-B14F-4D97-AF65-F5344CB8AC3E}">
        <p14:creationId xmlns:p14="http://schemas.microsoft.com/office/powerpoint/2010/main" val="1180338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891813-39D4-0D87-C366-EA48CAB8F03F}"/>
              </a:ext>
            </a:extLst>
          </p:cNvPr>
          <p:cNvSpPr>
            <a:spLocks noGrp="1"/>
          </p:cNvSpPr>
          <p:nvPr>
            <p:ph type="title"/>
          </p:nvPr>
        </p:nvSpPr>
        <p:spPr/>
        <p:txBody>
          <a:bodyPr/>
          <a:lstStyle/>
          <a:p>
            <a:r>
              <a:rPr lang="es-PE" dirty="0"/>
              <a:t>Conclusiones</a:t>
            </a:r>
          </a:p>
        </p:txBody>
      </p:sp>
      <p:sp>
        <p:nvSpPr>
          <p:cNvPr id="3" name="Marcador de contenido 2">
            <a:extLst>
              <a:ext uri="{FF2B5EF4-FFF2-40B4-BE49-F238E27FC236}">
                <a16:creationId xmlns:a16="http://schemas.microsoft.com/office/drawing/2014/main" id="{C0E95A81-78CB-EF68-F5BD-71682D7B8B93}"/>
              </a:ext>
            </a:extLst>
          </p:cNvPr>
          <p:cNvSpPr>
            <a:spLocks noGrp="1"/>
          </p:cNvSpPr>
          <p:nvPr>
            <p:ph idx="1"/>
          </p:nvPr>
        </p:nvSpPr>
        <p:spPr/>
        <p:txBody>
          <a:bodyPr>
            <a:normAutofit/>
          </a:bodyPr>
          <a:lstStyle/>
          <a:p>
            <a:pPr marL="457200" indent="-457200" algn="just">
              <a:buFont typeface="+mj-lt"/>
              <a:buAutoNum type="arabicPeriod"/>
            </a:pPr>
            <a:r>
              <a:rPr lang="es-PE" sz="1600" dirty="0"/>
              <a:t>La Homeostasis es fundamental para el correcto funcionamiento del organismo y su equilibrio constante mediante glándulas especializadas.</a:t>
            </a:r>
          </a:p>
          <a:p>
            <a:pPr marL="457200" indent="-457200" algn="just">
              <a:buFont typeface="+mj-lt"/>
              <a:buAutoNum type="arabicPeriod"/>
            </a:pPr>
            <a:r>
              <a:rPr lang="es-PE" sz="1600" dirty="0"/>
              <a:t>La retroalimentación es un proceso por el cuál el cuerpo regula mediante hormonas opuestas complementarias mantienen los niveles de sustancias en la sangre adecuados para el correcto funcionamiento del cuerpo, todo gracias a la conexión entre el sistema nervioso y el sistema endocrino.</a:t>
            </a:r>
          </a:p>
          <a:p>
            <a:pPr marL="457200" indent="-457200" algn="just">
              <a:buFont typeface="+mj-lt"/>
              <a:buAutoNum type="arabicPeriod"/>
            </a:pPr>
            <a:r>
              <a:rPr lang="es-PE" sz="1600" dirty="0"/>
              <a:t>La retroalimentación es un ciclo por el cuál se regulan los niveles de sustancias en la sangre, la cuál puede ser negativa, un único ciclo o; positiva, una cadena de reacciones que se </a:t>
            </a:r>
            <a:r>
              <a:rPr lang="es-PE" sz="1600" dirty="0" err="1"/>
              <a:t>autoestimulan</a:t>
            </a:r>
            <a:endParaRPr lang="es-PE" sz="1600" dirty="0"/>
          </a:p>
        </p:txBody>
      </p:sp>
    </p:spTree>
    <p:extLst>
      <p:ext uri="{BB962C8B-B14F-4D97-AF65-F5344CB8AC3E}">
        <p14:creationId xmlns:p14="http://schemas.microsoft.com/office/powerpoint/2010/main" val="2267520058"/>
      </p:ext>
    </p:extLst>
  </p:cSld>
  <p:clrMapOvr>
    <a:masterClrMapping/>
  </p:clrMapOvr>
</p:sld>
</file>

<file path=ppt/theme/theme1.xml><?xml version="1.0" encoding="utf-8"?>
<a:theme xmlns:a="http://schemas.openxmlformats.org/drawingml/2006/main" name="RocaVTI">
  <a:themeElements>
    <a:clrScheme name="AnalogousFromLightSeedRightStep">
      <a:dk1>
        <a:srgbClr val="000000"/>
      </a:dk1>
      <a:lt1>
        <a:srgbClr val="FFFFFF"/>
      </a:lt1>
      <a:dk2>
        <a:srgbClr val="412C24"/>
      </a:dk2>
      <a:lt2>
        <a:srgbClr val="E2E6E8"/>
      </a:lt2>
      <a:accent1>
        <a:srgbClr val="C0998B"/>
      </a:accent1>
      <a:accent2>
        <a:srgbClr val="B4A27B"/>
      </a:accent2>
      <a:accent3>
        <a:srgbClr val="A3A67E"/>
      </a:accent3>
      <a:accent4>
        <a:srgbClr val="8EAA74"/>
      </a:accent4>
      <a:accent5>
        <a:srgbClr val="85AB82"/>
      </a:accent5>
      <a:accent6>
        <a:srgbClr val="77AF8A"/>
      </a:accent6>
      <a:hlink>
        <a:srgbClr val="5D8A9A"/>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139</TotalTime>
  <Words>646</Words>
  <Application>Microsoft Office PowerPoint</Application>
  <PresentationFormat>Panorámica</PresentationFormat>
  <Paragraphs>42</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Avenir Next LT Pro</vt:lpstr>
      <vt:lpstr>Avenir Next LT Pro Light</vt:lpstr>
      <vt:lpstr>Georgia Pro Semibold</vt:lpstr>
      <vt:lpstr>Lato</vt:lpstr>
      <vt:lpstr>ProximaNova-Bold</vt:lpstr>
      <vt:lpstr>ProximaNova-Regular</vt:lpstr>
      <vt:lpstr>RocaVTI</vt:lpstr>
      <vt:lpstr>Sistema Endocrino: Retroalimentación Activa y Negativa</vt:lpstr>
      <vt:lpstr>Introducción</vt:lpstr>
      <vt:lpstr>Objetivos</vt:lpstr>
      <vt:lpstr>¿Qué es la Retroalimentación y la Homeóstasis?</vt:lpstr>
      <vt:lpstr>Retroalimentación Negativa</vt:lpstr>
      <vt:lpstr>Retroalimentación Negativa</vt:lpstr>
      <vt:lpstr>Retroalimentación Positiva</vt:lpstr>
      <vt:lpstr>Retroalimentación Positiva</vt:lpstr>
      <vt:lpstr>Conclusiones</vt:lpstr>
      <vt:lpstr>Referencias Bibliográficas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Endocrino: Retroalimentación Activa y Negativa</dc:title>
  <dc:creator>Gabriel C</dc:creator>
  <cp:lastModifiedBy>Gabriel C</cp:lastModifiedBy>
  <cp:revision>1</cp:revision>
  <dcterms:created xsi:type="dcterms:W3CDTF">2022-07-19T16:22:52Z</dcterms:created>
  <dcterms:modified xsi:type="dcterms:W3CDTF">2022-07-19T18:42:44Z</dcterms:modified>
</cp:coreProperties>
</file>