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E3"/>
    <a:srgbClr val="E9ED05"/>
    <a:srgbClr val="3FABA0"/>
    <a:srgbClr val="3300FF"/>
    <a:srgbClr val="000000"/>
    <a:srgbClr val="001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04E7A-79C6-4117-A9CE-DACEAB2BD61A}" v="1175" dt="2022-11-22T22:38:54.426"/>
    <p1510:client id="{6848FF94-7CF8-4AD8-AF7F-024141D70014}" v="810" dt="2022-11-23T21:15:33.503"/>
    <p1510:client id="{A545FD11-B05A-4266-A00A-60DA2DC80B73}" v="918" dt="2022-11-22T11:51:06.904"/>
    <p1510:client id="{FE766482-995B-4D6E-89A1-137036247A30}" v="51" dt="2022-11-23T02:49:08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9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4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9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5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62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dlineplus.gov/spanish/cancer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ED64F4-12D8-61EF-B726-2285F80854E6}"/>
              </a:ext>
            </a:extLst>
          </p:cNvPr>
          <p:cNvSpPr txBox="1"/>
          <p:nvPr/>
        </p:nvSpPr>
        <p:spPr>
          <a:xfrm>
            <a:off x="7073588" y="610880"/>
            <a:ext cx="5019752" cy="2889114"/>
          </a:xfrm>
          <a:prstGeom prst="ellipse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>
                <a:latin typeface="+mj-lt"/>
                <a:ea typeface="+mj-ea"/>
                <a:cs typeface="+mj-cs"/>
              </a:rPr>
              <a:t>ENFERMEDADES DEL SISTEMA RESPIRATORIO</a:t>
            </a:r>
          </a:p>
        </p:txBody>
      </p:sp>
      <p:pic>
        <p:nvPicPr>
          <p:cNvPr id="6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C3DF8B70-A218-1F6A-3236-7B81874E5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9" r="143" b="6408"/>
          <a:stretch/>
        </p:blipFill>
        <p:spPr>
          <a:xfrm>
            <a:off x="-80210" y="-30068"/>
            <a:ext cx="7018543" cy="6914858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6825C5C4-208D-E29F-3067-CC64CC767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42" y="218573"/>
            <a:ext cx="738499" cy="11470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7FE269-AE63-311B-AD33-30284E438304}"/>
              </a:ext>
            </a:extLst>
          </p:cNvPr>
          <p:cNvSpPr txBox="1"/>
          <p:nvPr/>
        </p:nvSpPr>
        <p:spPr>
          <a:xfrm>
            <a:off x="8592553" y="5233737"/>
            <a:ext cx="482265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Calibri"/>
              </a:rPr>
              <a:t>Estudiante: Esteban Padilla</a:t>
            </a:r>
          </a:p>
          <a:p>
            <a:endParaRPr lang="es-ES">
              <a:cs typeface="Calibri"/>
            </a:endParaRPr>
          </a:p>
          <a:p>
            <a:r>
              <a:rPr lang="es-ES">
                <a:cs typeface="Calibri"/>
              </a:rPr>
              <a:t>Profesor: Juan </a:t>
            </a:r>
            <a:r>
              <a:rPr lang="es-ES" err="1">
                <a:cs typeface="Calibri"/>
              </a:rPr>
              <a:t>Céspedes</a:t>
            </a:r>
            <a:endParaRPr lang="es-ES">
              <a:cs typeface="Calibri"/>
            </a:endParaRPr>
          </a:p>
          <a:p>
            <a:endParaRPr lang="es-ES">
              <a:cs typeface="Calibri"/>
            </a:endParaRPr>
          </a:p>
          <a:p>
            <a:r>
              <a:rPr lang="es-ES" dirty="0">
                <a:cs typeface="Calibri"/>
              </a:rPr>
              <a:t>Curso: Ciencia y Tecnología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2F27F8-59F1-ECE5-D894-17279C5F0536}"/>
              </a:ext>
            </a:extLst>
          </p:cNvPr>
          <p:cNvSpPr txBox="1"/>
          <p:nvPr/>
        </p:nvSpPr>
        <p:spPr>
          <a:xfrm>
            <a:off x="3428999" y="4932947"/>
            <a:ext cx="356936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FF0000"/>
                </a:solidFill>
                <a:cs typeface="Calibri"/>
              </a:rPr>
              <a:t>             </a:t>
            </a:r>
            <a:r>
              <a:rPr lang="es-ES" dirty="0">
                <a:solidFill>
                  <a:srgbClr val="3300FF"/>
                </a:solidFill>
                <a:cs typeface="Calibri"/>
              </a:rPr>
              <a:t> </a:t>
            </a:r>
            <a:r>
              <a:rPr lang="es-ES" sz="3200" dirty="0">
                <a:solidFill>
                  <a:srgbClr val="3300FF"/>
                </a:solidFill>
                <a:cs typeface="Calibri"/>
              </a:rPr>
              <a:t> NOVIEMBRE                                               2022</a:t>
            </a:r>
            <a:endParaRPr lang="es-ES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3E60F0-EE87-A9B3-FE8C-339A49417C25}"/>
              </a:ext>
            </a:extLst>
          </p:cNvPr>
          <p:cNvSpPr txBox="1"/>
          <p:nvPr/>
        </p:nvSpPr>
        <p:spPr>
          <a:xfrm>
            <a:off x="6165714" y="82903"/>
            <a:ext cx="4840010" cy="180730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INTRODUCCIÓN</a:t>
            </a:r>
          </a:p>
        </p:txBody>
      </p:sp>
      <p:pic>
        <p:nvPicPr>
          <p:cNvPr id="4" name="Imagen 4" descr="Imagen que contiene interior, tabla, grupo, varios&#10;&#10;Descripción generada automáticamente">
            <a:extLst>
              <a:ext uri="{FF2B5EF4-FFF2-40B4-BE49-F238E27FC236}">
                <a16:creationId xmlns:a16="http://schemas.microsoft.com/office/drawing/2014/main" id="{F87F1586-47F8-2AFB-F901-A6A06D518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7" r="2263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032898-ADC0-9E77-BBED-466234A0172F}"/>
              </a:ext>
            </a:extLst>
          </p:cNvPr>
          <p:cNvSpPr txBox="1"/>
          <p:nvPr/>
        </p:nvSpPr>
        <p:spPr>
          <a:xfrm>
            <a:off x="6492497" y="1616601"/>
            <a:ext cx="4840010" cy="18183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Son </a:t>
            </a:r>
            <a:r>
              <a:rPr lang="en-US" sz="2000" err="1"/>
              <a:t>todas</a:t>
            </a:r>
            <a:r>
              <a:rPr lang="en-US" sz="2000"/>
              <a:t> </a:t>
            </a:r>
            <a:r>
              <a:rPr lang="en-US" sz="2000" err="1"/>
              <a:t>aquellas</a:t>
            </a:r>
            <a:r>
              <a:rPr lang="en-US" sz="2000"/>
              <a:t> </a:t>
            </a:r>
            <a:r>
              <a:rPr lang="en-US" sz="2000" b="1" err="1"/>
              <a:t>enfermedades</a:t>
            </a:r>
            <a:r>
              <a:rPr lang="en-US" sz="2000" b="1"/>
              <a:t> que</a:t>
            </a:r>
            <a:r>
              <a:rPr lang="en-US" sz="2000"/>
              <a:t> </a:t>
            </a:r>
            <a:r>
              <a:rPr lang="en-US" sz="2000" err="1"/>
              <a:t>afectan</a:t>
            </a:r>
            <a:r>
              <a:rPr lang="en-US" sz="2000"/>
              <a:t> las </a:t>
            </a:r>
            <a:r>
              <a:rPr lang="en-US" sz="2000" err="1"/>
              <a:t>vías</a:t>
            </a:r>
            <a:r>
              <a:rPr lang="en-US" sz="2000"/>
              <a:t> </a:t>
            </a:r>
            <a:r>
              <a:rPr lang="en-US" sz="2000" b="1" err="1"/>
              <a:t>respiratorias</a:t>
            </a:r>
            <a:r>
              <a:rPr lang="en-US" sz="2000"/>
              <a:t>. </a:t>
            </a:r>
            <a:r>
              <a:rPr lang="en-US" sz="2000" err="1"/>
              <a:t>Pueden</a:t>
            </a:r>
            <a:r>
              <a:rPr lang="en-US" sz="2000"/>
              <a:t> </a:t>
            </a:r>
            <a:r>
              <a:rPr lang="en-US" sz="2000" err="1"/>
              <a:t>presentarse</a:t>
            </a:r>
            <a:r>
              <a:rPr lang="en-US" sz="2000"/>
              <a:t> </a:t>
            </a:r>
            <a:r>
              <a:rPr lang="en-US" sz="2000" b="1"/>
              <a:t>de</a:t>
            </a:r>
            <a:r>
              <a:rPr lang="en-US" sz="2000"/>
              <a:t> </a:t>
            </a:r>
            <a:r>
              <a:rPr lang="en-US" sz="2000" err="1"/>
              <a:t>distintas</a:t>
            </a:r>
            <a:r>
              <a:rPr lang="en-US" sz="2000"/>
              <a:t> </a:t>
            </a:r>
            <a:r>
              <a:rPr lang="en-US" sz="2000" err="1"/>
              <a:t>formas</a:t>
            </a:r>
            <a:r>
              <a:rPr lang="en-US" sz="2000"/>
              <a:t>: </a:t>
            </a:r>
            <a:r>
              <a:rPr lang="en-US" sz="2000" err="1"/>
              <a:t>desde</a:t>
            </a:r>
            <a:r>
              <a:rPr lang="en-US" sz="2000"/>
              <a:t> </a:t>
            </a:r>
            <a:r>
              <a:rPr lang="en-US" sz="2000" err="1"/>
              <a:t>infecciones</a:t>
            </a:r>
            <a:r>
              <a:rPr lang="en-US" sz="2000"/>
              <a:t> </a:t>
            </a:r>
            <a:r>
              <a:rPr lang="en-US" sz="2000" err="1"/>
              <a:t>agudas</a:t>
            </a:r>
            <a:r>
              <a:rPr lang="en-US" sz="2000"/>
              <a:t> </a:t>
            </a:r>
            <a:r>
              <a:rPr lang="en-US" sz="2000" b="1" err="1"/>
              <a:t>como</a:t>
            </a:r>
            <a:r>
              <a:rPr lang="en-US" sz="2000"/>
              <a:t> la </a:t>
            </a:r>
            <a:r>
              <a:rPr lang="en-US" sz="2000" err="1"/>
              <a:t>bronquitis</a:t>
            </a:r>
            <a:r>
              <a:rPr lang="en-US" sz="2000"/>
              <a:t> </a:t>
            </a:r>
            <a:r>
              <a:rPr lang="en-US" sz="2000" b="1"/>
              <a:t>y</a:t>
            </a:r>
            <a:r>
              <a:rPr lang="en-US" sz="2000"/>
              <a:t> </a:t>
            </a:r>
            <a:r>
              <a:rPr lang="en-US" sz="2000" err="1"/>
              <a:t>neumonía</a:t>
            </a:r>
            <a:r>
              <a:rPr lang="en-US" sz="2000"/>
              <a:t>, hasta </a:t>
            </a:r>
            <a:r>
              <a:rPr lang="en-US" sz="2000" b="1" err="1"/>
              <a:t>enfermedades</a:t>
            </a:r>
            <a:r>
              <a:rPr lang="en-US" sz="2000"/>
              <a:t> </a:t>
            </a:r>
            <a:r>
              <a:rPr lang="en-US" sz="2000" err="1"/>
              <a:t>crónicas</a:t>
            </a:r>
            <a:r>
              <a:rPr lang="en-US" sz="2000"/>
              <a:t> </a:t>
            </a:r>
            <a:r>
              <a:rPr lang="en-US" sz="2000" b="1" err="1"/>
              <a:t>como</a:t>
            </a:r>
            <a:r>
              <a:rPr lang="en-US" sz="2000"/>
              <a:t> </a:t>
            </a:r>
            <a:r>
              <a:rPr lang="en-US" sz="2000" err="1"/>
              <a:t>el</a:t>
            </a:r>
            <a:r>
              <a:rPr lang="en-US" sz="2000"/>
              <a:t> </a:t>
            </a:r>
            <a:r>
              <a:rPr lang="en-US" sz="2000" err="1"/>
              <a:t>asma</a:t>
            </a:r>
            <a:r>
              <a:rPr lang="en-US" sz="200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1503A0-90DE-5E99-7948-32FEE854C7C4}"/>
              </a:ext>
            </a:extLst>
          </p:cNvPr>
          <p:cNvSpPr txBox="1"/>
          <p:nvPr/>
        </p:nvSpPr>
        <p:spPr>
          <a:xfrm>
            <a:off x="5486746" y="4550709"/>
            <a:ext cx="58353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24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F4D491-C97B-B2BA-B2A4-5819C065418C}"/>
              </a:ext>
            </a:extLst>
          </p:cNvPr>
          <p:cNvSpPr txBox="1"/>
          <p:nvPr/>
        </p:nvSpPr>
        <p:spPr>
          <a:xfrm>
            <a:off x="5564605" y="4271210"/>
            <a:ext cx="4662236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>
                <a:solidFill>
                  <a:srgbClr val="E9ED05"/>
                </a:solidFill>
              </a:rPr>
              <a:t>OBJETIVOS:</a:t>
            </a:r>
          </a:p>
          <a:p>
            <a:pPr algn="l"/>
            <a:endParaRPr lang="es-ES" dirty="0"/>
          </a:p>
          <a:p>
            <a:r>
              <a:rPr lang="es-ES" dirty="0">
                <a:solidFill>
                  <a:srgbClr val="FF0DE3"/>
                </a:solidFill>
              </a:rPr>
              <a:t>-Describir algunas de las enfermedades </a:t>
            </a:r>
            <a:r>
              <a:rPr lang="es-ES" dirty="0" err="1">
                <a:solidFill>
                  <a:srgbClr val="FF0DE3"/>
                </a:solidFill>
              </a:rPr>
              <a:t>mas</a:t>
            </a:r>
            <a:r>
              <a:rPr lang="es-ES" dirty="0">
                <a:solidFill>
                  <a:srgbClr val="FF0DE3"/>
                </a:solidFill>
              </a:rPr>
              <a:t> comunes del sistema respiratorio.</a:t>
            </a:r>
          </a:p>
          <a:p>
            <a:endParaRPr lang="es-ES" dirty="0"/>
          </a:p>
          <a:p>
            <a:r>
              <a:rPr lang="es-ES" dirty="0">
                <a:solidFill>
                  <a:srgbClr val="FF0DE3"/>
                </a:solidFill>
              </a:rPr>
              <a:t>-Dar algunas recomendaciones para el mayor cuidado del sistema respiratorio</a:t>
            </a:r>
          </a:p>
        </p:txBody>
      </p:sp>
    </p:spTree>
    <p:extLst>
      <p:ext uri="{BB962C8B-B14F-4D97-AF65-F5344CB8AC3E}">
        <p14:creationId xmlns:p14="http://schemas.microsoft.com/office/powerpoint/2010/main" val="3612864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7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F2A665-BEE7-FC61-B214-2799440B86CB}"/>
              </a:ext>
            </a:extLst>
          </p:cNvPr>
          <p:cNvSpPr txBox="1"/>
          <p:nvPr/>
        </p:nvSpPr>
        <p:spPr>
          <a:xfrm>
            <a:off x="431462" y="2697383"/>
            <a:ext cx="2642536" cy="20748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CÁNCER AL PULMÓN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30EA58-6359-49F8-39BA-B3D241CBCEB1}"/>
              </a:ext>
            </a:extLst>
          </p:cNvPr>
          <p:cNvSpPr txBox="1"/>
          <p:nvPr/>
        </p:nvSpPr>
        <p:spPr>
          <a:xfrm>
            <a:off x="393331" y="-1296980"/>
            <a:ext cx="5365218" cy="4900014"/>
          </a:xfrm>
          <a:prstGeom prst="rect">
            <a:avLst/>
          </a:prstGeom>
          <a:effectLst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45000"/>
              <a:buFont typeface="Wingdings 2" charset="2"/>
              <a:buChar char=""/>
            </a:pPr>
            <a:r>
              <a:rPr lang="en-US" sz="2000" b="1" dirty="0">
                <a:solidFill>
                  <a:srgbClr val="000000"/>
                </a:solidFill>
              </a:rPr>
              <a:t>¿</a:t>
            </a:r>
            <a:r>
              <a:rPr lang="en-US" sz="2000" b="1" dirty="0" err="1">
                <a:solidFill>
                  <a:srgbClr val="000000"/>
                </a:solidFill>
              </a:rPr>
              <a:t>Qué</a:t>
            </a:r>
            <a:r>
              <a:rPr lang="en-US" sz="2000" b="1" dirty="0">
                <a:solidFill>
                  <a:srgbClr val="000000"/>
                </a:solidFill>
              </a:rPr>
              <a:t> es </a:t>
            </a:r>
            <a:r>
              <a:rPr lang="en-US" sz="2000" b="1" dirty="0" err="1">
                <a:solidFill>
                  <a:srgbClr val="000000"/>
                </a:solidFill>
              </a:rPr>
              <a:t>el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cáncer</a:t>
            </a:r>
            <a:r>
              <a:rPr lang="en-US" sz="2000" b="1" dirty="0">
                <a:solidFill>
                  <a:srgbClr val="000000"/>
                </a:solidFill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</a:rPr>
              <a:t>pulmón</a:t>
            </a:r>
            <a:r>
              <a:rPr lang="en-US" sz="2000" b="1" dirty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45000"/>
            </a:pPr>
            <a:r>
              <a:rPr lang="en-US" sz="2000" dirty="0">
                <a:solidFill>
                  <a:srgbClr val="000000"/>
                </a:solidFill>
              </a:rPr>
              <a:t>El </a:t>
            </a:r>
            <a:r>
              <a:rPr lang="en-US" sz="2000" err="1">
                <a:solidFill>
                  <a:srgbClr val="000000"/>
                </a:solidFill>
              </a:rPr>
              <a:t>cáncer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err="1">
                <a:solidFill>
                  <a:srgbClr val="000000"/>
                </a:solidFill>
              </a:rPr>
              <a:t>pulmón</a:t>
            </a:r>
            <a:r>
              <a:rPr lang="en-US" sz="2000" dirty="0">
                <a:solidFill>
                  <a:srgbClr val="000000"/>
                </a:solidFill>
              </a:rPr>
              <a:t> es un </a:t>
            </a:r>
            <a:r>
              <a:rPr lang="en-US" sz="20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cáncer</a:t>
            </a:r>
            <a:r>
              <a:rPr lang="en-US" sz="2000" dirty="0">
                <a:solidFill>
                  <a:srgbClr val="000000"/>
                </a:solidFill>
              </a:rPr>
              <a:t> que se forma </a:t>
            </a:r>
            <a:r>
              <a:rPr lang="en-US" sz="200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los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tejidos</a:t>
            </a:r>
            <a:r>
              <a:rPr lang="en-US" sz="2000" dirty="0">
                <a:solidFill>
                  <a:srgbClr val="000000"/>
                </a:solidFill>
              </a:rPr>
              <a:t> del </a:t>
            </a:r>
            <a:r>
              <a:rPr lang="en-US" sz="2000" err="1">
                <a:solidFill>
                  <a:srgbClr val="000000"/>
                </a:solidFill>
              </a:rPr>
              <a:t>pulmón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err="1">
                <a:solidFill>
                  <a:srgbClr val="000000"/>
                </a:solidFill>
              </a:rPr>
              <a:t>generalmente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las </a:t>
            </a:r>
            <a:r>
              <a:rPr lang="en-US" sz="2000" err="1">
                <a:solidFill>
                  <a:srgbClr val="000000"/>
                </a:solidFill>
              </a:rPr>
              <a:t>células</a:t>
            </a:r>
            <a:r>
              <a:rPr lang="en-US" sz="2000" dirty="0">
                <a:solidFill>
                  <a:srgbClr val="000000"/>
                </a:solidFill>
              </a:rPr>
              <a:t> que </a:t>
            </a:r>
            <a:r>
              <a:rPr lang="en-US" sz="2000" err="1">
                <a:solidFill>
                  <a:srgbClr val="000000"/>
                </a:solidFill>
              </a:rPr>
              <a:t>recubren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los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conductos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553FF05-4714-E5E3-6926-C2CA7B575004}"/>
              </a:ext>
            </a:extLst>
          </p:cNvPr>
          <p:cNvSpPr txBox="1"/>
          <p:nvPr/>
        </p:nvSpPr>
        <p:spPr>
          <a:xfrm>
            <a:off x="6382332" y="3951630"/>
            <a:ext cx="5700963" cy="1031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¿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Cuál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es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el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origen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?</a:t>
            </a:r>
            <a:endParaRPr lang="en-US" sz="1400" dirty="0">
              <a:solidFill>
                <a:srgbClr val="3300FF"/>
              </a:solidFill>
              <a:latin typeface="Corbel" panose="020B0503020204020204"/>
              <a:ea typeface="Roboto"/>
              <a:cs typeface="Roboto"/>
            </a:endParaRPr>
          </a:p>
          <a:p>
            <a:pPr algn="just">
              <a:spcAft>
                <a:spcPts val="600"/>
              </a:spcAft>
            </a:pP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El </a:t>
            </a:r>
            <a:r>
              <a:rPr lang="en-US" sz="1400" b="1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cáncer</a:t>
            </a:r>
            <a:r>
              <a:rPr lang="en-US" sz="1400" b="1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1400" b="1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pulmón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 surge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por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la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proliferación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exagerada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y sin control de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determinadas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células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del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pulmón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,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causando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problemas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locales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por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ocupación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espacio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y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compresión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estructuras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400" dirty="0" err="1">
                <a:solidFill>
                  <a:srgbClr val="3300FF"/>
                </a:solidFill>
                <a:latin typeface="Roboto"/>
                <a:ea typeface="Roboto"/>
                <a:cs typeface="Roboto"/>
              </a:rPr>
              <a:t>cercanas</a:t>
            </a:r>
            <a:r>
              <a:rPr lang="en-US" sz="1400" dirty="0">
                <a:solidFill>
                  <a:srgbClr val="3300FF"/>
                </a:solidFill>
                <a:latin typeface="Roboto"/>
                <a:ea typeface="Roboto"/>
                <a:cs typeface="Roboto"/>
              </a:rPr>
              <a:t>.</a:t>
            </a:r>
            <a:endParaRPr lang="en-US" sz="1400" dirty="0">
              <a:solidFill>
                <a:srgbClr val="3300FF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E65AE66-E6FB-8F50-5155-887154C5DDEE}"/>
              </a:ext>
            </a:extLst>
          </p:cNvPr>
          <p:cNvSpPr txBox="1"/>
          <p:nvPr/>
        </p:nvSpPr>
        <p:spPr>
          <a:xfrm>
            <a:off x="6221047" y="2021627"/>
            <a:ext cx="5751095" cy="1031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>
                <a:solidFill>
                  <a:srgbClr val="202124"/>
                </a:solidFill>
                <a:latin typeface="arial"/>
                <a:cs typeface="arial"/>
              </a:rPr>
              <a:t>¿</a:t>
            </a:r>
            <a:r>
              <a:rPr lang="en-US" sz="1400" err="1">
                <a:solidFill>
                  <a:srgbClr val="202124"/>
                </a:solidFill>
                <a:latin typeface="arial"/>
                <a:cs typeface="arial"/>
              </a:rPr>
              <a:t>Cómo</a:t>
            </a:r>
            <a:r>
              <a:rPr lang="en-US" sz="140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202124"/>
                </a:solidFill>
                <a:latin typeface="arial"/>
                <a:cs typeface="arial"/>
              </a:rPr>
              <a:t>afecta</a:t>
            </a:r>
            <a:r>
              <a:rPr lang="en-US" sz="1400">
                <a:solidFill>
                  <a:srgbClr val="202124"/>
                </a:solidFill>
                <a:latin typeface="arial"/>
                <a:cs typeface="arial"/>
              </a:rPr>
              <a:t>?</a:t>
            </a:r>
            <a:endParaRPr lang="en-US" sz="1400">
              <a:solidFill>
                <a:srgbClr val="000000"/>
              </a:solidFill>
              <a:latin typeface="Corbel" panose="020B0503020204020204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1400">
                <a:solidFill>
                  <a:srgbClr val="202124"/>
                </a:solidFill>
                <a:latin typeface="arial"/>
                <a:cs typeface="arial"/>
              </a:rPr>
              <a:t>El cancer de </a:t>
            </a:r>
            <a:r>
              <a:rPr lang="en-US" sz="1400" err="1">
                <a:solidFill>
                  <a:srgbClr val="202124"/>
                </a:solidFill>
                <a:latin typeface="arial"/>
                <a:cs typeface="arial"/>
              </a:rPr>
              <a:t>pulmón</a:t>
            </a:r>
            <a:r>
              <a:rPr lang="en-US" sz="140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202124"/>
                </a:solidFill>
                <a:latin typeface="arial"/>
                <a:cs typeface="arial"/>
              </a:rPr>
              <a:t>comienza</a:t>
            </a:r>
            <a:r>
              <a:rPr lang="en-US" sz="140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202124"/>
                </a:solidFill>
                <a:latin typeface="arial"/>
                <a:cs typeface="arial"/>
              </a:rPr>
              <a:t>en</a:t>
            </a:r>
            <a:r>
              <a:rPr lang="en-US" sz="140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202124"/>
                </a:solidFill>
                <a:latin typeface="arial"/>
                <a:cs typeface="arial"/>
              </a:rPr>
              <a:t>los</a:t>
            </a:r>
            <a:r>
              <a:rPr lang="en-US" sz="140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202124"/>
                </a:solidFill>
                <a:latin typeface="arial"/>
                <a:cs typeface="arial"/>
              </a:rPr>
              <a:t>pulmones</a:t>
            </a:r>
            <a:r>
              <a:rPr lang="en-US" sz="1400">
                <a:solidFill>
                  <a:srgbClr val="202124"/>
                </a:solidFill>
                <a:latin typeface="arial"/>
                <a:cs typeface="arial"/>
              </a:rPr>
              <a:t> y </a:t>
            </a:r>
            <a:r>
              <a:rPr lang="en-US" sz="1400" b="1">
                <a:solidFill>
                  <a:srgbClr val="202124"/>
                </a:solidFill>
                <a:latin typeface="arial"/>
                <a:cs typeface="arial"/>
              </a:rPr>
              <a:t>se </a:t>
            </a:r>
            <a:r>
              <a:rPr lang="en-US" sz="1400" b="1" err="1">
                <a:solidFill>
                  <a:srgbClr val="202124"/>
                </a:solidFill>
                <a:latin typeface="arial"/>
                <a:cs typeface="arial"/>
              </a:rPr>
              <a:t>puede</a:t>
            </a:r>
            <a:r>
              <a:rPr lang="en-US" sz="140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202124"/>
                </a:solidFill>
                <a:latin typeface="arial"/>
                <a:cs typeface="arial"/>
              </a:rPr>
              <a:t>diseminar</a:t>
            </a:r>
            <a:r>
              <a:rPr lang="en-US" sz="1400" b="1">
                <a:solidFill>
                  <a:srgbClr val="202124"/>
                </a:solidFill>
                <a:latin typeface="arial"/>
                <a:cs typeface="arial"/>
              </a:rPr>
              <a:t> a </a:t>
            </a:r>
            <a:r>
              <a:rPr lang="en-US" sz="1400" b="1" err="1">
                <a:solidFill>
                  <a:srgbClr val="202124"/>
                </a:solidFill>
                <a:latin typeface="arial"/>
                <a:cs typeface="arial"/>
              </a:rPr>
              <a:t>los</a:t>
            </a:r>
            <a:r>
              <a:rPr lang="en-US" sz="140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202124"/>
                </a:solidFill>
                <a:latin typeface="arial"/>
                <a:cs typeface="arial"/>
              </a:rPr>
              <a:t>ganglios</a:t>
            </a:r>
            <a:r>
              <a:rPr lang="en-US" sz="140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202124"/>
                </a:solidFill>
                <a:latin typeface="arial"/>
                <a:cs typeface="arial"/>
              </a:rPr>
              <a:t>linfáticos</a:t>
            </a:r>
            <a:r>
              <a:rPr lang="en-US" sz="1400" b="1">
                <a:solidFill>
                  <a:srgbClr val="202124"/>
                </a:solidFill>
                <a:latin typeface="arial"/>
                <a:cs typeface="arial"/>
              </a:rPr>
              <a:t> o a </a:t>
            </a:r>
            <a:r>
              <a:rPr lang="en-US" sz="1400" b="1" err="1">
                <a:solidFill>
                  <a:srgbClr val="202124"/>
                </a:solidFill>
                <a:latin typeface="arial"/>
                <a:cs typeface="arial"/>
              </a:rPr>
              <a:t>otros</a:t>
            </a:r>
            <a:r>
              <a:rPr lang="en-US" sz="140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202124"/>
                </a:solidFill>
                <a:latin typeface="arial"/>
                <a:cs typeface="arial"/>
              </a:rPr>
              <a:t>órganos</a:t>
            </a:r>
            <a:r>
              <a:rPr lang="en-US" sz="1400" b="1">
                <a:solidFill>
                  <a:srgbClr val="202124"/>
                </a:solidFill>
                <a:latin typeface="arial"/>
                <a:cs typeface="arial"/>
              </a:rPr>
              <a:t> del </a:t>
            </a:r>
            <a:r>
              <a:rPr lang="en-US" sz="1400" b="1" err="1">
                <a:solidFill>
                  <a:srgbClr val="202124"/>
                </a:solidFill>
                <a:latin typeface="arial"/>
                <a:cs typeface="arial"/>
              </a:rPr>
              <a:t>cuerpo</a:t>
            </a:r>
            <a:r>
              <a:rPr lang="en-US" sz="1400" b="1">
                <a:solidFill>
                  <a:srgbClr val="202124"/>
                </a:solidFill>
                <a:latin typeface="arial"/>
                <a:cs typeface="arial"/>
              </a:rPr>
              <a:t>, </a:t>
            </a:r>
            <a:r>
              <a:rPr lang="en-US" sz="1400" b="1" err="1">
                <a:solidFill>
                  <a:srgbClr val="202124"/>
                </a:solidFill>
                <a:latin typeface="arial"/>
                <a:cs typeface="arial"/>
              </a:rPr>
              <a:t>como</a:t>
            </a:r>
            <a:r>
              <a:rPr lang="en-US" sz="140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202124"/>
                </a:solidFill>
                <a:latin typeface="arial"/>
                <a:cs typeface="arial"/>
              </a:rPr>
              <a:t>el</a:t>
            </a:r>
            <a:r>
              <a:rPr lang="en-US" sz="1400" b="1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202124"/>
                </a:solidFill>
                <a:latin typeface="arial"/>
                <a:cs typeface="arial"/>
              </a:rPr>
              <a:t>cerebro</a:t>
            </a:r>
            <a:r>
              <a:rPr lang="en-US" sz="1400">
                <a:solidFill>
                  <a:srgbClr val="202124"/>
                </a:solidFill>
                <a:latin typeface="arial"/>
                <a:cs typeface="arial"/>
              </a:rPr>
              <a:t>.</a:t>
            </a:r>
            <a:endParaRPr lang="en-US" sz="140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47B3EC4-7946-10EB-E5FA-DDD74907B922}"/>
              </a:ext>
            </a:extLst>
          </p:cNvPr>
          <p:cNvSpPr txBox="1"/>
          <p:nvPr/>
        </p:nvSpPr>
        <p:spPr>
          <a:xfrm>
            <a:off x="362952" y="5626769"/>
            <a:ext cx="4818647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¿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Cómo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puede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 ser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tratados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?</a:t>
            </a:r>
            <a:endParaRPr lang="en-US" sz="1400">
              <a:solidFill>
                <a:schemeClr val="accent5"/>
              </a:solidFill>
              <a:latin typeface="Corbel" panose="020B0503020204020204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Pueden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 ser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tratadas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 con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cirugía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,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quimioterapia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,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radioterapia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,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terapia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dirigida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 o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una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combinación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 de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estos</a:t>
            </a: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chemeClr val="accent5"/>
                </a:solidFill>
                <a:latin typeface="arial"/>
                <a:cs typeface="arial"/>
              </a:rPr>
              <a:t>tratamientos</a:t>
            </a:r>
            <a:r>
              <a:rPr lang="en-US">
                <a:solidFill>
                  <a:schemeClr val="accent5"/>
                </a:solidFill>
                <a:latin typeface="arial"/>
                <a:cs typeface="arial"/>
              </a:rPr>
              <a:t>. 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8C1FB1E-760A-6D8E-24A3-020351433086}"/>
              </a:ext>
            </a:extLst>
          </p:cNvPr>
          <p:cNvSpPr txBox="1"/>
          <p:nvPr/>
        </p:nvSpPr>
        <p:spPr>
          <a:xfrm>
            <a:off x="7479630" y="6095998"/>
            <a:ext cx="423110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600" dirty="0">
                <a:solidFill>
                  <a:srgbClr val="3300FF"/>
                </a:solidFill>
              </a:rPr>
              <a:t>¿Sabías qué?, el famoso futbolista holandés Johan Cruyff  murió, por cáncer al pulmón</a:t>
            </a:r>
            <a:endParaRPr lang="es-ES" dirty="0"/>
          </a:p>
        </p:txBody>
      </p:sp>
      <p:pic>
        <p:nvPicPr>
          <p:cNvPr id="59" name="Imagen 6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96C4343-E4BD-880A-D3F4-A7F935BE8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374" y="45766"/>
            <a:ext cx="3033963" cy="2224547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228315C3-D319-1C70-5788-955559EA6A69}"/>
              </a:ext>
            </a:extLst>
          </p:cNvPr>
          <p:cNvSpPr txBox="1"/>
          <p:nvPr/>
        </p:nvSpPr>
        <p:spPr>
          <a:xfrm>
            <a:off x="3080084" y="2889585"/>
            <a:ext cx="2743200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Google Sans"/>
              </a:rPr>
              <a:t>Los </a:t>
            </a:r>
            <a:r>
              <a:rPr lang="en-US" sz="1400" b="1" err="1">
                <a:solidFill>
                  <a:schemeClr val="bg1">
                    <a:lumMod val="50000"/>
                  </a:schemeClr>
                </a:solidFill>
                <a:latin typeface="Google Sans"/>
              </a:rPr>
              <a:t>síntomas</a:t>
            </a: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Google Sans"/>
              </a:rPr>
              <a:t> del </a:t>
            </a:r>
            <a:r>
              <a:rPr lang="en-US" sz="1400" b="1" err="1">
                <a:solidFill>
                  <a:schemeClr val="bg1">
                    <a:lumMod val="50000"/>
                  </a:schemeClr>
                </a:solidFill>
                <a:latin typeface="Google Sans"/>
              </a:rPr>
              <a:t>cáncer</a:t>
            </a: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Google Sans"/>
              </a:rPr>
              <a:t> de </a:t>
            </a:r>
            <a:r>
              <a:rPr lang="en-US" sz="1400" b="1" err="1">
                <a:solidFill>
                  <a:schemeClr val="bg1">
                    <a:lumMod val="50000"/>
                  </a:schemeClr>
                </a:solidFill>
                <a:latin typeface="Google Sans"/>
              </a:rPr>
              <a:t>pulmón</a:t>
            </a: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Google Sans"/>
              </a:rPr>
              <a:t> </a:t>
            </a:r>
            <a:r>
              <a:rPr lang="en-US" sz="1400" b="1" err="1">
                <a:solidFill>
                  <a:schemeClr val="bg1">
                    <a:lumMod val="50000"/>
                  </a:schemeClr>
                </a:solidFill>
                <a:latin typeface="Google Sans"/>
              </a:rPr>
              <a:t>pueden</a:t>
            </a: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Google Sans"/>
              </a:rPr>
              <a:t> ser:</a:t>
            </a:r>
            <a:endParaRPr lang="es-ES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Tos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persistente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o que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empeora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buFont typeface="Wingdings"/>
              <a:buChar char="Ø"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Dolor de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pecho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buFont typeface="Wingdings"/>
              <a:buChar char="Ø"/>
            </a:pP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Dificultad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para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respirar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buFont typeface="Wingdings"/>
              <a:buChar char="Ø"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Tos con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sangre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buFont typeface="Wingdings"/>
              <a:buChar char="Ø"/>
            </a:pP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Sensación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cansancio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todo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el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tiempo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buFont typeface="Wingdings"/>
              <a:buChar char="Ø"/>
            </a:pP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Pérdida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de peso sin causa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conocida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en-US">
              <a:solidFill>
                <a:srgbClr val="20212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300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F48614-B525-E7A0-BAA9-AD12B73815C8}"/>
              </a:ext>
            </a:extLst>
          </p:cNvPr>
          <p:cNvSpPr txBox="1"/>
          <p:nvPr/>
        </p:nvSpPr>
        <p:spPr>
          <a:xfrm>
            <a:off x="4098632" y="4530008"/>
            <a:ext cx="3994737" cy="945991"/>
          </a:xfrm>
          <a:prstGeom prst="rect">
            <a:avLst/>
          </a:prstGeom>
          <a:effectLst/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NEUMONÍA</a:t>
            </a:r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DED66D-C522-AF81-1173-B98302D6E283}"/>
              </a:ext>
            </a:extLst>
          </p:cNvPr>
          <p:cNvSpPr txBox="1"/>
          <p:nvPr/>
        </p:nvSpPr>
        <p:spPr>
          <a:xfrm>
            <a:off x="242637" y="242637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Origen:</a:t>
            </a:r>
            <a:endParaRPr lang="en-US" sz="1400">
              <a:solidFill>
                <a:srgbClr val="FFFF00"/>
              </a:solidFill>
              <a:latin typeface="Century Gothic" panose="020B0502020202020204"/>
              <a:cs typeface="arial"/>
            </a:endParaRPr>
          </a:p>
          <a:p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Las </a:t>
            </a:r>
            <a:r>
              <a:rPr lang="en-US" sz="1400" b="1" err="1">
                <a:solidFill>
                  <a:srgbClr val="FFFF00"/>
                </a:solidFill>
                <a:latin typeface="arial"/>
                <a:cs typeface="arial"/>
              </a:rPr>
              <a:t>neumonías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FFFF00"/>
                </a:solidFill>
                <a:latin typeface="arial"/>
                <a:cs typeface="arial"/>
              </a:rPr>
              <a:t>ocurren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FFFF00"/>
                </a:solidFill>
                <a:latin typeface="arial"/>
                <a:cs typeface="arial"/>
              </a:rPr>
              <a:t>cuando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un germen </a:t>
            </a:r>
            <a:r>
              <a:rPr lang="en-US" sz="1400" b="1" err="1">
                <a:solidFill>
                  <a:srgbClr val="FFFF00"/>
                </a:solidFill>
                <a:latin typeface="arial"/>
                <a:cs typeface="arial"/>
              </a:rPr>
              <a:t>infeccioso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invade </a:t>
            </a:r>
            <a:r>
              <a:rPr lang="en-US" sz="1400" b="1" err="1">
                <a:solidFill>
                  <a:srgbClr val="FFFF00"/>
                </a:solidFill>
                <a:latin typeface="arial"/>
                <a:cs typeface="arial"/>
              </a:rPr>
              <a:t>el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FFFF00"/>
                </a:solidFill>
                <a:latin typeface="arial"/>
                <a:cs typeface="arial"/>
              </a:rPr>
              <a:t>tejido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FFFF00"/>
                </a:solidFill>
                <a:latin typeface="arial"/>
                <a:cs typeface="arial"/>
              </a:rPr>
              <a:t>pulmonar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. 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8733B-1A8F-4A0D-6430-5657D0F7A8F5}"/>
              </a:ext>
            </a:extLst>
          </p:cNvPr>
          <p:cNvSpPr txBox="1"/>
          <p:nvPr/>
        </p:nvSpPr>
        <p:spPr>
          <a:xfrm>
            <a:off x="8584531" y="192505"/>
            <a:ext cx="3635541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Lora"/>
              </a:rPr>
              <a:t>¿</a:t>
            </a:r>
            <a:r>
              <a:rPr lang="en-US" sz="1400" dirty="0" err="1">
                <a:latin typeface="Lora"/>
              </a:rPr>
              <a:t>Cómo</a:t>
            </a:r>
            <a:r>
              <a:rPr lang="en-US" sz="1400" dirty="0">
                <a:latin typeface="Lora"/>
              </a:rPr>
              <a:t> se </a:t>
            </a:r>
            <a:r>
              <a:rPr lang="en-US" sz="1400" dirty="0" err="1">
                <a:latin typeface="Lora"/>
              </a:rPr>
              <a:t>puede</a:t>
            </a:r>
            <a:r>
              <a:rPr lang="en-US" sz="1400" dirty="0">
                <a:latin typeface="Lora"/>
              </a:rPr>
              <a:t>  </a:t>
            </a:r>
            <a:r>
              <a:rPr lang="en-US" sz="1400" dirty="0" err="1">
                <a:latin typeface="Lora"/>
              </a:rPr>
              <a:t>prevenir</a:t>
            </a:r>
            <a:r>
              <a:rPr lang="en-US" sz="1400" dirty="0">
                <a:latin typeface="Lora"/>
              </a:rPr>
              <a:t>?</a:t>
            </a:r>
          </a:p>
          <a:p>
            <a:endParaRPr lang="en-US" sz="1400" dirty="0">
              <a:latin typeface="Century Gothic"/>
            </a:endParaRPr>
          </a:p>
          <a:p>
            <a:r>
              <a:rPr lang="en-US" sz="1400" dirty="0">
                <a:latin typeface="Century Gothic"/>
              </a:rPr>
              <a:t>Se </a:t>
            </a:r>
            <a:r>
              <a:rPr lang="en-US" sz="1400" dirty="0" err="1">
                <a:latin typeface="Century Gothic"/>
              </a:rPr>
              <a:t>puede</a:t>
            </a:r>
            <a:r>
              <a:rPr lang="en-US" sz="1400" dirty="0">
                <a:latin typeface="Century Gothic"/>
              </a:rPr>
              <a:t> </a:t>
            </a:r>
            <a:r>
              <a:rPr lang="en-US" sz="1400" dirty="0" err="1">
                <a:latin typeface="Century Gothic"/>
              </a:rPr>
              <a:t>prevenir</a:t>
            </a:r>
            <a:r>
              <a:rPr lang="en-US" sz="1400" dirty="0">
                <a:latin typeface="Century Gothic"/>
              </a:rPr>
              <a:t> </a:t>
            </a:r>
            <a:r>
              <a:rPr lang="en-US" sz="1400" dirty="0" err="1">
                <a:latin typeface="Century Gothic"/>
              </a:rPr>
              <a:t>por</a:t>
            </a:r>
            <a:r>
              <a:rPr lang="en-US" sz="1400" dirty="0">
                <a:latin typeface="Century Gothic"/>
              </a:rPr>
              <a:t> </a:t>
            </a:r>
            <a:r>
              <a:rPr lang="en-US" sz="1400" dirty="0" err="1">
                <a:latin typeface="Century Gothic"/>
              </a:rPr>
              <a:t>medios</a:t>
            </a:r>
            <a:r>
              <a:rPr lang="en-US" sz="1400" dirty="0">
                <a:latin typeface="Century Gothic"/>
              </a:rPr>
              <a:t> de las </a:t>
            </a:r>
            <a:r>
              <a:rPr lang="en-US" sz="1400" dirty="0" err="1">
                <a:latin typeface="Century Gothic"/>
              </a:rPr>
              <a:t>vacunas</a:t>
            </a:r>
            <a:r>
              <a:rPr lang="en-US" sz="1400" dirty="0">
                <a:latin typeface="Century Gothic"/>
              </a:rPr>
              <a:t>, son </a:t>
            </a:r>
            <a:r>
              <a:rPr lang="en-US" sz="1400" dirty="0" err="1">
                <a:latin typeface="Century Gothic"/>
              </a:rPr>
              <a:t>muy</a:t>
            </a:r>
            <a:r>
              <a:rPr lang="en-US" sz="1400" dirty="0">
                <a:latin typeface="Century Gothic"/>
              </a:rPr>
              <a:t> </a:t>
            </a:r>
            <a:r>
              <a:rPr lang="en-US" sz="1400" dirty="0" err="1">
                <a:latin typeface="Century Gothic"/>
              </a:rPr>
              <a:t>pocas</a:t>
            </a:r>
            <a:r>
              <a:rPr lang="en-US" sz="1400" dirty="0">
                <a:latin typeface="Century Gothic"/>
              </a:rPr>
              <a:t> las </a:t>
            </a:r>
            <a:r>
              <a:rPr lang="en-US" sz="1400" dirty="0" err="1">
                <a:latin typeface="Century Gothic"/>
              </a:rPr>
              <a:t>medidas</a:t>
            </a:r>
            <a:r>
              <a:rPr lang="en-US" sz="1400" dirty="0">
                <a:latin typeface="Century Gothic"/>
              </a:rPr>
              <a:t>, para </a:t>
            </a:r>
            <a:r>
              <a:rPr lang="en-US" sz="1400" dirty="0" err="1">
                <a:latin typeface="Century Gothic"/>
              </a:rPr>
              <a:t>curar</a:t>
            </a:r>
            <a:endParaRPr lang="en-US" dirty="0">
              <a:latin typeface="Century Gothic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D82526-69B6-6315-50D9-ABAFB8584C8C}"/>
              </a:ext>
            </a:extLst>
          </p:cNvPr>
          <p:cNvSpPr txBox="1"/>
          <p:nvPr/>
        </p:nvSpPr>
        <p:spPr>
          <a:xfrm>
            <a:off x="3380875" y="5927557"/>
            <a:ext cx="583130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La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neumonía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es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una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infección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que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afecta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un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pulmón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o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los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dos. 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Hace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que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los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sacos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aire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, o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alvéolos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, de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los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pulmones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se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llenen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líquido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o pus.</a:t>
            </a:r>
            <a:endParaRPr lang="en-US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7229CC-79A8-1343-7568-1BFB46AB2688}"/>
              </a:ext>
            </a:extLst>
          </p:cNvPr>
          <p:cNvSpPr txBox="1"/>
          <p:nvPr/>
        </p:nvSpPr>
        <p:spPr>
          <a:xfrm>
            <a:off x="72190" y="4463715"/>
            <a:ext cx="39263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Los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síntomas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incluyen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tos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con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flema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o pus,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fiebre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escalofríos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y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dificultad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para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respirar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.</a:t>
            </a:r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EA31EA-B718-DD98-9CDD-52DA11D47FF1}"/>
              </a:ext>
            </a:extLst>
          </p:cNvPr>
          <p:cNvSpPr txBox="1"/>
          <p:nvPr/>
        </p:nvSpPr>
        <p:spPr>
          <a:xfrm>
            <a:off x="8343901" y="3380874"/>
            <a:ext cx="419701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Las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causas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:</a:t>
            </a:r>
            <a:endParaRPr lang="en-US" sz="140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/>
              <a:cs typeface="arial"/>
            </a:endParaRPr>
          </a:p>
          <a:p>
            <a:pPr algn="just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Hay virus que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infectan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pulmones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y las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vías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respiratorias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y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pueden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causar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neumonía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. La gripe (virus de la influenza) y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resfrío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común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rinovirus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 son 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las </a:t>
            </a:r>
            <a:r>
              <a:rPr lang="en-US" sz="1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causas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más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habituales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de </a:t>
            </a:r>
            <a:r>
              <a:rPr lang="en-US" sz="1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neumonía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viral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adultos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.</a:t>
            </a:r>
            <a:endParaRPr lang="en-US" sz="16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634B63-0E98-E70B-BFCD-E7403C5342CE}"/>
              </a:ext>
            </a:extLst>
          </p:cNvPr>
          <p:cNvSpPr txBox="1"/>
          <p:nvPr/>
        </p:nvSpPr>
        <p:spPr>
          <a:xfrm>
            <a:off x="3721768" y="1265320"/>
            <a:ext cx="3956384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¿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afectan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?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entury Gothic" panose="020B0502020202020204"/>
              <a:cs typeface="arial"/>
            </a:endParaRP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Los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alvéolos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enfermos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neumonía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están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llenos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pus y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líquido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lo que 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hace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dolorosa la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respiración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y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limita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la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absorción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oxígeno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La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neumonía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es la principal causa individual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mortalidad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infantil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todo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mundo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8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33ACECA9-56CA-9E36-7FC1-7E7CC289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9" y="2044667"/>
            <a:ext cx="3144252" cy="19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3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42DC523-0488-B4C7-02E7-965E4BD67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4000" b="9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5EEE3B8-7F61-622A-B371-D1A4F5402FD2}"/>
              </a:ext>
            </a:extLst>
          </p:cNvPr>
          <p:cNvSpPr txBox="1"/>
          <p:nvPr/>
        </p:nvSpPr>
        <p:spPr>
          <a:xfrm>
            <a:off x="88107" y="4807962"/>
            <a:ext cx="4115053" cy="7847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EFEFE"/>
                </a:solidFill>
                <a:latin typeface="FangSong"/>
                <a:ea typeface="Meiryo"/>
                <a:cs typeface="Lucida Sans Unicode"/>
              </a:rPr>
              <a:t>BRONQUITIS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B6BD02-6733-0601-1B0A-7BEABDA6409C}"/>
              </a:ext>
            </a:extLst>
          </p:cNvPr>
          <p:cNvSpPr txBox="1"/>
          <p:nvPr/>
        </p:nvSpPr>
        <p:spPr>
          <a:xfrm>
            <a:off x="663742" y="5937584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3300FF"/>
                </a:solidFill>
                <a:latin typeface="arial"/>
                <a:cs typeface="arial"/>
              </a:rPr>
              <a:t>Las </a:t>
            </a:r>
            <a:r>
              <a:rPr lang="en-US" sz="1400" b="1" dirty="0" err="1">
                <a:solidFill>
                  <a:srgbClr val="3300FF"/>
                </a:solidFill>
                <a:latin typeface="arial"/>
                <a:cs typeface="arial"/>
              </a:rPr>
              <a:t>infecciones</a:t>
            </a:r>
            <a:r>
              <a:rPr lang="en-US" sz="1400" b="1" dirty="0">
                <a:solidFill>
                  <a:srgbClr val="3300FF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3300FF"/>
                </a:solidFill>
                <a:latin typeface="arial"/>
                <a:cs typeface="arial"/>
              </a:rPr>
              <a:t>virales</a:t>
            </a:r>
            <a:r>
              <a:rPr lang="en-US" sz="1400" b="1" dirty="0">
                <a:solidFill>
                  <a:srgbClr val="3300FF"/>
                </a:solidFill>
                <a:latin typeface="arial"/>
                <a:cs typeface="arial"/>
              </a:rPr>
              <a:t>, </a:t>
            </a:r>
            <a:r>
              <a:rPr lang="en-US" sz="1400" b="1" dirty="0" err="1">
                <a:solidFill>
                  <a:srgbClr val="3300FF"/>
                </a:solidFill>
                <a:latin typeface="arial"/>
                <a:cs typeface="arial"/>
              </a:rPr>
              <a:t>como</a:t>
            </a:r>
            <a:r>
              <a:rPr lang="en-US" sz="1400" b="1" dirty="0">
                <a:solidFill>
                  <a:srgbClr val="3300FF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3300FF"/>
                </a:solidFill>
                <a:latin typeface="arial"/>
                <a:cs typeface="arial"/>
              </a:rPr>
              <a:t>el</a:t>
            </a:r>
            <a:r>
              <a:rPr lang="en-US" sz="1400" b="1" dirty="0">
                <a:solidFill>
                  <a:srgbClr val="3300FF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3300FF"/>
                </a:solidFill>
                <a:latin typeface="arial"/>
                <a:cs typeface="arial"/>
              </a:rPr>
              <a:t>resfrío</a:t>
            </a:r>
            <a:r>
              <a:rPr lang="en-US" sz="1400" b="1" dirty="0">
                <a:solidFill>
                  <a:srgbClr val="3300FF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3300FF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srgbClr val="3300FF"/>
                </a:solidFill>
                <a:latin typeface="arial"/>
                <a:cs typeface="arial"/>
              </a:rPr>
              <a:t> la gripe, </a:t>
            </a:r>
            <a:r>
              <a:rPr lang="en-US" sz="1400" b="1" dirty="0" err="1">
                <a:solidFill>
                  <a:srgbClr val="3300FF"/>
                </a:solidFill>
                <a:latin typeface="arial"/>
                <a:cs typeface="arial"/>
              </a:rPr>
              <a:t>suelen</a:t>
            </a:r>
            <a:r>
              <a:rPr lang="en-US" sz="1400" b="1" dirty="0">
                <a:solidFill>
                  <a:srgbClr val="3300FF"/>
                </a:solidFill>
                <a:latin typeface="arial"/>
                <a:cs typeface="arial"/>
              </a:rPr>
              <a:t> ser la causa</a:t>
            </a:r>
            <a:endParaRPr lang="en-US" sz="1400" dirty="0">
              <a:solidFill>
                <a:srgbClr val="3300F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DD3712-BB90-C3D1-40E9-C4C69736AE62}"/>
              </a:ext>
            </a:extLst>
          </p:cNvPr>
          <p:cNvSpPr txBox="1"/>
          <p:nvPr/>
        </p:nvSpPr>
        <p:spPr>
          <a:xfrm>
            <a:off x="8494295" y="272716"/>
            <a:ext cx="382604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Las </a:t>
            </a:r>
            <a:r>
              <a:rPr lang="en-US" sz="1400" dirty="0" err="1">
                <a:latin typeface="arial"/>
                <a:cs typeface="arial"/>
              </a:rPr>
              <a:t>causas</a:t>
            </a:r>
            <a:r>
              <a:rPr lang="en-US" sz="1400" dirty="0">
                <a:latin typeface="arial"/>
                <a:cs typeface="arial"/>
              </a:rPr>
              <a:t>:</a:t>
            </a:r>
            <a:endParaRPr lang="en-US" sz="1400">
              <a:latin typeface="Century Gothic" panose="020B0502020202020204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Lo que </a:t>
            </a:r>
            <a:r>
              <a:rPr lang="en-US" sz="1400" b="1" dirty="0" err="1">
                <a:latin typeface="arial"/>
                <a:cs typeface="arial"/>
              </a:rPr>
              <a:t>generalmente</a:t>
            </a:r>
            <a:r>
              <a:rPr lang="en-US" sz="1400" b="1" dirty="0">
                <a:latin typeface="arial"/>
                <a:cs typeface="arial"/>
              </a:rPr>
              <a:t> causa la </a:t>
            </a:r>
            <a:r>
              <a:rPr lang="en-US" sz="1400" b="1" dirty="0" err="1">
                <a:latin typeface="arial"/>
                <a:cs typeface="arial"/>
              </a:rPr>
              <a:t>bronquitis</a:t>
            </a:r>
            <a:r>
              <a:rPr lang="en-US" sz="1400" b="1" dirty="0">
                <a:latin typeface="arial"/>
                <a:cs typeface="arial"/>
              </a:rPr>
              <a:t> es un virus.</a:t>
            </a:r>
            <a:r>
              <a:rPr lang="en-US" sz="1400" dirty="0">
                <a:latin typeface="arial"/>
                <a:cs typeface="arial"/>
              </a:rPr>
              <a:t> </a:t>
            </a:r>
            <a:r>
              <a:rPr lang="en-US" sz="1400" b="1" dirty="0">
                <a:latin typeface="arial"/>
                <a:cs typeface="arial"/>
              </a:rPr>
              <a:t>A </a:t>
            </a:r>
            <a:r>
              <a:rPr lang="en-US" sz="1400" b="1" dirty="0" err="1">
                <a:latin typeface="arial"/>
                <a:cs typeface="arial"/>
              </a:rPr>
              <a:t>veces</a:t>
            </a:r>
            <a:r>
              <a:rPr lang="en-US" sz="1400" b="1" dirty="0">
                <a:latin typeface="arial"/>
                <a:cs typeface="arial"/>
              </a:rPr>
              <a:t>, </a:t>
            </a:r>
            <a:r>
              <a:rPr lang="en-US" sz="1400" b="1" dirty="0" err="1">
                <a:latin typeface="arial"/>
                <a:cs typeface="arial"/>
              </a:rPr>
              <a:t>también</a:t>
            </a:r>
            <a:r>
              <a:rPr lang="en-US" sz="1400" b="1" dirty="0">
                <a:latin typeface="arial"/>
                <a:cs typeface="arial"/>
              </a:rPr>
              <a:t> la </a:t>
            </a:r>
            <a:r>
              <a:rPr lang="en-US" sz="1400" b="1" dirty="0" err="1">
                <a:latin typeface="arial"/>
                <a:cs typeface="arial"/>
              </a:rPr>
              <a:t>puede</a:t>
            </a:r>
            <a:r>
              <a:rPr lang="en-US" sz="1400" b="1" dirty="0">
                <a:latin typeface="arial"/>
                <a:cs typeface="arial"/>
              </a:rPr>
              <a:t> ser </a:t>
            </a:r>
            <a:r>
              <a:rPr lang="en-US" sz="1400" b="1" dirty="0" err="1">
                <a:latin typeface="arial"/>
                <a:cs typeface="arial"/>
              </a:rPr>
              <a:t>causada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por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bacterias</a:t>
            </a:r>
            <a:r>
              <a:rPr lang="en-US" sz="1400" dirty="0">
                <a:latin typeface="arial"/>
                <a:cs typeface="arial"/>
              </a:rPr>
              <a:t>.</a:t>
            </a:r>
            <a:endParaRPr lang="en-US" sz="14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CABDB-5A4A-D9B7-9AC8-6030024B5D6D}"/>
              </a:ext>
            </a:extLst>
          </p:cNvPr>
          <p:cNvSpPr txBox="1"/>
          <p:nvPr/>
        </p:nvSpPr>
        <p:spPr>
          <a:xfrm>
            <a:off x="9075821" y="5346032"/>
            <a:ext cx="274320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¿Como </a:t>
            </a:r>
            <a:r>
              <a:rPr lang="en-US" sz="1400" dirty="0" err="1">
                <a:solidFill>
                  <a:schemeClr val="accent1"/>
                </a:solidFill>
                <a:latin typeface="arial"/>
                <a:cs typeface="arial"/>
              </a:rPr>
              <a:t>afectan</a:t>
            </a:r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?</a:t>
            </a:r>
            <a:endParaRPr lang="en-US" sz="1400">
              <a:solidFill>
                <a:schemeClr val="accent1"/>
              </a:solidFill>
              <a:latin typeface="Century Gothic" panose="020B0502020202020204"/>
              <a:cs typeface="arial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Las </a:t>
            </a:r>
            <a:r>
              <a:rPr lang="en-US" sz="1400" b="1" err="1">
                <a:solidFill>
                  <a:schemeClr val="accent1"/>
                </a:solidFill>
                <a:latin typeface="arial"/>
                <a:cs typeface="arial"/>
              </a:rPr>
              <a:t>vías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chemeClr val="accent1"/>
                </a:solidFill>
                <a:latin typeface="arial"/>
                <a:cs typeface="arial"/>
              </a:rPr>
              <a:t>respiratorias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 de </a:t>
            </a:r>
            <a:r>
              <a:rPr lang="en-US" sz="1400" b="1" err="1">
                <a:solidFill>
                  <a:schemeClr val="accent1"/>
                </a:solidFill>
                <a:latin typeface="arial"/>
                <a:cs typeface="arial"/>
              </a:rPr>
              <a:t>los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chemeClr val="accent1"/>
                </a:solidFill>
                <a:latin typeface="arial"/>
                <a:cs typeface="arial"/>
              </a:rPr>
              <a:t>pulmones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, </a:t>
            </a:r>
            <a:r>
              <a:rPr lang="en-US" sz="1400" b="1" err="1">
                <a:solidFill>
                  <a:schemeClr val="accent1"/>
                </a:solidFill>
                <a:latin typeface="arial"/>
                <a:cs typeface="arial"/>
              </a:rPr>
              <a:t>llamadas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chemeClr val="accent1"/>
                </a:solidFill>
                <a:latin typeface="arial"/>
                <a:cs typeface="arial"/>
              </a:rPr>
              <a:t>bronquio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, se </a:t>
            </a:r>
            <a:r>
              <a:rPr lang="en-US" sz="1400" b="1" err="1">
                <a:solidFill>
                  <a:schemeClr val="accent1"/>
                </a:solidFill>
                <a:latin typeface="arial"/>
                <a:cs typeface="arial"/>
              </a:rPr>
              <a:t>inflaman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 y </a:t>
            </a:r>
            <a:r>
              <a:rPr lang="en-US" sz="1400" b="1" err="1">
                <a:solidFill>
                  <a:schemeClr val="accent1"/>
                </a:solidFill>
                <a:latin typeface="arial"/>
                <a:cs typeface="arial"/>
              </a:rPr>
              <a:t>provocan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chemeClr val="accent1"/>
                </a:solidFill>
                <a:latin typeface="arial"/>
                <a:cs typeface="arial"/>
              </a:rPr>
              <a:t>tos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, a menudo con </a:t>
            </a:r>
            <a:r>
              <a:rPr lang="en-US" sz="1400" b="1" err="1">
                <a:solidFill>
                  <a:schemeClr val="accent1"/>
                </a:solidFill>
                <a:latin typeface="arial"/>
                <a:cs typeface="arial"/>
              </a:rPr>
              <a:t>mucosidad</a:t>
            </a:r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081FC9-50CF-7311-3021-1E57B1A5DEC5}"/>
              </a:ext>
            </a:extLst>
          </p:cNvPr>
          <p:cNvSpPr txBox="1"/>
          <p:nvPr/>
        </p:nvSpPr>
        <p:spPr>
          <a:xfrm>
            <a:off x="854242" y="372979"/>
            <a:ext cx="2743200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Google Sans"/>
              </a:rPr>
              <a:t>Síntomas</a:t>
            </a:r>
            <a:endParaRPr lang="en-US" sz="1400" b="1">
              <a:solidFill>
                <a:srgbClr val="002060"/>
              </a:solidFill>
              <a:latin typeface="Google Sans"/>
            </a:endParaRPr>
          </a:p>
          <a:p>
            <a:pPr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Tos con o sin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mucosidad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Dolor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pecho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>
              <a:buChar char="•"/>
            </a:pP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Cansancio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fatiga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</a:p>
          <a:p>
            <a:pPr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Dolor de cabeza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leve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Dolores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corporales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leves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Dolor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garganta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endParaRPr lang="en-US">
              <a:solidFill>
                <a:srgbClr val="202124"/>
              </a:solidFill>
              <a:latin typeface="arial"/>
              <a:cs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344A7F-A350-7FE1-6691-731A2D21C0F8}"/>
              </a:ext>
            </a:extLst>
          </p:cNvPr>
          <p:cNvSpPr txBox="1"/>
          <p:nvPr/>
        </p:nvSpPr>
        <p:spPr>
          <a:xfrm>
            <a:off x="5807242" y="1606216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¿Como se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puede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tratar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?</a:t>
            </a:r>
            <a:endParaRPr lang="en-US" sz="1400" dirty="0">
              <a:solidFill>
                <a:srgbClr val="FFFF00"/>
              </a:solidFill>
              <a:latin typeface="Century Gothic" panose="020B0502020202020204"/>
              <a:cs typeface="arial"/>
            </a:endParaRPr>
          </a:p>
          <a:p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El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tratamiento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incluye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 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descansar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tomar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líquidos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y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aspirina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(para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adultos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) o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acetaminofén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para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bajar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la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fiebre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en-US" sz="1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9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8" name="Rectangle 63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3" descr="Imagen que contiene tabla, esquiando, gente, pequeño&#10;&#10;Descripción generada automáticamente">
            <a:extLst>
              <a:ext uri="{FF2B5EF4-FFF2-40B4-BE49-F238E27FC236}">
                <a16:creationId xmlns:a16="http://schemas.microsoft.com/office/drawing/2014/main" id="{B7B25DE6-C750-28F5-B1D0-6751FF1B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3E97CB-21D4-CA57-59C2-EB5E0D918791}"/>
              </a:ext>
            </a:extLst>
          </p:cNvPr>
          <p:cNvSpPr txBox="1"/>
          <p:nvPr/>
        </p:nvSpPr>
        <p:spPr>
          <a:xfrm>
            <a:off x="499186" y="4848068"/>
            <a:ext cx="2179974" cy="9150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DE3"/>
                </a:solidFill>
                <a:latin typeface="+mj-lt"/>
                <a:ea typeface="+mj-ea"/>
                <a:cs typeface="+mj-cs"/>
              </a:rPr>
              <a:t>ASMA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A89F5E-F126-2BF9-151E-0D7D30A89CDB}"/>
              </a:ext>
            </a:extLst>
          </p:cNvPr>
          <p:cNvSpPr txBox="1"/>
          <p:nvPr/>
        </p:nvSpPr>
        <p:spPr>
          <a:xfrm>
            <a:off x="162426" y="5867400"/>
            <a:ext cx="34350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3FABA0"/>
                </a:solidFill>
                <a:latin typeface="arial"/>
                <a:cs typeface="arial"/>
              </a:rPr>
              <a:t>El </a:t>
            </a:r>
            <a:r>
              <a:rPr lang="en-US" sz="1400" dirty="0" err="1">
                <a:solidFill>
                  <a:srgbClr val="3FABA0"/>
                </a:solidFill>
                <a:latin typeface="arial"/>
                <a:cs typeface="arial"/>
              </a:rPr>
              <a:t>asma</a:t>
            </a:r>
            <a:r>
              <a:rPr lang="en-US" sz="1400" dirty="0">
                <a:solidFill>
                  <a:srgbClr val="3FABA0"/>
                </a:solidFill>
                <a:latin typeface="arial"/>
                <a:cs typeface="arial"/>
              </a:rPr>
              <a:t> es </a:t>
            </a:r>
            <a:r>
              <a:rPr lang="en-US" sz="1400" dirty="0" err="1">
                <a:solidFill>
                  <a:srgbClr val="3FABA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3FABA0"/>
                </a:solidFill>
                <a:latin typeface="arial"/>
                <a:cs typeface="arial"/>
              </a:rPr>
              <a:t> </a:t>
            </a:r>
            <a:r>
              <a:rPr lang="en-US" sz="1400" b="1" dirty="0" err="1">
                <a:solidFill>
                  <a:srgbClr val="3FABA0"/>
                </a:solidFill>
                <a:latin typeface="arial"/>
                <a:cs typeface="arial"/>
              </a:rPr>
              <a:t>enfermedad</a:t>
            </a:r>
            <a:r>
              <a:rPr lang="en-US" sz="1400" b="1" dirty="0">
                <a:solidFill>
                  <a:srgbClr val="3FABA0"/>
                </a:solidFill>
                <a:latin typeface="arial"/>
                <a:cs typeface="arial"/>
              </a:rPr>
              <a:t> que </a:t>
            </a:r>
            <a:r>
              <a:rPr lang="en-US" sz="1400" b="1" dirty="0" err="1">
                <a:solidFill>
                  <a:srgbClr val="3FABA0"/>
                </a:solidFill>
                <a:latin typeface="arial"/>
                <a:cs typeface="arial"/>
              </a:rPr>
              <a:t>afecta</a:t>
            </a:r>
            <a:r>
              <a:rPr lang="en-US" sz="1400" b="1" dirty="0">
                <a:solidFill>
                  <a:srgbClr val="3FABA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3FABA0"/>
                </a:solidFill>
                <a:latin typeface="arial"/>
                <a:cs typeface="arial"/>
              </a:rPr>
              <a:t>los</a:t>
            </a:r>
            <a:r>
              <a:rPr lang="en-US" sz="1400" b="1" dirty="0">
                <a:solidFill>
                  <a:srgbClr val="3FABA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3FABA0"/>
                </a:solidFill>
                <a:latin typeface="arial"/>
                <a:cs typeface="arial"/>
              </a:rPr>
              <a:t>pulmones</a:t>
            </a:r>
            <a:r>
              <a:rPr lang="en-US" sz="1400" dirty="0">
                <a:solidFill>
                  <a:srgbClr val="3FABA0"/>
                </a:solidFill>
                <a:latin typeface="arial"/>
                <a:cs typeface="arial"/>
              </a:rPr>
              <a:t>.</a:t>
            </a:r>
            <a:endParaRPr lang="en-US" sz="1400" dirty="0">
              <a:solidFill>
                <a:srgbClr val="3FABA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2DC9F1-FD67-FDF1-0868-97F59731BA7F}"/>
              </a:ext>
            </a:extLst>
          </p:cNvPr>
          <p:cNvSpPr txBox="1"/>
          <p:nvPr/>
        </p:nvSpPr>
        <p:spPr>
          <a:xfrm>
            <a:off x="9446795" y="693821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Síntomas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:</a:t>
            </a:r>
          </a:p>
          <a:p>
            <a:pPr>
              <a:buChar char="•"/>
            </a:pP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Falta de </a:t>
            </a: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aire</a:t>
            </a:r>
            <a:endParaRPr lang="en-US" sz="1400" dirty="0">
              <a:solidFill>
                <a:schemeClr val="bg2"/>
              </a:solidFill>
              <a:latin typeface="Helvetica"/>
              <a:cs typeface="Helvetica"/>
            </a:endParaRPr>
          </a:p>
          <a:p>
            <a:pPr>
              <a:buChar char="•"/>
            </a:pP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Dolor u </a:t>
            </a: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opresión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 del </a:t>
            </a: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pecho</a:t>
            </a:r>
            <a:endParaRPr lang="en-US" sz="1400" dirty="0">
              <a:solidFill>
                <a:schemeClr val="bg2"/>
              </a:solidFill>
              <a:latin typeface="Helvetica"/>
              <a:cs typeface="Helvetica"/>
            </a:endParaRPr>
          </a:p>
          <a:p>
            <a:pPr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Problemas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 para </a:t>
            </a: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dormir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causados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por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falta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 de </a:t>
            </a: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aliento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, </a:t>
            </a: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tos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 o </a:t>
            </a: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sibilancia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 al </a:t>
            </a:r>
            <a:r>
              <a:rPr lang="en-US" sz="1400" dirty="0" err="1">
                <a:solidFill>
                  <a:schemeClr val="bg2"/>
                </a:solidFill>
                <a:latin typeface="Helvetica"/>
                <a:cs typeface="Helvetica"/>
              </a:rPr>
              <a:t>respirar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2D61DB-978B-FFCE-CAB7-230A26FB0795}"/>
              </a:ext>
            </a:extLst>
          </p:cNvPr>
          <p:cNvSpPr txBox="1"/>
          <p:nvPr/>
        </p:nvSpPr>
        <p:spPr>
          <a:xfrm>
            <a:off x="8241631" y="5554578"/>
            <a:ext cx="310815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1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9247BF-1E4D-FA53-94F9-F1407EE0C4C2}"/>
              </a:ext>
            </a:extLst>
          </p:cNvPr>
          <p:cNvSpPr txBox="1"/>
          <p:nvPr/>
        </p:nvSpPr>
        <p:spPr>
          <a:xfrm>
            <a:off x="713874" y="994611"/>
            <a:ext cx="274320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Origen:</a:t>
            </a:r>
            <a:endParaRPr lang="en-US" sz="1400" dirty="0">
              <a:solidFill>
                <a:srgbClr val="E9ED05"/>
              </a:solidFill>
              <a:latin typeface="Century Gothic" panose="020B0502020202020204"/>
              <a:cs typeface="arial"/>
            </a:endParaRPr>
          </a:p>
          <a:p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Estar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expuesto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a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elementos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en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el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ambiente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—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como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el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moho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o la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humedad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,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algunos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alérgenos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como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los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ácaros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del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polvo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y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el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humo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de tabaco de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segunda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mano</a:t>
            </a:r>
            <a:endParaRPr lang="en-US" sz="1400">
              <a:solidFill>
                <a:srgbClr val="E9ED05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9A75F4-36E6-AD75-2E90-C22374E671C4}"/>
              </a:ext>
            </a:extLst>
          </p:cNvPr>
          <p:cNvSpPr txBox="1"/>
          <p:nvPr/>
        </p:nvSpPr>
        <p:spPr>
          <a:xfrm>
            <a:off x="7411453" y="5275848"/>
            <a:ext cx="389622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¿Como </a:t>
            </a:r>
            <a:r>
              <a:rPr lang="en-US" sz="1400" dirty="0" err="1">
                <a:latin typeface="arial"/>
                <a:cs typeface="arial"/>
              </a:rPr>
              <a:t>tratar</a:t>
            </a:r>
            <a:r>
              <a:rPr lang="en-US" sz="1400" dirty="0">
                <a:latin typeface="arial"/>
                <a:cs typeface="arial"/>
              </a:rPr>
              <a:t> </a:t>
            </a:r>
            <a:r>
              <a:rPr lang="en-US" sz="1400" dirty="0" err="1">
                <a:latin typeface="arial"/>
                <a:cs typeface="arial"/>
              </a:rPr>
              <a:t>el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asma</a:t>
            </a:r>
            <a:r>
              <a:rPr lang="en-US" sz="1400" dirty="0">
                <a:latin typeface="arial"/>
                <a:cs typeface="arial"/>
              </a:rPr>
              <a:t>?</a:t>
            </a:r>
            <a:endParaRPr lang="en-US" sz="1400" dirty="0">
              <a:latin typeface="Century Gothic" panose="020B0502020202020204"/>
              <a:cs typeface="arial"/>
            </a:endParaRPr>
          </a:p>
          <a:p>
            <a:r>
              <a:rPr lang="en-US" sz="1400" dirty="0" err="1">
                <a:latin typeface="arial"/>
                <a:cs typeface="arial"/>
              </a:rPr>
              <a:t>Existen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diversos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medicamentos</a:t>
            </a:r>
            <a:r>
              <a:rPr lang="en-US" sz="1400" dirty="0">
                <a:latin typeface="arial"/>
                <a:cs typeface="arial"/>
              </a:rPr>
              <a:t> que </a:t>
            </a:r>
            <a:r>
              <a:rPr lang="en-US" sz="1400" dirty="0" err="1">
                <a:latin typeface="arial"/>
                <a:cs typeface="arial"/>
              </a:rPr>
              <a:t>tienen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efecto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antiinflamatorio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en</a:t>
            </a:r>
            <a:r>
              <a:rPr lang="en-US" sz="1400" dirty="0">
                <a:latin typeface="arial"/>
                <a:cs typeface="arial"/>
              </a:rPr>
              <a:t> la mucosa </a:t>
            </a:r>
            <a:r>
              <a:rPr lang="en-US" sz="1400" dirty="0" err="1">
                <a:latin typeface="arial"/>
                <a:cs typeface="arial"/>
              </a:rPr>
              <a:t>bronquial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err="1">
                <a:latin typeface="arial"/>
                <a:cs typeface="arial"/>
              </a:rPr>
              <a:t>pero</a:t>
            </a:r>
            <a:r>
              <a:rPr lang="en-US" sz="1400" dirty="0">
                <a:latin typeface="arial"/>
                <a:cs typeface="arial"/>
              </a:rPr>
              <a:t> </a:t>
            </a:r>
            <a:r>
              <a:rPr lang="en-US" sz="1400" b="1" dirty="0" err="1">
                <a:latin typeface="arial"/>
                <a:cs typeface="arial"/>
              </a:rPr>
              <a:t>los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más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potentes</a:t>
            </a:r>
            <a:r>
              <a:rPr lang="en-US" sz="1400" b="1" dirty="0">
                <a:latin typeface="arial"/>
                <a:cs typeface="arial"/>
              </a:rPr>
              <a:t> y </a:t>
            </a:r>
            <a:r>
              <a:rPr lang="en-US" sz="1400" b="1" dirty="0" err="1">
                <a:latin typeface="arial"/>
                <a:cs typeface="arial"/>
              </a:rPr>
              <a:t>eficaces</a:t>
            </a:r>
            <a:r>
              <a:rPr lang="en-US" sz="1400" b="1" dirty="0">
                <a:latin typeface="arial"/>
                <a:cs typeface="arial"/>
              </a:rPr>
              <a:t> son </a:t>
            </a:r>
            <a:r>
              <a:rPr lang="en-US" sz="1400" b="1" dirty="0" err="1">
                <a:latin typeface="arial"/>
                <a:cs typeface="arial"/>
              </a:rPr>
              <a:t>los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corticoides</a:t>
            </a:r>
            <a:r>
              <a:rPr lang="en-US" sz="1400" b="1" dirty="0">
                <a:latin typeface="arial"/>
                <a:cs typeface="arial"/>
              </a:rPr>
              <a:t> (</a:t>
            </a:r>
            <a:r>
              <a:rPr lang="en-US" sz="1400" b="1" dirty="0" err="1">
                <a:latin typeface="arial"/>
                <a:cs typeface="arial"/>
              </a:rPr>
              <a:t>cortisona</a:t>
            </a:r>
            <a:r>
              <a:rPr lang="en-US" sz="1400" b="1" dirty="0">
                <a:latin typeface="arial"/>
                <a:cs typeface="arial"/>
              </a:rPr>
              <a:t>) </a:t>
            </a:r>
            <a:r>
              <a:rPr lang="en-US" sz="1400" b="1" dirty="0" err="1">
                <a:latin typeface="arial"/>
                <a:cs typeface="arial"/>
              </a:rPr>
              <a:t>inhalados</a:t>
            </a:r>
            <a:r>
              <a:rPr lang="en-US" sz="1400" b="1" dirty="0">
                <a:latin typeface="arial"/>
                <a:cs typeface="arial"/>
              </a:rPr>
              <a:t>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4731342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A46A2CFB-EA6E-6467-E857-DEB637460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93" b="6306"/>
          <a:stretch/>
        </p:blipFill>
        <p:spPr>
          <a:xfrm>
            <a:off x="3310870" y="643467"/>
            <a:ext cx="55702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Quotable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160</cp:revision>
  <dcterms:created xsi:type="dcterms:W3CDTF">2022-11-22T11:10:46Z</dcterms:created>
  <dcterms:modified xsi:type="dcterms:W3CDTF">2022-11-23T21:16:13Z</dcterms:modified>
</cp:coreProperties>
</file>