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0AC6E-10C3-483E-8001-AC3840303129}" v="2037" dt="2023-07-19T04:05:17.208"/>
    <p1510:client id="{E2749912-A8EB-4A84-9C88-1A7401657BAB}" v="6" dt="2023-07-18T23:34:44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B19ED-53B3-4260-A1A5-F14DBD7F78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58A400-41E5-41E8-8D47-706B7286B2A4}">
      <dgm:prSet/>
      <dgm:spPr/>
      <dgm:t>
        <a:bodyPr/>
        <a:lstStyle/>
        <a:p>
          <a:r>
            <a:rPr lang="es-PE"/>
            <a:t>Este PPT se ha hecho con la finalidad de informar y dar un nuevo conocimiento al lector el cual en este caso nos habla del sentido del gusto.</a:t>
          </a:r>
          <a:endParaRPr lang="en-US"/>
        </a:p>
      </dgm:t>
    </dgm:pt>
    <dgm:pt modelId="{263AC574-457F-40EA-B422-8A19CD3BC405}" type="parTrans" cxnId="{B0A7C8C0-8A77-4CFC-819D-14B62B4D75BE}">
      <dgm:prSet/>
      <dgm:spPr/>
      <dgm:t>
        <a:bodyPr/>
        <a:lstStyle/>
        <a:p>
          <a:endParaRPr lang="en-US"/>
        </a:p>
      </dgm:t>
    </dgm:pt>
    <dgm:pt modelId="{12775BB2-9715-4D4E-921D-624AB1BA1920}" type="sibTrans" cxnId="{B0A7C8C0-8A77-4CFC-819D-14B62B4D75BE}">
      <dgm:prSet/>
      <dgm:spPr/>
      <dgm:t>
        <a:bodyPr/>
        <a:lstStyle/>
        <a:p>
          <a:endParaRPr lang="en-US"/>
        </a:p>
      </dgm:t>
    </dgm:pt>
    <dgm:pt modelId="{790A3223-C900-4A6A-9FF3-189134C83C82}">
      <dgm:prSet/>
      <dgm:spPr/>
      <dgm:t>
        <a:bodyPr/>
        <a:lstStyle/>
        <a:p>
          <a:r>
            <a:rPr lang="es-PE"/>
            <a:t>Te explicamos qué es el sentido del gusto, cómo funciona y qué son las papilas gustativas. Además, modalidades gustativas básicas.</a:t>
          </a:r>
          <a:br>
            <a:rPr lang="es-PE"/>
          </a:br>
          <a:br>
            <a:rPr lang="es-PE"/>
          </a:br>
          <a:endParaRPr lang="en-US"/>
        </a:p>
      </dgm:t>
    </dgm:pt>
    <dgm:pt modelId="{DEC16812-CA77-4538-AB05-40EA985BC4BC}" type="parTrans" cxnId="{3A4FC9E4-3B04-4406-9ADC-92288506F743}">
      <dgm:prSet/>
      <dgm:spPr/>
      <dgm:t>
        <a:bodyPr/>
        <a:lstStyle/>
        <a:p>
          <a:endParaRPr lang="en-US"/>
        </a:p>
      </dgm:t>
    </dgm:pt>
    <dgm:pt modelId="{1CC28DDD-C9B7-44C5-91D3-808891B988F1}" type="sibTrans" cxnId="{3A4FC9E4-3B04-4406-9ADC-92288506F743}">
      <dgm:prSet/>
      <dgm:spPr/>
      <dgm:t>
        <a:bodyPr/>
        <a:lstStyle/>
        <a:p>
          <a:endParaRPr lang="en-US"/>
        </a:p>
      </dgm:t>
    </dgm:pt>
    <dgm:pt modelId="{02EE81D7-9B09-42C3-8620-2C4D91CC7939}" type="pres">
      <dgm:prSet presAssocID="{0DEB19ED-53B3-4260-A1A5-F14DBD7F78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79AE2A-3861-468B-8D54-0BD557FB8355}" type="pres">
      <dgm:prSet presAssocID="{3A58A400-41E5-41E8-8D47-706B7286B2A4}" presName="hierRoot1" presStyleCnt="0"/>
      <dgm:spPr/>
    </dgm:pt>
    <dgm:pt modelId="{8AC55D5D-CF49-4215-8E7F-39F019C43702}" type="pres">
      <dgm:prSet presAssocID="{3A58A400-41E5-41E8-8D47-706B7286B2A4}" presName="composite" presStyleCnt="0"/>
      <dgm:spPr/>
    </dgm:pt>
    <dgm:pt modelId="{9F294174-FFA6-4975-B527-B11E505311BB}" type="pres">
      <dgm:prSet presAssocID="{3A58A400-41E5-41E8-8D47-706B7286B2A4}" presName="background" presStyleLbl="node0" presStyleIdx="0" presStyleCnt="2"/>
      <dgm:spPr/>
    </dgm:pt>
    <dgm:pt modelId="{9BE925CA-B1FA-4F78-B58D-A34E1DB17852}" type="pres">
      <dgm:prSet presAssocID="{3A58A400-41E5-41E8-8D47-706B7286B2A4}" presName="text" presStyleLbl="fgAcc0" presStyleIdx="0" presStyleCnt="2">
        <dgm:presLayoutVars>
          <dgm:chPref val="3"/>
        </dgm:presLayoutVars>
      </dgm:prSet>
      <dgm:spPr/>
    </dgm:pt>
    <dgm:pt modelId="{7EC87CA5-730B-489F-B4F5-84464F3C34DB}" type="pres">
      <dgm:prSet presAssocID="{3A58A400-41E5-41E8-8D47-706B7286B2A4}" presName="hierChild2" presStyleCnt="0"/>
      <dgm:spPr/>
    </dgm:pt>
    <dgm:pt modelId="{EF8F790E-FE7E-4806-9BAF-C27EBB36F801}" type="pres">
      <dgm:prSet presAssocID="{790A3223-C900-4A6A-9FF3-189134C83C82}" presName="hierRoot1" presStyleCnt="0"/>
      <dgm:spPr/>
    </dgm:pt>
    <dgm:pt modelId="{28F89E2D-134E-4462-8E54-27C536BADC83}" type="pres">
      <dgm:prSet presAssocID="{790A3223-C900-4A6A-9FF3-189134C83C82}" presName="composite" presStyleCnt="0"/>
      <dgm:spPr/>
    </dgm:pt>
    <dgm:pt modelId="{C4BEAC30-9A1D-46A2-8B03-531B5FD5822B}" type="pres">
      <dgm:prSet presAssocID="{790A3223-C900-4A6A-9FF3-189134C83C82}" presName="background" presStyleLbl="node0" presStyleIdx="1" presStyleCnt="2"/>
      <dgm:spPr/>
    </dgm:pt>
    <dgm:pt modelId="{742AB961-5DF8-476B-ACFD-4CB7009AF321}" type="pres">
      <dgm:prSet presAssocID="{790A3223-C900-4A6A-9FF3-189134C83C82}" presName="text" presStyleLbl="fgAcc0" presStyleIdx="1" presStyleCnt="2">
        <dgm:presLayoutVars>
          <dgm:chPref val="3"/>
        </dgm:presLayoutVars>
      </dgm:prSet>
      <dgm:spPr/>
    </dgm:pt>
    <dgm:pt modelId="{7A0B4243-8657-41A9-B312-F766FA343062}" type="pres">
      <dgm:prSet presAssocID="{790A3223-C900-4A6A-9FF3-189134C83C82}" presName="hierChild2" presStyleCnt="0"/>
      <dgm:spPr/>
    </dgm:pt>
  </dgm:ptLst>
  <dgm:cxnLst>
    <dgm:cxn modelId="{A4264968-F1A9-449D-BEEC-5091707223C5}" type="presOf" srcId="{0DEB19ED-53B3-4260-A1A5-F14DBD7F7816}" destId="{02EE81D7-9B09-42C3-8620-2C4D91CC7939}" srcOrd="0" destOrd="0" presId="urn:microsoft.com/office/officeart/2005/8/layout/hierarchy1"/>
    <dgm:cxn modelId="{B0A7C8C0-8A77-4CFC-819D-14B62B4D75BE}" srcId="{0DEB19ED-53B3-4260-A1A5-F14DBD7F7816}" destId="{3A58A400-41E5-41E8-8D47-706B7286B2A4}" srcOrd="0" destOrd="0" parTransId="{263AC574-457F-40EA-B422-8A19CD3BC405}" sibTransId="{12775BB2-9715-4D4E-921D-624AB1BA1920}"/>
    <dgm:cxn modelId="{79F232D2-7E22-4459-8742-9105C332FCBA}" type="presOf" srcId="{790A3223-C900-4A6A-9FF3-189134C83C82}" destId="{742AB961-5DF8-476B-ACFD-4CB7009AF321}" srcOrd="0" destOrd="0" presId="urn:microsoft.com/office/officeart/2005/8/layout/hierarchy1"/>
    <dgm:cxn modelId="{3A4FC9E4-3B04-4406-9ADC-92288506F743}" srcId="{0DEB19ED-53B3-4260-A1A5-F14DBD7F7816}" destId="{790A3223-C900-4A6A-9FF3-189134C83C82}" srcOrd="1" destOrd="0" parTransId="{DEC16812-CA77-4538-AB05-40EA985BC4BC}" sibTransId="{1CC28DDD-C9B7-44C5-91D3-808891B988F1}"/>
    <dgm:cxn modelId="{CBEB46F7-21EC-432A-9B8B-5B376702AEAB}" type="presOf" srcId="{3A58A400-41E5-41E8-8D47-706B7286B2A4}" destId="{9BE925CA-B1FA-4F78-B58D-A34E1DB17852}" srcOrd="0" destOrd="0" presId="urn:microsoft.com/office/officeart/2005/8/layout/hierarchy1"/>
    <dgm:cxn modelId="{A28DBB42-F16C-4424-A1A0-F9AEF746C24E}" type="presParOf" srcId="{02EE81D7-9B09-42C3-8620-2C4D91CC7939}" destId="{5D79AE2A-3861-468B-8D54-0BD557FB8355}" srcOrd="0" destOrd="0" presId="urn:microsoft.com/office/officeart/2005/8/layout/hierarchy1"/>
    <dgm:cxn modelId="{B01371F1-7C76-4A99-B98A-7CCD4750A1AF}" type="presParOf" srcId="{5D79AE2A-3861-468B-8D54-0BD557FB8355}" destId="{8AC55D5D-CF49-4215-8E7F-39F019C43702}" srcOrd="0" destOrd="0" presId="urn:microsoft.com/office/officeart/2005/8/layout/hierarchy1"/>
    <dgm:cxn modelId="{876998BE-E73F-429B-8639-FB54D5777B4C}" type="presParOf" srcId="{8AC55D5D-CF49-4215-8E7F-39F019C43702}" destId="{9F294174-FFA6-4975-B527-B11E505311BB}" srcOrd="0" destOrd="0" presId="urn:microsoft.com/office/officeart/2005/8/layout/hierarchy1"/>
    <dgm:cxn modelId="{7915AAA7-D7EA-4C0E-B8CE-9A3507E38BD7}" type="presParOf" srcId="{8AC55D5D-CF49-4215-8E7F-39F019C43702}" destId="{9BE925CA-B1FA-4F78-B58D-A34E1DB17852}" srcOrd="1" destOrd="0" presId="urn:microsoft.com/office/officeart/2005/8/layout/hierarchy1"/>
    <dgm:cxn modelId="{072F959C-1F56-42FE-8851-867BC216E863}" type="presParOf" srcId="{5D79AE2A-3861-468B-8D54-0BD557FB8355}" destId="{7EC87CA5-730B-489F-B4F5-84464F3C34DB}" srcOrd="1" destOrd="0" presId="urn:microsoft.com/office/officeart/2005/8/layout/hierarchy1"/>
    <dgm:cxn modelId="{9EE2E882-7F1D-4DF4-890B-3E74757A9939}" type="presParOf" srcId="{02EE81D7-9B09-42C3-8620-2C4D91CC7939}" destId="{EF8F790E-FE7E-4806-9BAF-C27EBB36F801}" srcOrd="1" destOrd="0" presId="urn:microsoft.com/office/officeart/2005/8/layout/hierarchy1"/>
    <dgm:cxn modelId="{9059E61C-8F44-4059-99E3-71D228D6F2AF}" type="presParOf" srcId="{EF8F790E-FE7E-4806-9BAF-C27EBB36F801}" destId="{28F89E2D-134E-4462-8E54-27C536BADC83}" srcOrd="0" destOrd="0" presId="urn:microsoft.com/office/officeart/2005/8/layout/hierarchy1"/>
    <dgm:cxn modelId="{2B4C34FE-BAF0-4C49-8434-98C53C3B9AC6}" type="presParOf" srcId="{28F89E2D-134E-4462-8E54-27C536BADC83}" destId="{C4BEAC30-9A1D-46A2-8B03-531B5FD5822B}" srcOrd="0" destOrd="0" presId="urn:microsoft.com/office/officeart/2005/8/layout/hierarchy1"/>
    <dgm:cxn modelId="{47A639D5-F4F6-4116-B041-3226308A9B82}" type="presParOf" srcId="{28F89E2D-134E-4462-8E54-27C536BADC83}" destId="{742AB961-5DF8-476B-ACFD-4CB7009AF321}" srcOrd="1" destOrd="0" presId="urn:microsoft.com/office/officeart/2005/8/layout/hierarchy1"/>
    <dgm:cxn modelId="{724FDF47-6DBC-4F48-B95F-547CC8CEB722}" type="presParOf" srcId="{EF8F790E-FE7E-4806-9BAF-C27EBB36F801}" destId="{7A0B4243-8657-41A9-B312-F766FA3430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94174-FFA6-4975-B527-B11E505311BB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925CA-B1FA-4F78-B58D-A34E1DB17852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/>
            <a:t>Este PPT se ha hecho con la finalidad de informar y dar un nuevo conocimiento al lector el cual en este caso nos habla del sentido del gusto.</a:t>
          </a:r>
          <a:endParaRPr lang="en-US" sz="2600" kern="1200"/>
        </a:p>
      </dsp:txBody>
      <dsp:txXfrm>
        <a:off x="602678" y="725825"/>
        <a:ext cx="4463730" cy="2771523"/>
      </dsp:txXfrm>
    </dsp:sp>
    <dsp:sp modelId="{C4BEAC30-9A1D-46A2-8B03-531B5FD5822B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AB961-5DF8-476B-ACFD-4CB7009AF321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600" kern="1200"/>
            <a:t>Te explicamos qué es el sentido del gusto, cómo funciona y qué son las papilas gustativas. Además, modalidades gustativas básicas.</a:t>
          </a:r>
          <a:br>
            <a:rPr lang="es-PE" sz="2600" kern="1200"/>
          </a:br>
          <a:br>
            <a:rPr lang="es-PE" sz="2600" kern="1200"/>
          </a:br>
          <a:endParaRPr lang="en-US" sz="2600" kern="1200"/>
        </a:p>
      </dsp:txBody>
      <dsp:txXfrm>
        <a:off x="6269123" y="725825"/>
        <a:ext cx="4463730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18/07/2023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198136-4E4D-F09B-A9F6-81C0DE51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8" y="1064654"/>
            <a:ext cx="4783427" cy="1216153"/>
          </a:xfrm>
        </p:spPr>
        <p:txBody>
          <a:bodyPr anchor="t">
            <a:normAutofit/>
          </a:bodyPr>
          <a:lstStyle/>
          <a:p>
            <a:r>
              <a:rPr lang="es-ES" sz="4000">
                <a:latin typeface="Arial Black"/>
                <a:ea typeface="+mj-lt"/>
                <a:cs typeface="+mj-lt"/>
              </a:rPr>
              <a:t>SENTIDO DEL GUSTO</a:t>
            </a:r>
            <a:endParaRPr lang="es-ES" sz="4000">
              <a:latin typeface="Arial Black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8510-39E8-9D59-819C-101D59E0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49" y="2677732"/>
            <a:ext cx="4643906" cy="2503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1800" dirty="0">
                <a:latin typeface="Arial"/>
                <a:cs typeface="Arial"/>
              </a:rPr>
              <a:t>Alumno: Ítalo Arturo Arrascue Segura</a:t>
            </a:r>
          </a:p>
          <a:p>
            <a:r>
              <a:rPr lang="es-ES" sz="1800" dirty="0">
                <a:latin typeface="Arial"/>
                <a:cs typeface="Arial"/>
              </a:rPr>
              <a:t>Grado: Segundo grado de secundaria</a:t>
            </a:r>
            <a:endParaRPr lang="en-US" sz="1800" dirty="0" err="1">
              <a:latin typeface="Arial"/>
              <a:cs typeface="Arial"/>
            </a:endParaRPr>
          </a:p>
          <a:p>
            <a:r>
              <a:rPr lang="es-ES" sz="1800" dirty="0">
                <a:latin typeface="Arial"/>
                <a:cs typeface="Arial"/>
              </a:rPr>
              <a:t>Sección: “A”</a:t>
            </a:r>
            <a:endParaRPr lang="en-US" sz="1800" dirty="0">
              <a:latin typeface="Arial"/>
              <a:cs typeface="Arial"/>
            </a:endParaRPr>
          </a:p>
          <a:p>
            <a:r>
              <a:rPr lang="es-ES" sz="1800" dirty="0">
                <a:latin typeface="Arial"/>
                <a:cs typeface="Arial"/>
              </a:rPr>
              <a:t>Profesor: Juan Céspedes </a:t>
            </a:r>
            <a:endParaRPr lang="en-US" sz="1800" dirty="0">
              <a:latin typeface="Arial"/>
              <a:cs typeface="Arial"/>
            </a:endParaRPr>
          </a:p>
          <a:p>
            <a:r>
              <a:rPr lang="es-ES" sz="1800" dirty="0">
                <a:latin typeface="Arial"/>
                <a:cs typeface="Arial"/>
              </a:rPr>
              <a:t>Curso: Ciencia y Tecnología</a:t>
            </a:r>
            <a:endParaRPr lang="en-US" sz="1800" dirty="0">
              <a:latin typeface="Arial"/>
              <a:cs typeface="Arial"/>
            </a:endParaRPr>
          </a:p>
          <a:p>
            <a:endParaRPr lang="es-PE" sz="1800" dirty="0">
              <a:latin typeface="Arial"/>
              <a:cs typeface="Calibri"/>
            </a:endParaRPr>
          </a:p>
          <a:p>
            <a:endParaRPr lang="es-ES" sz="1800" b="1" dirty="0">
              <a:solidFill>
                <a:schemeClr val="tx1">
                  <a:alpha val="5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Icono&#10;&#10;Descripción generada automáticamente">
            <a:extLst>
              <a:ext uri="{FF2B5EF4-FFF2-40B4-BE49-F238E27FC236}">
                <a16:creationId xmlns:a16="http://schemas.microsoft.com/office/drawing/2014/main" id="{6E51E3B4-04D3-F724-EA09-772F493BE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3" r="13217"/>
          <a:stretch/>
        </p:blipFill>
        <p:spPr>
          <a:xfrm>
            <a:off x="5410202" y="1676399"/>
            <a:ext cx="2594899" cy="3505200"/>
          </a:xfrm>
          <a:prstGeom prst="rect">
            <a:avLst/>
          </a:prstGeom>
        </p:spPr>
      </p:pic>
      <p:pic>
        <p:nvPicPr>
          <p:cNvPr id="7" name="Imagen 7" descr="Logotipo&#10;&#10;Descripción generada automáticamente">
            <a:extLst>
              <a:ext uri="{FF2B5EF4-FFF2-40B4-BE49-F238E27FC236}">
                <a16:creationId xmlns:a16="http://schemas.microsoft.com/office/drawing/2014/main" id="{DFE8C0C3-B458-4173-CFF5-3D0BF374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" r="1" b="1"/>
          <a:stretch/>
        </p:blipFill>
        <p:spPr>
          <a:xfrm>
            <a:off x="8462300" y="1676401"/>
            <a:ext cx="258669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46D00C-9CF7-0F31-53AD-BFEDE9AB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s-ES" sz="4000">
                <a:latin typeface="Arial Black"/>
                <a:ea typeface="+mj-lt"/>
                <a:cs typeface="+mj-lt"/>
              </a:rPr>
              <a:t>                     Introducción</a:t>
            </a:r>
            <a:endParaRPr lang="es-ES" sz="400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AAC015D-6ACB-7664-0324-F5817FF66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42976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96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7968FB-AFAC-DF8B-5DC9-A125143F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0" y="1139780"/>
            <a:ext cx="9310352" cy="1216153"/>
          </a:xfrm>
        </p:spPr>
        <p:txBody>
          <a:bodyPr anchor="t">
            <a:noAutofit/>
          </a:bodyPr>
          <a:lstStyle/>
          <a:p>
            <a:r>
              <a:rPr lang="es-ES">
                <a:latin typeface="Arial Black"/>
                <a:ea typeface="Montserrat"/>
                <a:cs typeface="Montserrat"/>
              </a:rPr>
              <a:t>¿Qué es el sentido del gusto?</a:t>
            </a:r>
            <a:endParaRPr lang="es-ES">
              <a:latin typeface="Arial Black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B3ACB0-D7B1-C244-EB6F-B7B3D4DAC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83" y="2269901"/>
            <a:ext cx="4953000" cy="17525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+mn-lt"/>
              </a:rPr>
              <a:t>El gusto o sentido del gusto es uno de los cinco sentidos a través de los cuales el ser humano se relaciona con la realidad circundante.</a:t>
            </a:r>
          </a:p>
          <a:p>
            <a:b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+mn-lt"/>
              </a:rPr>
            </a:b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lt"/>
                <a:cs typeface="+mn-lt"/>
              </a:rPr>
              <a:t>Entre ellos, tanto el gusto como el olfato se consideran sentidos de quimio recepción, de detección de moléculas y compuestos químicos presentes.</a:t>
            </a:r>
          </a:p>
        </p:txBody>
      </p:sp>
      <p:pic>
        <p:nvPicPr>
          <p:cNvPr id="5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F7613E79-1638-A479-D329-74E69A44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41" y="1943100"/>
            <a:ext cx="49530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55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0" name="Group 36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26D94F70-2E47-5CD8-A7C8-13637248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8" y="1380067"/>
            <a:ext cx="5958416" cy="1216153"/>
          </a:xfrm>
        </p:spPr>
        <p:txBody>
          <a:bodyPr anchor="t">
            <a:noAutofit/>
          </a:bodyPr>
          <a:lstStyle/>
          <a:p>
            <a:r>
              <a:rPr lang="es-ES" dirty="0">
                <a:latin typeface="Arial Black"/>
                <a:cs typeface="Calibri Light"/>
              </a:rPr>
              <a:t>Función del gusto</a:t>
            </a:r>
            <a:endParaRPr lang="es-ES" dirty="0">
              <a:latin typeface="Arial Black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207FB-2670-11AC-EC1E-D4EB7F89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8" y="2222500"/>
            <a:ext cx="5736166" cy="35305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2710" indent="-92710" defTabSz="374172">
              <a:spcBef>
                <a:spcPts val="409"/>
              </a:spcBef>
            </a:pPr>
            <a:r>
              <a:rPr lang="es-ES" sz="1800" kern="1200" dirty="0">
                <a:latin typeface="Arial"/>
                <a:ea typeface="+mn-lt"/>
                <a:cs typeface="+mn-lt"/>
              </a:rPr>
              <a:t>El gusto se produce en la boca, lógicamente, gracias a </a:t>
            </a:r>
            <a:r>
              <a:rPr lang="es-ES" sz="1800" b="1" kern="1200" dirty="0">
                <a:latin typeface="Arial"/>
                <a:ea typeface="+mn-lt"/>
                <a:cs typeface="+mn-lt"/>
              </a:rPr>
              <a:t>la interacción entre la comida y los llamados corpúsculos gustativos.</a:t>
            </a:r>
          </a:p>
          <a:p>
            <a:pPr marL="92710" indent="-92710" defTabSz="374172">
              <a:spcBef>
                <a:spcPts val="409"/>
              </a:spcBef>
            </a:pPr>
            <a:r>
              <a:rPr lang="es-ES" sz="1800" kern="1200" dirty="0">
                <a:latin typeface="Arial"/>
                <a:ea typeface="+mn-lt"/>
                <a:cs typeface="+mn-lt"/>
              </a:rPr>
              <a:t>Cada botón gustativo dentro de las papilas está conectado a 50 fibras nerviosas, de las cuales recibe información de 5 botones gustativos. Esto ocurre mayormente en la lengua.</a:t>
            </a:r>
            <a:br>
              <a:rPr lang="es-ES" sz="1800" kern="1200" dirty="0">
                <a:latin typeface="Arial"/>
                <a:ea typeface="+mn-lt"/>
                <a:cs typeface="+mn-lt"/>
              </a:rPr>
            </a:br>
            <a:endParaRPr lang="es-ES" sz="1800">
              <a:solidFill>
                <a:schemeClr val="tx1">
                  <a:alpha val="55000"/>
                </a:schemeClr>
              </a:solidFill>
              <a:latin typeface="Arial"/>
              <a:ea typeface="+mn-lt"/>
              <a:cs typeface="+mn-lt"/>
            </a:endParaRPr>
          </a:p>
        </p:txBody>
      </p:sp>
      <p:pic>
        <p:nvPicPr>
          <p:cNvPr id="22" name="Imagen 22" descr="Diagrama&#10;&#10;Descripción generada automáticamente">
            <a:extLst>
              <a:ext uri="{FF2B5EF4-FFF2-40B4-BE49-F238E27FC236}">
                <a16:creationId xmlns:a16="http://schemas.microsoft.com/office/drawing/2014/main" id="{8CC0BFCF-647D-87EB-3A2F-03939290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050" y="1676400"/>
            <a:ext cx="4936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1"/>
            <a:ext cx="117348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E352A9-D9BE-3D60-1DB4-293E214F0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6377" y="613188"/>
            <a:ext cx="4225203" cy="64258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127635" indent="-127635" defTabSz="512064">
              <a:spcBef>
                <a:spcPts val="560"/>
              </a:spcBef>
            </a:pPr>
            <a:r>
              <a:rPr lang="es-ES" sz="2300" b="1" kern="1200" dirty="0">
                <a:latin typeface="Arial"/>
                <a:ea typeface="+mn-ea"/>
                <a:cs typeface="+mn-cs"/>
              </a:rPr>
              <a:t>Sabor amargo:</a:t>
            </a:r>
            <a:r>
              <a:rPr lang="es-ES" sz="2300" kern="1200" dirty="0">
                <a:latin typeface="Arial"/>
                <a:ea typeface="+mn-ea"/>
                <a:cs typeface="+mn-cs"/>
              </a:rPr>
              <a:t>. Es percibido con intensidad en la región posterior de la lengua, y en general se lo asocia con reacciones naturales de rechazo </a:t>
            </a:r>
            <a:r>
              <a:rPr lang="es-ES" sz="2300" kern="1200" dirty="0">
                <a:latin typeface="Arial"/>
                <a:ea typeface="+mn-lt"/>
                <a:cs typeface="+mn-lt"/>
              </a:rPr>
              <a:t>de sabor amargo.</a:t>
            </a:r>
          </a:p>
          <a:p>
            <a:pPr marL="127635" indent="-127635" defTabSz="512064">
              <a:spcBef>
                <a:spcPts val="560"/>
              </a:spcBef>
            </a:pPr>
            <a:r>
              <a:rPr lang="es-ES" sz="2300" b="1" kern="1200" dirty="0">
                <a:latin typeface="Arial"/>
                <a:ea typeface="+mn-lt"/>
                <a:cs typeface="+mn-lt"/>
              </a:rPr>
              <a:t>Sabor ácido o agrio</a:t>
            </a:r>
            <a:r>
              <a:rPr lang="es-ES" sz="2300" kern="1200" dirty="0">
                <a:latin typeface="Arial"/>
                <a:ea typeface="+mn-lt"/>
                <a:cs typeface="+mn-lt"/>
              </a:rPr>
              <a:t>, como el que posee el limón. Es percibido en la región lateral posterior de la lengua, y se debe a la presencia de cationes de hidrógeno.</a:t>
            </a:r>
          </a:p>
          <a:p>
            <a:pPr marL="127635" indent="-127635" defTabSz="512064">
              <a:spcBef>
                <a:spcPts val="560"/>
              </a:spcBef>
            </a:pPr>
            <a:r>
              <a:rPr lang="es-ES" sz="2300" b="1" kern="1200" dirty="0">
                <a:latin typeface="Arial"/>
                <a:ea typeface="+mn-lt"/>
                <a:cs typeface="+mn-lt"/>
              </a:rPr>
              <a:t>Sabor dulce</a:t>
            </a:r>
            <a:r>
              <a:rPr lang="es-ES" sz="2300" b="1" dirty="0">
                <a:latin typeface="Arial"/>
                <a:ea typeface="+mn-lt"/>
                <a:cs typeface="+mn-lt"/>
              </a:rPr>
              <a:t>: </a:t>
            </a:r>
            <a:r>
              <a:rPr lang="es-ES" sz="2300" b="1" kern="1200" dirty="0">
                <a:latin typeface="Arial"/>
                <a:ea typeface="+mn-lt"/>
                <a:cs typeface="+mn-lt"/>
              </a:rPr>
              <a:t>Es</a:t>
            </a:r>
            <a:r>
              <a:rPr lang="es-ES" sz="2300" kern="1200" dirty="0">
                <a:latin typeface="Arial"/>
                <a:ea typeface="+mn-lt"/>
                <a:cs typeface="+mn-lt"/>
              </a:rPr>
              <a:t> percibido preferentemente en la punta de la lengua, y asociado de manera natural con las fuentes de energía bioquímica, como los carbohidratos, y por lo tanto recibido con agrado.</a:t>
            </a:r>
          </a:p>
          <a:p>
            <a:pPr marL="127635" indent="-127635" defTabSz="512064">
              <a:spcBef>
                <a:spcPts val="560"/>
              </a:spcBef>
            </a:pPr>
            <a:r>
              <a:rPr lang="es-ES" sz="2300" b="1" kern="1200" dirty="0">
                <a:latin typeface="Arial"/>
                <a:ea typeface="+mn-lt"/>
                <a:cs typeface="+mn-lt"/>
              </a:rPr>
              <a:t>Sabor salado</a:t>
            </a:r>
            <a:r>
              <a:rPr lang="es-ES" sz="2300" b="1" dirty="0">
                <a:latin typeface="Arial"/>
                <a:ea typeface="+mn-lt"/>
                <a:cs typeface="+mn-lt"/>
              </a:rPr>
              <a:t>:</a:t>
            </a:r>
            <a:r>
              <a:rPr lang="es-ES" sz="2300" kern="1200" dirty="0">
                <a:latin typeface="Arial"/>
                <a:ea typeface="+mn-lt"/>
                <a:cs typeface="+mn-lt"/>
              </a:rPr>
              <a:t> Es percibido en las regiones laterales y anteriores de la lengua, y se debe a la presencia de átonas de sodio o de potasio en la comida</a:t>
            </a:r>
            <a:r>
              <a:rPr lang="es-ES" sz="2300" dirty="0">
                <a:latin typeface="Arial"/>
                <a:ea typeface="+mn-lt"/>
                <a:cs typeface="+mn-lt"/>
              </a:rPr>
              <a:t>.</a:t>
            </a:r>
            <a:endParaRPr lang="es-ES" sz="2300" kern="1200" dirty="0">
              <a:latin typeface="Arial"/>
              <a:ea typeface="+mn-lt"/>
              <a:cs typeface="+mn-lt"/>
            </a:endParaRPr>
          </a:p>
          <a:p>
            <a:pPr marL="127635" indent="-127635" defTabSz="512064">
              <a:spcBef>
                <a:spcPts val="560"/>
              </a:spcBef>
            </a:pPr>
            <a:r>
              <a:rPr lang="es-ES" sz="2300" b="1" kern="1200" dirty="0">
                <a:latin typeface="Arial"/>
                <a:ea typeface="+mn-lt"/>
                <a:cs typeface="+mn-lt"/>
              </a:rPr>
              <a:t>Sabor umami</a:t>
            </a:r>
            <a:r>
              <a:rPr lang="es-ES" sz="2300" dirty="0">
                <a:latin typeface="Arial"/>
                <a:ea typeface="+mn-lt"/>
                <a:cs typeface="+mn-lt"/>
              </a:rPr>
              <a:t>: </a:t>
            </a:r>
            <a:r>
              <a:rPr lang="es-ES" sz="2300" kern="1200" dirty="0">
                <a:latin typeface="Arial"/>
                <a:ea typeface="+mn-lt"/>
                <a:cs typeface="+mn-lt"/>
              </a:rPr>
              <a:t>Es percibido por todos los receptores </a:t>
            </a:r>
            <a:r>
              <a:rPr lang="es-ES" sz="2300" dirty="0">
                <a:latin typeface="Arial"/>
                <a:ea typeface="+mn-lt"/>
                <a:cs typeface="+mn-lt"/>
              </a:rPr>
              <a:t>de</a:t>
            </a:r>
            <a:r>
              <a:rPr lang="es-ES" sz="2300" kern="1200" dirty="0">
                <a:latin typeface="Arial"/>
                <a:ea typeface="+mn-lt"/>
                <a:cs typeface="+mn-lt"/>
              </a:rPr>
              <a:t> la boca y la lengua, indistintamente de su posición, y el primer encuentro que tenemos con él proviene de la leche materna.</a:t>
            </a:r>
            <a:br>
              <a:rPr lang="es-ES" sz="2300" kern="1200" dirty="0">
                <a:latin typeface="Arial"/>
                <a:ea typeface="+mn-lt"/>
                <a:cs typeface="+mn-lt"/>
              </a:rPr>
            </a:br>
            <a:br>
              <a:rPr lang="es-ES" sz="1800" kern="1200" dirty="0">
                <a:latin typeface="Arial"/>
                <a:ea typeface="+mn-lt"/>
                <a:cs typeface="+mn-lt"/>
              </a:rPr>
            </a:br>
            <a:br>
              <a:rPr lang="es-ES" sz="1300" kern="1200" dirty="0">
                <a:latin typeface="Arial"/>
                <a:ea typeface="+mn-lt"/>
                <a:cs typeface="+mn-lt"/>
              </a:rPr>
            </a:br>
            <a:br>
              <a:rPr lang="es-ES" sz="1300" kern="1200" dirty="0">
                <a:ea typeface="+mn-lt"/>
                <a:cs typeface="+mn-lt"/>
              </a:rPr>
            </a:br>
            <a:br>
              <a:rPr lang="es-ES" sz="1300" kern="1200" dirty="0">
                <a:ea typeface="+mn-lt"/>
                <a:cs typeface="+mn-lt"/>
              </a:rPr>
            </a:br>
            <a:endParaRPr lang="es-ES" sz="1300">
              <a:solidFill>
                <a:srgbClr val="003399"/>
              </a:solidFill>
              <a:latin typeface="Calibri"/>
              <a:ea typeface="+mn-lt"/>
              <a:cs typeface="+mn-lt"/>
            </a:endParaRPr>
          </a:p>
        </p:txBody>
      </p:sp>
      <p:pic>
        <p:nvPicPr>
          <p:cNvPr id="5" name="Imagen 5" descr="Gráfico, Forma, nombre de la empresa&#10;&#10;Descripción generada automáticamente">
            <a:extLst>
              <a:ext uri="{FF2B5EF4-FFF2-40B4-BE49-F238E27FC236}">
                <a16:creationId xmlns:a16="http://schemas.microsoft.com/office/drawing/2014/main" id="{26805083-ADB3-0A06-C091-D00251AE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6" y="3132001"/>
            <a:ext cx="7092744" cy="326516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D26B353-F3B3-1A96-1A1D-5ABC725EE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63320" y="184709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800" dirty="0">
                <a:latin typeface="Arial"/>
                <a:ea typeface="Montserrat"/>
                <a:cs typeface="Montserrat"/>
              </a:rPr>
              <a:t>El estudio de la percepción del gusto ha identificado, en general, cinco tipos de sabores básicos, llamados “modalidades gustativas</a:t>
            </a:r>
            <a:r>
              <a:rPr lang="es-ES" dirty="0">
                <a:latin typeface="Montserrat"/>
                <a:ea typeface="Montserrat"/>
                <a:cs typeface="Montserrat"/>
              </a:rPr>
              <a:t>”</a:t>
            </a:r>
            <a:br>
              <a:rPr lang="es-ES" dirty="0">
                <a:latin typeface="Montserrat"/>
                <a:ea typeface="Montserrat"/>
                <a:cs typeface="Montserrat"/>
              </a:rPr>
            </a:br>
            <a:br>
              <a:rPr lang="es-ES" dirty="0">
                <a:latin typeface="Montserrat"/>
                <a:ea typeface="Montserrat"/>
                <a:cs typeface="Montserrat"/>
              </a:rPr>
            </a:br>
            <a:endParaRPr lang="es-ES">
              <a:solidFill>
                <a:srgbClr val="003399"/>
              </a:solidFill>
              <a:latin typeface="Montserrat"/>
            </a:endParaRPr>
          </a:p>
        </p:txBody>
      </p:sp>
      <p:sp>
        <p:nvSpPr>
          <p:cNvPr id="71" name="Título 70">
            <a:extLst>
              <a:ext uri="{FF2B5EF4-FFF2-40B4-BE49-F238E27FC236}">
                <a16:creationId xmlns:a16="http://schemas.microsoft.com/office/drawing/2014/main" id="{D8FFD7E4-E6BD-543B-4378-B88952FF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719295"/>
            <a:ext cx="7413939" cy="1325563"/>
          </a:xfrm>
        </p:spPr>
        <p:txBody>
          <a:bodyPr/>
          <a:lstStyle/>
          <a:p>
            <a:r>
              <a:rPr lang="es-ES">
                <a:latin typeface="Arial Black"/>
              </a:rPr>
              <a:t>Modalidades gustativas básicas</a:t>
            </a:r>
          </a:p>
          <a:p>
            <a:endParaRPr lang="es-ES" dirty="0">
              <a:latin typeface="Arial Black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949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1"/>
            <a:ext cx="117348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6C6BBF-0443-8587-0B7F-5855AA12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90" y="549499"/>
            <a:ext cx="9305066" cy="12717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err="1">
                <a:latin typeface="Arial Black"/>
              </a:rPr>
              <a:t>Cuidados</a:t>
            </a:r>
            <a:r>
              <a:rPr lang="en-US" dirty="0">
                <a:latin typeface="Arial Black"/>
              </a:rPr>
              <a:t> del </a:t>
            </a:r>
            <a:r>
              <a:rPr lang="en-US" dirty="0" err="1">
                <a:latin typeface="Arial Black"/>
              </a:rPr>
              <a:t>sentido</a:t>
            </a:r>
            <a:r>
              <a:rPr lang="en-US" dirty="0">
                <a:latin typeface="Arial Black"/>
              </a:rPr>
              <a:t> del gusto</a:t>
            </a:r>
            <a:endParaRPr lang="es-ES" dirty="0">
              <a:latin typeface="Arial Black"/>
            </a:endParaRPr>
          </a:p>
          <a:p>
            <a:endParaRPr lang="en-US" sz="4000" kern="1200" dirty="0">
              <a:latin typeface="+mj-l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31D59-33BB-264D-A55A-C3F32F49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1" y="1228365"/>
            <a:ext cx="4829112" cy="146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41605" indent="-141605" defTabSz="566928">
              <a:spcBef>
                <a:spcPts val="620"/>
              </a:spcBef>
            </a:pPr>
            <a:r>
              <a:rPr lang="es-ES" sz="1800" kern="1200">
                <a:latin typeface="Arial"/>
                <a:ea typeface="+mn-lt"/>
                <a:cs typeface="+mn-lt"/>
              </a:rPr>
              <a:t>Para cuidar el sentido del gusto debemos cuidar nuestra boca y nuestra lengua, entendiendo que existe un proceso degenerativo natural.</a:t>
            </a:r>
            <a:br>
              <a:rPr lang="es-ES" sz="1800" kern="1200" dirty="0">
                <a:latin typeface="Arial"/>
                <a:ea typeface="+mn-lt"/>
                <a:cs typeface="+mn-lt"/>
              </a:rPr>
            </a:br>
            <a:endParaRPr lang="es-ES" sz="1800">
              <a:solidFill>
                <a:srgbClr val="000000"/>
              </a:solidFill>
              <a:latin typeface="Arial"/>
              <a:cs typeface="Calibri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48BB43-9BDB-6C9C-7C0D-13F002EBC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3116" y="1421548"/>
            <a:ext cx="5773563" cy="3920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566928">
              <a:spcBef>
                <a:spcPts val="620"/>
              </a:spcBef>
              <a:buNone/>
            </a:pPr>
            <a:r>
              <a:rPr lang="es-ES" sz="1800" kern="1200" dirty="0">
                <a:latin typeface="Arial"/>
                <a:ea typeface="+mn-ea"/>
                <a:cs typeface="Arial"/>
              </a:rPr>
              <a:t> </a:t>
            </a:r>
            <a:r>
              <a:rPr lang="es-ES" sz="1800" dirty="0">
                <a:latin typeface="Arial"/>
                <a:cs typeface="Arial"/>
              </a:rPr>
              <a:t>Debemos</a:t>
            </a:r>
            <a:r>
              <a:rPr lang="es-ES" sz="1800" kern="1200" dirty="0">
                <a:latin typeface="Arial"/>
                <a:ea typeface="+mn-ea"/>
                <a:cs typeface="Arial"/>
              </a:rPr>
              <a:t> tomar en consideración los siguientes </a:t>
            </a:r>
            <a:r>
              <a:rPr lang="es-ES" sz="1800" b="1" kern="1200" dirty="0">
                <a:latin typeface="Arial"/>
                <a:ea typeface="+mn-ea"/>
                <a:cs typeface="Arial"/>
              </a:rPr>
              <a:t>peligros:</a:t>
            </a:r>
            <a:endParaRPr lang="es-ES" sz="1800" b="1" kern="1200" dirty="0">
              <a:latin typeface="Arial"/>
              <a:cs typeface="Arial"/>
            </a:endParaRPr>
          </a:p>
          <a:p>
            <a:pPr marL="141605" indent="-141605" defTabSz="566928">
              <a:spcBef>
                <a:spcPts val="620"/>
              </a:spcBef>
            </a:pPr>
            <a:r>
              <a:rPr lang="es-ES" sz="1800" b="1" kern="1200" dirty="0">
                <a:latin typeface="Arial"/>
                <a:ea typeface="+mn-lt"/>
                <a:cs typeface="+mn-lt"/>
              </a:rPr>
              <a:t>No llevar una correcta higiene bucal</a:t>
            </a:r>
            <a:r>
              <a:rPr lang="es-ES" sz="1800" kern="1200" dirty="0">
                <a:latin typeface="Arial"/>
                <a:ea typeface="+mn-lt"/>
                <a:cs typeface="+mn-lt"/>
              </a:rPr>
              <a:t> y salud odontológica pueden perjudicar el sentido del gusto.</a:t>
            </a:r>
            <a:endParaRPr lang="es-ES" sz="1800" kern="1200">
              <a:latin typeface="Arial"/>
              <a:ea typeface="+mn-lt"/>
              <a:cs typeface="+mn-lt"/>
            </a:endParaRPr>
          </a:p>
          <a:p>
            <a:pPr marL="141605" indent="-141605" defTabSz="566928">
              <a:spcBef>
                <a:spcPts val="620"/>
              </a:spcBef>
            </a:pPr>
            <a:r>
              <a:rPr lang="es-ES" sz="1800" b="1" kern="1200" dirty="0">
                <a:latin typeface="Arial"/>
                <a:ea typeface="+mn-lt"/>
                <a:cs typeface="+mn-lt"/>
              </a:rPr>
              <a:t>Ciertos medicamentos, la radioterapia o los trastornos</a:t>
            </a:r>
            <a:r>
              <a:rPr lang="es-ES" sz="1800" kern="1200" dirty="0">
                <a:latin typeface="Arial"/>
                <a:ea typeface="+mn-lt"/>
                <a:cs typeface="+mn-lt"/>
              </a:rPr>
              <a:t> </a:t>
            </a:r>
            <a:r>
              <a:rPr lang="es-ES" sz="1800" b="1" kern="1200" dirty="0">
                <a:latin typeface="Arial"/>
                <a:ea typeface="+mn-lt"/>
                <a:cs typeface="+mn-lt"/>
              </a:rPr>
              <a:t>hormonales</a:t>
            </a:r>
            <a:r>
              <a:rPr lang="es-ES" sz="1800" kern="1200" dirty="0">
                <a:latin typeface="Arial"/>
                <a:ea typeface="+mn-lt"/>
                <a:cs typeface="+mn-lt"/>
              </a:rPr>
              <a:t> pueden producir trastornos en el gusto</a:t>
            </a:r>
            <a:endParaRPr lang="es-ES" sz="1800" kern="1200">
              <a:latin typeface="Arial"/>
              <a:ea typeface="+mn-lt"/>
              <a:cs typeface="+mn-lt"/>
            </a:endParaRPr>
          </a:p>
          <a:p>
            <a:pPr marL="141605" indent="-141605" defTabSz="566928">
              <a:spcBef>
                <a:spcPts val="620"/>
              </a:spcBef>
            </a:pPr>
            <a:r>
              <a:rPr lang="es-ES" sz="1800" b="1" kern="1200" dirty="0">
                <a:latin typeface="Arial"/>
                <a:ea typeface="+mn-lt"/>
                <a:cs typeface="+mn-lt"/>
              </a:rPr>
              <a:t>El consumo crónico de tabaco</a:t>
            </a:r>
            <a:r>
              <a:rPr lang="es-ES" sz="1800" kern="1200" dirty="0">
                <a:latin typeface="Arial"/>
                <a:ea typeface="+mn-lt"/>
                <a:cs typeface="+mn-lt"/>
              </a:rPr>
              <a:t> y alcohol deterioran las papilas gustativas.</a:t>
            </a:r>
            <a:br>
              <a:rPr lang="es-ES" sz="1800" kern="1200" dirty="0">
                <a:latin typeface="Arial"/>
                <a:ea typeface="+mn-lt"/>
                <a:cs typeface="+mn-lt"/>
              </a:rPr>
            </a:br>
            <a:br>
              <a:rPr lang="es-ES" sz="1800" kern="1200" dirty="0">
                <a:latin typeface="Arial"/>
                <a:ea typeface="+mn-lt"/>
                <a:cs typeface="+mn-lt"/>
              </a:rPr>
            </a:br>
            <a:br>
              <a:rPr lang="es-ES" sz="1800" kern="1200" dirty="0">
                <a:latin typeface="Arial"/>
                <a:ea typeface="+mn-lt"/>
                <a:cs typeface="+mn-lt"/>
              </a:rPr>
            </a:br>
            <a:br>
              <a:rPr lang="es-ES" sz="700" kern="1200" dirty="0">
                <a:ea typeface="+mn-lt"/>
                <a:cs typeface="+mn-lt"/>
              </a:rPr>
            </a:br>
            <a:br>
              <a:rPr lang="es-ES" sz="1100" kern="1200" dirty="0">
                <a:latin typeface="Arial"/>
                <a:ea typeface="+mn-lt"/>
                <a:cs typeface="+mn-lt"/>
              </a:rPr>
            </a:br>
            <a:br>
              <a:rPr lang="es-ES" sz="700" kern="1200" dirty="0">
                <a:ea typeface="+mn-lt"/>
                <a:cs typeface="+mn-lt"/>
              </a:rPr>
            </a:br>
            <a:endParaRPr lang="es-ES" sz="1200">
              <a:solidFill>
                <a:srgbClr val="000000"/>
              </a:solidFill>
              <a:latin typeface="Calibri"/>
              <a:ea typeface="Montserrat"/>
              <a:cs typeface="Calibri"/>
            </a:endParaRPr>
          </a:p>
        </p:txBody>
      </p:sp>
      <p:pic>
        <p:nvPicPr>
          <p:cNvPr id="7" name="Imagen 7" descr="Imagen que contiene persona, interior, diente, mujer&#10;&#10;Descripción generada automáticamente">
            <a:extLst>
              <a:ext uri="{FF2B5EF4-FFF2-40B4-BE49-F238E27FC236}">
                <a16:creationId xmlns:a16="http://schemas.microsoft.com/office/drawing/2014/main" id="{DB176735-B331-E57D-2366-299D61BD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" y="2384332"/>
            <a:ext cx="5208172" cy="34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22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8E0B41-4F10-12F6-C128-68D52B5D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96" y="150477"/>
            <a:ext cx="10515600" cy="1325563"/>
          </a:xfrm>
        </p:spPr>
        <p:txBody>
          <a:bodyPr/>
          <a:lstStyle/>
          <a:p>
            <a:r>
              <a:rPr lang="es-ES" dirty="0">
                <a:latin typeface="Arial Black"/>
                <a:cs typeface="Calibri Light"/>
              </a:rPr>
              <a:t>Linkografia</a:t>
            </a:r>
            <a:endParaRPr lang="es-ES" dirty="0">
              <a:latin typeface="Arial Black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3B72642C-4840-F024-7A0F-E9226904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9" y="2579316"/>
            <a:ext cx="3269087" cy="10446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A9579-ED31-4B20-AB8C-49C69B8ED048}"/>
              </a:ext>
            </a:extLst>
          </p:cNvPr>
          <p:cNvSpPr txBox="1"/>
          <p:nvPr/>
        </p:nvSpPr>
        <p:spPr>
          <a:xfrm>
            <a:off x="549499" y="3726287"/>
            <a:ext cx="27432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rial Black"/>
              </a:rPr>
              <a:t>https://concepto.de/</a:t>
            </a:r>
          </a:p>
        </p:txBody>
      </p:sp>
      <p:pic>
        <p:nvPicPr>
          <p:cNvPr id="9" name="Imagen 9" descr="Texto&#10;&#10;Descripción generada automáticamente">
            <a:extLst>
              <a:ext uri="{FF2B5EF4-FFF2-40B4-BE49-F238E27FC236}">
                <a16:creationId xmlns:a16="http://schemas.microsoft.com/office/drawing/2014/main" id="{6CF03D39-1E8C-2916-BB8C-40CD3615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11" y="2669918"/>
            <a:ext cx="4149143" cy="8849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FB3D847-2FCE-AF2E-09F9-1AB368B0F538}"/>
              </a:ext>
            </a:extLst>
          </p:cNvPr>
          <p:cNvSpPr txBox="1"/>
          <p:nvPr/>
        </p:nvSpPr>
        <p:spPr>
          <a:xfrm>
            <a:off x="5904963" y="4112654"/>
            <a:ext cx="48789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Black"/>
              </a:rPr>
              <a:t>https://www.nidcr.nih.gov/espanol/temas-de-salud/trastornos-del-gusto%E2%80%8B</a:t>
            </a:r>
          </a:p>
        </p:txBody>
      </p:sp>
    </p:spTree>
    <p:extLst>
      <p:ext uri="{BB962C8B-B14F-4D97-AF65-F5344CB8AC3E}">
        <p14:creationId xmlns:p14="http://schemas.microsoft.com/office/powerpoint/2010/main" val="399870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10F764-41E3-FF90-C2E0-352C65F4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4004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SENTIDO DEL GUSTO</vt:lpstr>
      <vt:lpstr>                     Introducción</vt:lpstr>
      <vt:lpstr>¿Qué es el sentido del gusto?</vt:lpstr>
      <vt:lpstr>Función del gusto</vt:lpstr>
      <vt:lpstr>Modalidades gustativas básicas </vt:lpstr>
      <vt:lpstr>Cuidados del sentido del gusto </vt:lpstr>
      <vt:lpstr>Linkografia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449</cp:revision>
  <dcterms:created xsi:type="dcterms:W3CDTF">2012-07-30T22:48:03Z</dcterms:created>
  <dcterms:modified xsi:type="dcterms:W3CDTF">2023-07-19T04:05:41Z</dcterms:modified>
</cp:coreProperties>
</file>