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 id="2147483777" r:id="rId2"/>
  </p:sldMasterIdLst>
  <p:sldIdLst>
    <p:sldId id="256" r:id="rId3"/>
    <p:sldId id="257"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3"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F7E957-C09F-4CBE-9C06-35D51C90661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6E9A9D72-0120-42FF-97F2-318E62F424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2CFDD605-8BD5-4F2B-92E2-EADB97A71B55}"/>
              </a:ext>
            </a:extLst>
          </p:cNvPr>
          <p:cNvSpPr>
            <a:spLocks noGrp="1"/>
          </p:cNvSpPr>
          <p:nvPr>
            <p:ph type="dt" sz="half" idx="10"/>
          </p:nvPr>
        </p:nvSpPr>
        <p:spPr/>
        <p:txBody>
          <a:bodyPr/>
          <a:lstStyle/>
          <a:p>
            <a:fld id="{E80FFFC6-B416-413D-B6E3-12EC9D6999B8}" type="datetimeFigureOut">
              <a:rPr lang="es-PE" smtClean="0"/>
              <a:t>18/07/2022</a:t>
            </a:fld>
            <a:endParaRPr lang="es-PE"/>
          </a:p>
        </p:txBody>
      </p:sp>
      <p:sp>
        <p:nvSpPr>
          <p:cNvPr id="5" name="Marcador de pie de página 4">
            <a:extLst>
              <a:ext uri="{FF2B5EF4-FFF2-40B4-BE49-F238E27FC236}">
                <a16:creationId xmlns:a16="http://schemas.microsoft.com/office/drawing/2014/main" id="{A5004054-871C-47CB-9537-AFCA9B39769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09068C8-6A8C-4706-9C25-EC3714D850AC}"/>
              </a:ext>
            </a:extLst>
          </p:cNvPr>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173804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187BEE-AC2B-4CCD-9878-C6965D9B4B2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195BC4A-F54D-43A2-BFDA-5AF1ABFF5D0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19F1AF02-3A4E-43E2-95E8-8B6CBDAA62A2}"/>
              </a:ext>
            </a:extLst>
          </p:cNvPr>
          <p:cNvSpPr>
            <a:spLocks noGrp="1"/>
          </p:cNvSpPr>
          <p:nvPr>
            <p:ph type="dt" sz="half" idx="10"/>
          </p:nvPr>
        </p:nvSpPr>
        <p:spPr/>
        <p:txBody>
          <a:bodyPr/>
          <a:lstStyle/>
          <a:p>
            <a:fld id="{E80FFFC6-B416-413D-B6E3-12EC9D6999B8}" type="datetimeFigureOut">
              <a:rPr lang="es-PE" smtClean="0"/>
              <a:t>18/07/2022</a:t>
            </a:fld>
            <a:endParaRPr lang="es-PE"/>
          </a:p>
        </p:txBody>
      </p:sp>
      <p:sp>
        <p:nvSpPr>
          <p:cNvPr id="5" name="Marcador de pie de página 4">
            <a:extLst>
              <a:ext uri="{FF2B5EF4-FFF2-40B4-BE49-F238E27FC236}">
                <a16:creationId xmlns:a16="http://schemas.microsoft.com/office/drawing/2014/main" id="{B8C2904B-3783-42A0-9FF4-70DCF899EF3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E5D2D0D-1769-4270-AFB0-EF75864710A5}"/>
              </a:ext>
            </a:extLst>
          </p:cNvPr>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67468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C98AE9B-DC47-439F-A53E-A62073511DF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12485E6E-47FC-4DDD-9547-385926ADAC6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6BF523C-5287-4528-9CA8-652E723A646B}"/>
              </a:ext>
            </a:extLst>
          </p:cNvPr>
          <p:cNvSpPr>
            <a:spLocks noGrp="1"/>
          </p:cNvSpPr>
          <p:nvPr>
            <p:ph type="dt" sz="half" idx="10"/>
          </p:nvPr>
        </p:nvSpPr>
        <p:spPr/>
        <p:txBody>
          <a:bodyPr/>
          <a:lstStyle/>
          <a:p>
            <a:fld id="{E80FFFC6-B416-413D-B6E3-12EC9D6999B8}" type="datetimeFigureOut">
              <a:rPr lang="es-PE" smtClean="0"/>
              <a:t>18/07/2022</a:t>
            </a:fld>
            <a:endParaRPr lang="es-PE"/>
          </a:p>
        </p:txBody>
      </p:sp>
      <p:sp>
        <p:nvSpPr>
          <p:cNvPr id="5" name="Marcador de pie de página 4">
            <a:extLst>
              <a:ext uri="{FF2B5EF4-FFF2-40B4-BE49-F238E27FC236}">
                <a16:creationId xmlns:a16="http://schemas.microsoft.com/office/drawing/2014/main" id="{B96C1E32-B447-4EB0-882F-55F63ABE78E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FB407C2-EBF9-4999-AE97-B33E4818DEFE}"/>
              </a:ext>
            </a:extLst>
          </p:cNvPr>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3361681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80FFFC6-B416-413D-B6E3-12EC9D6999B8}" type="datetimeFigureOut">
              <a:rPr lang="es-PE" smtClean="0"/>
              <a:t>18/07/2022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649758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0FFFC6-B416-413D-B6E3-12EC9D6999B8}" type="datetimeFigureOut">
              <a:rPr lang="es-PE" smtClean="0"/>
              <a:t>18/07/2022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579460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80FFFC6-B416-413D-B6E3-12EC9D6999B8}" type="datetimeFigureOut">
              <a:rPr lang="es-PE" smtClean="0"/>
              <a:t>18/07/2022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2545753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80FFFC6-B416-413D-B6E3-12EC9D6999B8}" type="datetimeFigureOut">
              <a:rPr lang="es-PE" smtClean="0"/>
              <a:t>18/07/2022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704158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80FFFC6-B416-413D-B6E3-12EC9D6999B8}" type="datetimeFigureOut">
              <a:rPr lang="es-PE" smtClean="0"/>
              <a:t>18/07/2022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3741637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80FFFC6-B416-413D-B6E3-12EC9D6999B8}" type="datetimeFigureOut">
              <a:rPr lang="es-PE" smtClean="0"/>
              <a:t>18/07/2022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3085320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80FFFC6-B416-413D-B6E3-12EC9D6999B8}" type="datetimeFigureOut">
              <a:rPr lang="es-PE" smtClean="0"/>
              <a:t>18/07/2022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1607149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0FFFC6-B416-413D-B6E3-12EC9D6999B8}" type="datetimeFigureOut">
              <a:rPr lang="es-PE" smtClean="0"/>
              <a:t>18/07/2022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111299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8E2986-ECDB-4BC4-BA9A-D1658FDECC0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27A17A9-51D0-470A-9F8A-82237EB1109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6D5D3EC-48FF-400D-AB9E-A5F62EE6D630}"/>
              </a:ext>
            </a:extLst>
          </p:cNvPr>
          <p:cNvSpPr>
            <a:spLocks noGrp="1"/>
          </p:cNvSpPr>
          <p:nvPr>
            <p:ph type="dt" sz="half" idx="10"/>
          </p:nvPr>
        </p:nvSpPr>
        <p:spPr/>
        <p:txBody>
          <a:bodyPr/>
          <a:lstStyle/>
          <a:p>
            <a:fld id="{E80FFFC6-B416-413D-B6E3-12EC9D6999B8}" type="datetimeFigureOut">
              <a:rPr lang="es-PE" smtClean="0"/>
              <a:t>18/07/2022</a:t>
            </a:fld>
            <a:endParaRPr lang="es-PE"/>
          </a:p>
        </p:txBody>
      </p:sp>
      <p:sp>
        <p:nvSpPr>
          <p:cNvPr id="5" name="Marcador de pie de página 4">
            <a:extLst>
              <a:ext uri="{FF2B5EF4-FFF2-40B4-BE49-F238E27FC236}">
                <a16:creationId xmlns:a16="http://schemas.microsoft.com/office/drawing/2014/main" id="{5D405220-77AC-49C1-8EFE-737A15EF7E5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ADB9933-0D1B-4EE3-A9DC-04F01416FFDF}"/>
              </a:ext>
            </a:extLst>
          </p:cNvPr>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3113079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0FFFC6-B416-413D-B6E3-12EC9D6999B8}" type="datetimeFigureOut">
              <a:rPr lang="es-PE" smtClean="0"/>
              <a:t>18/07/2022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3490066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0FFFC6-B416-413D-B6E3-12EC9D6999B8}" type="datetimeFigureOut">
              <a:rPr lang="es-PE" smtClean="0"/>
              <a:t>18/07/2022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360570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0FFFC6-B416-413D-B6E3-12EC9D6999B8}" type="datetimeFigureOut">
              <a:rPr lang="es-PE" smtClean="0"/>
              <a:t>18/07/2022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3262388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0FFFC6-B416-413D-B6E3-12EC9D6999B8}" type="datetimeFigureOut">
              <a:rPr lang="es-PE" smtClean="0"/>
              <a:t>18/07/2022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34AB41A7-8C49-48B7-8F73-B9C5A7E03E55}" type="slidenum">
              <a:rPr lang="es-PE" smtClean="0"/>
              <a:t>‹Nº›</a:t>
            </a:fld>
            <a:endParaRPr lang="es-PE"/>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30270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80FFFC6-B416-413D-B6E3-12EC9D6999B8}" type="datetimeFigureOut">
              <a:rPr lang="es-PE" smtClean="0"/>
              <a:t>18/07/2022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3380850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E80FFFC6-B416-413D-B6E3-12EC9D6999B8}" type="datetimeFigureOut">
              <a:rPr lang="es-PE" smtClean="0"/>
              <a:t>18/07/2022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4210669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E80FFFC6-B416-413D-B6E3-12EC9D6999B8}" type="datetimeFigureOut">
              <a:rPr lang="es-PE" smtClean="0"/>
              <a:t>18/07/2022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1681376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0FFFC6-B416-413D-B6E3-12EC9D6999B8}" type="datetimeFigureOut">
              <a:rPr lang="es-PE" smtClean="0"/>
              <a:t>18/07/2022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2070941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0FFFC6-B416-413D-B6E3-12EC9D6999B8}" type="datetimeFigureOut">
              <a:rPr lang="es-PE" smtClean="0"/>
              <a:t>18/07/2022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1906436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0FFFC6-B416-413D-B6E3-12EC9D6999B8}" type="datetimeFigureOut">
              <a:rPr lang="es-PE" smtClean="0"/>
              <a:t>18/07/2022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68900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A545F-694A-41D6-A5ED-1D5150962A4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7745493-71AF-434B-A3A6-A68754AC6B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C4AF7C6-62E8-4BAE-A45A-F93116FF0C27}"/>
              </a:ext>
            </a:extLst>
          </p:cNvPr>
          <p:cNvSpPr>
            <a:spLocks noGrp="1"/>
          </p:cNvSpPr>
          <p:nvPr>
            <p:ph type="dt" sz="half" idx="10"/>
          </p:nvPr>
        </p:nvSpPr>
        <p:spPr/>
        <p:txBody>
          <a:bodyPr/>
          <a:lstStyle/>
          <a:p>
            <a:fld id="{E80FFFC6-B416-413D-B6E3-12EC9D6999B8}" type="datetimeFigureOut">
              <a:rPr lang="es-PE" smtClean="0"/>
              <a:t>18/07/2022</a:t>
            </a:fld>
            <a:endParaRPr lang="es-PE"/>
          </a:p>
        </p:txBody>
      </p:sp>
      <p:sp>
        <p:nvSpPr>
          <p:cNvPr id="5" name="Marcador de pie de página 4">
            <a:extLst>
              <a:ext uri="{FF2B5EF4-FFF2-40B4-BE49-F238E27FC236}">
                <a16:creationId xmlns:a16="http://schemas.microsoft.com/office/drawing/2014/main" id="{1818FBAC-9A10-400B-9E6C-BD6C98464A8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861FE1A-3CE0-4EA6-8655-8D47F894CDEC}"/>
              </a:ext>
            </a:extLst>
          </p:cNvPr>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398138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5A0580-CA02-4FC6-B0DA-860F925EDE8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BC040F9-2DCB-4AF7-A5E7-35891F93797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E741F85-077F-48CF-8EEE-BB699267413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3A1181E1-E18D-44CB-A74A-805713F38302}"/>
              </a:ext>
            </a:extLst>
          </p:cNvPr>
          <p:cNvSpPr>
            <a:spLocks noGrp="1"/>
          </p:cNvSpPr>
          <p:nvPr>
            <p:ph type="dt" sz="half" idx="10"/>
          </p:nvPr>
        </p:nvSpPr>
        <p:spPr/>
        <p:txBody>
          <a:bodyPr/>
          <a:lstStyle/>
          <a:p>
            <a:fld id="{E80FFFC6-B416-413D-B6E3-12EC9D6999B8}" type="datetimeFigureOut">
              <a:rPr lang="es-PE" smtClean="0"/>
              <a:t>18/07/2022</a:t>
            </a:fld>
            <a:endParaRPr lang="es-PE"/>
          </a:p>
        </p:txBody>
      </p:sp>
      <p:sp>
        <p:nvSpPr>
          <p:cNvPr id="6" name="Marcador de pie de página 5">
            <a:extLst>
              <a:ext uri="{FF2B5EF4-FFF2-40B4-BE49-F238E27FC236}">
                <a16:creationId xmlns:a16="http://schemas.microsoft.com/office/drawing/2014/main" id="{D1F49555-55E6-4770-8372-1FF24940D7B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247F7AD-C994-47A3-A5E7-94C747B371BE}"/>
              </a:ext>
            </a:extLst>
          </p:cNvPr>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112271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553139-7A91-4C6A-ADFC-85EFDC3FB07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6E7DCAD-52DE-4CEA-9960-C2F46D7361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B4A307F-D43C-41BC-9767-38A0DDDCCE2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644D2DB-55A2-40D9-A916-A81D132F1D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B7CF428-8C62-41EE-BB2B-FAD21F5C2A3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137BB2F3-4E49-4008-A503-B8B5BB4B0AA2}"/>
              </a:ext>
            </a:extLst>
          </p:cNvPr>
          <p:cNvSpPr>
            <a:spLocks noGrp="1"/>
          </p:cNvSpPr>
          <p:nvPr>
            <p:ph type="dt" sz="half" idx="10"/>
          </p:nvPr>
        </p:nvSpPr>
        <p:spPr/>
        <p:txBody>
          <a:bodyPr/>
          <a:lstStyle/>
          <a:p>
            <a:fld id="{E80FFFC6-B416-413D-B6E3-12EC9D6999B8}" type="datetimeFigureOut">
              <a:rPr lang="es-PE" smtClean="0"/>
              <a:t>18/07/2022</a:t>
            </a:fld>
            <a:endParaRPr lang="es-PE"/>
          </a:p>
        </p:txBody>
      </p:sp>
      <p:sp>
        <p:nvSpPr>
          <p:cNvPr id="8" name="Marcador de pie de página 7">
            <a:extLst>
              <a:ext uri="{FF2B5EF4-FFF2-40B4-BE49-F238E27FC236}">
                <a16:creationId xmlns:a16="http://schemas.microsoft.com/office/drawing/2014/main" id="{609FCE6C-FFE5-422C-BE8D-8C57CDFF0D15}"/>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EAB8CAC3-257B-483A-84F9-B341B848DB58}"/>
              </a:ext>
            </a:extLst>
          </p:cNvPr>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155586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59D923-540A-4EA3-B076-55A7F28ADBC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86A394C-D709-4B86-A582-65C9A2062E0D}"/>
              </a:ext>
            </a:extLst>
          </p:cNvPr>
          <p:cNvSpPr>
            <a:spLocks noGrp="1"/>
          </p:cNvSpPr>
          <p:nvPr>
            <p:ph type="dt" sz="half" idx="10"/>
          </p:nvPr>
        </p:nvSpPr>
        <p:spPr/>
        <p:txBody>
          <a:bodyPr/>
          <a:lstStyle/>
          <a:p>
            <a:fld id="{E80FFFC6-B416-413D-B6E3-12EC9D6999B8}" type="datetimeFigureOut">
              <a:rPr lang="es-PE" smtClean="0"/>
              <a:t>18/07/2022</a:t>
            </a:fld>
            <a:endParaRPr lang="es-PE"/>
          </a:p>
        </p:txBody>
      </p:sp>
      <p:sp>
        <p:nvSpPr>
          <p:cNvPr id="4" name="Marcador de pie de página 3">
            <a:extLst>
              <a:ext uri="{FF2B5EF4-FFF2-40B4-BE49-F238E27FC236}">
                <a16:creationId xmlns:a16="http://schemas.microsoft.com/office/drawing/2014/main" id="{312B5E01-1DB6-4DBF-AE97-A424CDAF63EE}"/>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1E2F35D9-9EDF-453F-A7E4-5CE54D4B99E5}"/>
              </a:ext>
            </a:extLst>
          </p:cNvPr>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309378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D9614C3-A537-4D7B-883E-99DE45D5A85B}"/>
              </a:ext>
            </a:extLst>
          </p:cNvPr>
          <p:cNvSpPr>
            <a:spLocks noGrp="1"/>
          </p:cNvSpPr>
          <p:nvPr>
            <p:ph type="dt" sz="half" idx="10"/>
          </p:nvPr>
        </p:nvSpPr>
        <p:spPr/>
        <p:txBody>
          <a:bodyPr/>
          <a:lstStyle/>
          <a:p>
            <a:fld id="{E80FFFC6-B416-413D-B6E3-12EC9D6999B8}" type="datetimeFigureOut">
              <a:rPr lang="es-PE" smtClean="0"/>
              <a:t>18/07/2022</a:t>
            </a:fld>
            <a:endParaRPr lang="es-PE"/>
          </a:p>
        </p:txBody>
      </p:sp>
      <p:sp>
        <p:nvSpPr>
          <p:cNvPr id="3" name="Marcador de pie de página 2">
            <a:extLst>
              <a:ext uri="{FF2B5EF4-FFF2-40B4-BE49-F238E27FC236}">
                <a16:creationId xmlns:a16="http://schemas.microsoft.com/office/drawing/2014/main" id="{8BDB6A9F-21F7-4AD8-A1E2-398C52BB7115}"/>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19BDBA53-58B7-4FB6-A728-95CDC69A9B9F}"/>
              </a:ext>
            </a:extLst>
          </p:cNvPr>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415656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49B264-6A38-44EA-97F2-FE97ECA92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F161E9C7-0776-42E9-8BE2-BC0CC471F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70438B39-6F60-497B-9718-25AAD2950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71EE127-AA97-492B-BF59-B79A309F2FDC}"/>
              </a:ext>
            </a:extLst>
          </p:cNvPr>
          <p:cNvSpPr>
            <a:spLocks noGrp="1"/>
          </p:cNvSpPr>
          <p:nvPr>
            <p:ph type="dt" sz="half" idx="10"/>
          </p:nvPr>
        </p:nvSpPr>
        <p:spPr/>
        <p:txBody>
          <a:bodyPr/>
          <a:lstStyle/>
          <a:p>
            <a:fld id="{E80FFFC6-B416-413D-B6E3-12EC9D6999B8}" type="datetimeFigureOut">
              <a:rPr lang="es-PE" smtClean="0"/>
              <a:t>18/07/2022</a:t>
            </a:fld>
            <a:endParaRPr lang="es-PE"/>
          </a:p>
        </p:txBody>
      </p:sp>
      <p:sp>
        <p:nvSpPr>
          <p:cNvPr id="6" name="Marcador de pie de página 5">
            <a:extLst>
              <a:ext uri="{FF2B5EF4-FFF2-40B4-BE49-F238E27FC236}">
                <a16:creationId xmlns:a16="http://schemas.microsoft.com/office/drawing/2014/main" id="{EA25B318-2735-4DDB-835B-9C06FF5D534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8A0E748A-200B-44C3-9576-B3434F83DA7B}"/>
              </a:ext>
            </a:extLst>
          </p:cNvPr>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305157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C6ED0C-251C-4CE3-90C9-7540886F3B8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DB8731EA-D71D-49C5-821D-1925ECADA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710730D3-F286-450E-BCD2-B38791139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DEFDC3-65E3-4534-8063-96A3CBB4ADC3}"/>
              </a:ext>
            </a:extLst>
          </p:cNvPr>
          <p:cNvSpPr>
            <a:spLocks noGrp="1"/>
          </p:cNvSpPr>
          <p:nvPr>
            <p:ph type="dt" sz="half" idx="10"/>
          </p:nvPr>
        </p:nvSpPr>
        <p:spPr/>
        <p:txBody>
          <a:bodyPr/>
          <a:lstStyle/>
          <a:p>
            <a:fld id="{E80FFFC6-B416-413D-B6E3-12EC9D6999B8}" type="datetimeFigureOut">
              <a:rPr lang="es-PE" smtClean="0"/>
              <a:t>18/07/2022</a:t>
            </a:fld>
            <a:endParaRPr lang="es-PE"/>
          </a:p>
        </p:txBody>
      </p:sp>
      <p:sp>
        <p:nvSpPr>
          <p:cNvPr id="6" name="Marcador de pie de página 5">
            <a:extLst>
              <a:ext uri="{FF2B5EF4-FFF2-40B4-BE49-F238E27FC236}">
                <a16:creationId xmlns:a16="http://schemas.microsoft.com/office/drawing/2014/main" id="{23A3BD75-3F54-4C26-95B3-978275DF14F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CA98CE2-631A-4F21-8872-6E60AC5912EF}"/>
              </a:ext>
            </a:extLst>
          </p:cNvPr>
          <p:cNvSpPr>
            <a:spLocks noGrp="1"/>
          </p:cNvSpPr>
          <p:nvPr>
            <p:ph type="sldNum" sz="quarter" idx="12"/>
          </p:nvPr>
        </p:nvSpPr>
        <p:spPr/>
        <p:txBody>
          <a:bodyPr/>
          <a:lstStyle/>
          <a:p>
            <a:fld id="{34AB41A7-8C49-48B7-8F73-B9C5A7E03E55}" type="slidenum">
              <a:rPr lang="es-PE" smtClean="0"/>
              <a:t>‹Nº›</a:t>
            </a:fld>
            <a:endParaRPr lang="es-PE"/>
          </a:p>
        </p:txBody>
      </p:sp>
    </p:spTree>
    <p:extLst>
      <p:ext uri="{BB962C8B-B14F-4D97-AF65-F5344CB8AC3E}">
        <p14:creationId xmlns:p14="http://schemas.microsoft.com/office/powerpoint/2010/main" val="1805489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062752E-6750-4258-9B70-3D9F83CD9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84F1D2EA-F246-41E9-94F6-32EBE03A16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D6B7555-710D-486C-BF0A-E62F73340C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FFFC6-B416-413D-B6E3-12EC9D6999B8}" type="datetimeFigureOut">
              <a:rPr lang="es-PE" smtClean="0"/>
              <a:t>18/07/2022</a:t>
            </a:fld>
            <a:endParaRPr lang="es-PE"/>
          </a:p>
        </p:txBody>
      </p:sp>
      <p:sp>
        <p:nvSpPr>
          <p:cNvPr id="5" name="Marcador de pie de página 4">
            <a:extLst>
              <a:ext uri="{FF2B5EF4-FFF2-40B4-BE49-F238E27FC236}">
                <a16:creationId xmlns:a16="http://schemas.microsoft.com/office/drawing/2014/main" id="{17E91A5B-04DB-42A0-9D5E-352212C40C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052DCFBC-870C-44B8-935E-B8495B969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B41A7-8C49-48B7-8F73-B9C5A7E03E55}" type="slidenum">
              <a:rPr lang="es-PE" smtClean="0"/>
              <a:t>‹Nº›</a:t>
            </a:fld>
            <a:endParaRPr lang="es-PE"/>
          </a:p>
        </p:txBody>
      </p:sp>
    </p:spTree>
    <p:extLst>
      <p:ext uri="{BB962C8B-B14F-4D97-AF65-F5344CB8AC3E}">
        <p14:creationId xmlns:p14="http://schemas.microsoft.com/office/powerpoint/2010/main" val="305071762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80FFFC6-B416-413D-B6E3-12EC9D6999B8}" type="datetimeFigureOut">
              <a:rPr lang="es-PE" smtClean="0"/>
              <a:t>18/07/2022</a:t>
            </a:fld>
            <a:endParaRPr lang="es-PE"/>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s-PE"/>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4AB41A7-8C49-48B7-8F73-B9C5A7E03E55}" type="slidenum">
              <a:rPr lang="es-PE" smtClean="0"/>
              <a:t>‹Nº›</a:t>
            </a:fld>
            <a:endParaRPr lang="es-PE"/>
          </a:p>
        </p:txBody>
      </p:sp>
    </p:spTree>
    <p:extLst>
      <p:ext uri="{BB962C8B-B14F-4D97-AF65-F5344CB8AC3E}">
        <p14:creationId xmlns:p14="http://schemas.microsoft.com/office/powerpoint/2010/main" val="369507246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8A79345-B608-497C-A4F6-659D3244E0E3}"/>
              </a:ext>
            </a:extLst>
          </p:cNvPr>
          <p:cNvSpPr/>
          <p:nvPr/>
        </p:nvSpPr>
        <p:spPr>
          <a:xfrm>
            <a:off x="185530" y="261730"/>
            <a:ext cx="11820939" cy="63345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PE"/>
          </a:p>
        </p:txBody>
      </p:sp>
      <p:pic>
        <p:nvPicPr>
          <p:cNvPr id="5" name="Imagen 4">
            <a:extLst>
              <a:ext uri="{FF2B5EF4-FFF2-40B4-BE49-F238E27FC236}">
                <a16:creationId xmlns:a16="http://schemas.microsoft.com/office/drawing/2014/main" id="{77D66E46-D302-4748-A24B-AE883EC9F0B4}"/>
              </a:ext>
            </a:extLst>
          </p:cNvPr>
          <p:cNvPicPr>
            <a:picLocks noChangeAspect="1"/>
          </p:cNvPicPr>
          <p:nvPr/>
        </p:nvPicPr>
        <p:blipFill>
          <a:blip r:embed="rId2"/>
          <a:stretch>
            <a:fillRect/>
          </a:stretch>
        </p:blipFill>
        <p:spPr>
          <a:xfrm>
            <a:off x="5221457" y="1035254"/>
            <a:ext cx="1749081" cy="2127914"/>
          </a:xfrm>
          <a:prstGeom prst="rect">
            <a:avLst/>
          </a:prstGeom>
        </p:spPr>
      </p:pic>
      <p:sp>
        <p:nvSpPr>
          <p:cNvPr id="6" name="CuadroTexto 5">
            <a:extLst>
              <a:ext uri="{FF2B5EF4-FFF2-40B4-BE49-F238E27FC236}">
                <a16:creationId xmlns:a16="http://schemas.microsoft.com/office/drawing/2014/main" id="{F8ACE264-E6CC-42C1-A1A1-4506F16A7DA2}"/>
              </a:ext>
            </a:extLst>
          </p:cNvPr>
          <p:cNvSpPr txBox="1"/>
          <p:nvPr/>
        </p:nvSpPr>
        <p:spPr>
          <a:xfrm>
            <a:off x="2120348" y="463826"/>
            <a:ext cx="8070574" cy="584775"/>
          </a:xfrm>
          <a:prstGeom prst="rect">
            <a:avLst/>
          </a:prstGeom>
          <a:noFill/>
        </p:spPr>
        <p:txBody>
          <a:bodyPr wrap="square" rtlCol="0">
            <a:spAutoFit/>
          </a:bodyPr>
          <a:lstStyle/>
          <a:p>
            <a:pPr algn="ctr"/>
            <a:r>
              <a:rPr lang="es-ES" sz="3200" b="1" u="sng" dirty="0"/>
              <a:t>Actividad de Biología</a:t>
            </a:r>
            <a:endParaRPr lang="es-PE" sz="3200" b="1" u="sng" dirty="0"/>
          </a:p>
        </p:txBody>
      </p:sp>
      <p:sp>
        <p:nvSpPr>
          <p:cNvPr id="8" name="CuadroTexto 7">
            <a:extLst>
              <a:ext uri="{FF2B5EF4-FFF2-40B4-BE49-F238E27FC236}">
                <a16:creationId xmlns:a16="http://schemas.microsoft.com/office/drawing/2014/main" id="{4841C92E-6535-4AB4-98EF-BC741EDE9D16}"/>
              </a:ext>
            </a:extLst>
          </p:cNvPr>
          <p:cNvSpPr txBox="1"/>
          <p:nvPr/>
        </p:nvSpPr>
        <p:spPr>
          <a:xfrm>
            <a:off x="2120348" y="2849217"/>
            <a:ext cx="9117495" cy="3326296"/>
          </a:xfrm>
          <a:prstGeom prst="rect">
            <a:avLst/>
          </a:prstGeom>
          <a:noFill/>
        </p:spPr>
        <p:txBody>
          <a:bodyPr wrap="square" rtlCol="0">
            <a:spAutoFit/>
          </a:bodyPr>
          <a:lstStyle/>
          <a:p>
            <a:endParaRPr lang="es-PE" dirty="0"/>
          </a:p>
        </p:txBody>
      </p:sp>
      <p:sp>
        <p:nvSpPr>
          <p:cNvPr id="9" name="CuadroTexto 8">
            <a:extLst>
              <a:ext uri="{FF2B5EF4-FFF2-40B4-BE49-F238E27FC236}">
                <a16:creationId xmlns:a16="http://schemas.microsoft.com/office/drawing/2014/main" id="{AF5E0C36-0F1A-44F9-A6F4-E73EBFEBE5E8}"/>
              </a:ext>
            </a:extLst>
          </p:cNvPr>
          <p:cNvSpPr txBox="1"/>
          <p:nvPr/>
        </p:nvSpPr>
        <p:spPr>
          <a:xfrm>
            <a:off x="2120348" y="3268957"/>
            <a:ext cx="8454887" cy="2800767"/>
          </a:xfrm>
          <a:prstGeom prst="rect">
            <a:avLst/>
          </a:prstGeom>
          <a:noFill/>
        </p:spPr>
        <p:txBody>
          <a:bodyPr wrap="square" rtlCol="0">
            <a:spAutoFit/>
          </a:bodyPr>
          <a:lstStyle/>
          <a:p>
            <a:r>
              <a:rPr lang="es-ES" sz="2800" dirty="0"/>
              <a:t>Nombre del Alumno: Valentino Salvatore Maldonado Mendoza.</a:t>
            </a:r>
          </a:p>
          <a:p>
            <a:r>
              <a:rPr lang="es-ES" sz="2800" dirty="0"/>
              <a:t>Curso: Biología</a:t>
            </a:r>
          </a:p>
          <a:p>
            <a:r>
              <a:rPr lang="es-ES" sz="2800" dirty="0"/>
              <a:t>Profesor: Juan Céspedes Cortez</a:t>
            </a:r>
          </a:p>
          <a:p>
            <a:r>
              <a:rPr lang="es-ES" sz="2800" dirty="0"/>
              <a:t>Tema: “La retroalimentación positiva y negativa.” </a:t>
            </a:r>
          </a:p>
          <a:p>
            <a:endParaRPr lang="es-ES" dirty="0"/>
          </a:p>
          <a:p>
            <a:endParaRPr lang="es-PE" dirty="0"/>
          </a:p>
        </p:txBody>
      </p:sp>
    </p:spTree>
    <p:extLst>
      <p:ext uri="{BB962C8B-B14F-4D97-AF65-F5344CB8AC3E}">
        <p14:creationId xmlns:p14="http://schemas.microsoft.com/office/powerpoint/2010/main" val="66516095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A5551-8159-426B-89C5-08610DF6E1A5}"/>
              </a:ext>
            </a:extLst>
          </p:cNvPr>
          <p:cNvSpPr>
            <a:spLocks noGrp="1"/>
          </p:cNvSpPr>
          <p:nvPr>
            <p:ph type="title"/>
          </p:nvPr>
        </p:nvSpPr>
        <p:spPr/>
        <p:txBody>
          <a:bodyPr>
            <a:normAutofit/>
          </a:bodyPr>
          <a:lstStyle/>
          <a:p>
            <a:pPr algn="ctr"/>
            <a:r>
              <a:rPr lang="es-ES" sz="8000" dirty="0"/>
              <a:t>Introducción</a:t>
            </a:r>
            <a:endParaRPr lang="es-PE" dirty="0"/>
          </a:p>
        </p:txBody>
      </p:sp>
      <p:sp>
        <p:nvSpPr>
          <p:cNvPr id="3" name="Marcador de contenido 2">
            <a:extLst>
              <a:ext uri="{FF2B5EF4-FFF2-40B4-BE49-F238E27FC236}">
                <a16:creationId xmlns:a16="http://schemas.microsoft.com/office/drawing/2014/main" id="{8E33242C-4355-434C-B5BA-C1CE632583EF}"/>
              </a:ext>
            </a:extLst>
          </p:cNvPr>
          <p:cNvSpPr>
            <a:spLocks noGrp="1"/>
          </p:cNvSpPr>
          <p:nvPr>
            <p:ph idx="1"/>
          </p:nvPr>
        </p:nvSpPr>
        <p:spPr/>
        <p:txBody>
          <a:bodyPr/>
          <a:lstStyle/>
          <a:p>
            <a:pPr marL="0" indent="0">
              <a:buNone/>
            </a:pPr>
            <a:r>
              <a:rPr lang="es-ES" dirty="0"/>
              <a:t>En este trabajo se desarrollara el concepto de la retroalimentación, y se mostrara los tipos de retroalimentación y ejemplos de glándulas en las cuales se desarrolla esta función.</a:t>
            </a:r>
          </a:p>
          <a:p>
            <a:pPr marL="0" indent="0">
              <a:buNone/>
            </a:pPr>
            <a:r>
              <a:rPr lang="es-ES" b="1" u="sng" dirty="0"/>
              <a:t>Objetivos:</a:t>
            </a:r>
          </a:p>
          <a:p>
            <a:r>
              <a:rPr lang="es-ES" dirty="0"/>
              <a:t>Lograr entender el concepto de retroalimentación.</a:t>
            </a:r>
          </a:p>
          <a:p>
            <a:r>
              <a:rPr lang="es-ES" dirty="0"/>
              <a:t>Mostrar los tipos de retroalimentación.</a:t>
            </a:r>
          </a:p>
          <a:p>
            <a:r>
              <a:rPr lang="es-ES" dirty="0"/>
              <a:t>Lograr entender los ejemplos de glándulas en las que se desarrolla la función.</a:t>
            </a:r>
            <a:r>
              <a:rPr lang="es-ES" b="1" u="sng" dirty="0"/>
              <a:t> </a:t>
            </a:r>
            <a:endParaRPr lang="es-PE" b="1" u="sng" dirty="0"/>
          </a:p>
        </p:txBody>
      </p:sp>
    </p:spTree>
    <p:extLst>
      <p:ext uri="{BB962C8B-B14F-4D97-AF65-F5344CB8AC3E}">
        <p14:creationId xmlns:p14="http://schemas.microsoft.com/office/powerpoint/2010/main" val="138988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5E4654-2187-42F7-8414-93E367E16FAC}"/>
              </a:ext>
            </a:extLst>
          </p:cNvPr>
          <p:cNvSpPr>
            <a:spLocks noGrp="1"/>
          </p:cNvSpPr>
          <p:nvPr>
            <p:ph type="title"/>
          </p:nvPr>
        </p:nvSpPr>
        <p:spPr/>
        <p:txBody>
          <a:bodyPr>
            <a:noAutofit/>
          </a:bodyPr>
          <a:lstStyle/>
          <a:p>
            <a:pPr algn="ctr"/>
            <a:r>
              <a:rPr lang="es-ES" sz="6600" dirty="0"/>
              <a:t>La retroalimentación</a:t>
            </a:r>
            <a:endParaRPr lang="es-PE" sz="6600" dirty="0"/>
          </a:p>
        </p:txBody>
      </p:sp>
      <p:sp>
        <p:nvSpPr>
          <p:cNvPr id="4" name="CuadroTexto 3">
            <a:extLst>
              <a:ext uri="{FF2B5EF4-FFF2-40B4-BE49-F238E27FC236}">
                <a16:creationId xmlns:a16="http://schemas.microsoft.com/office/drawing/2014/main" id="{FBD32390-DC97-47CF-AE65-9071087C45CD}"/>
              </a:ext>
            </a:extLst>
          </p:cNvPr>
          <p:cNvSpPr txBox="1"/>
          <p:nvPr/>
        </p:nvSpPr>
        <p:spPr>
          <a:xfrm>
            <a:off x="115352" y="3255499"/>
            <a:ext cx="5062331" cy="1200329"/>
          </a:xfrm>
          <a:prstGeom prst="rect">
            <a:avLst/>
          </a:prstGeom>
          <a:noFill/>
        </p:spPr>
        <p:txBody>
          <a:bodyPr wrap="square" rtlCol="0">
            <a:spAutoFit/>
          </a:bodyPr>
          <a:lstStyle/>
          <a:p>
            <a:r>
              <a:rPr lang="es-ES" dirty="0"/>
              <a:t>La retroalimentación es un mecanismo de control de las hormonas que es un bucle en el que un producto causa un efecto para controlar su propia producción. En si para lograr mantener la homeostasis.</a:t>
            </a:r>
            <a:endParaRPr lang="es-PE" dirty="0"/>
          </a:p>
        </p:txBody>
      </p:sp>
      <p:pic>
        <p:nvPicPr>
          <p:cNvPr id="5" name="Imagen 4">
            <a:extLst>
              <a:ext uri="{FF2B5EF4-FFF2-40B4-BE49-F238E27FC236}">
                <a16:creationId xmlns:a16="http://schemas.microsoft.com/office/drawing/2014/main" id="{5C3A440C-1F2A-41F3-95F1-C97C3AE76034}"/>
              </a:ext>
            </a:extLst>
          </p:cNvPr>
          <p:cNvPicPr>
            <a:picLocks noChangeAspect="1"/>
          </p:cNvPicPr>
          <p:nvPr/>
        </p:nvPicPr>
        <p:blipFill>
          <a:blip r:embed="rId2"/>
          <a:stretch>
            <a:fillRect/>
          </a:stretch>
        </p:blipFill>
        <p:spPr>
          <a:xfrm>
            <a:off x="5353878" y="1949651"/>
            <a:ext cx="6722770" cy="3911124"/>
          </a:xfrm>
          <a:prstGeom prst="rect">
            <a:avLst/>
          </a:prstGeom>
        </p:spPr>
      </p:pic>
      <p:sp>
        <p:nvSpPr>
          <p:cNvPr id="6" name="CuadroTexto 5">
            <a:extLst>
              <a:ext uri="{FF2B5EF4-FFF2-40B4-BE49-F238E27FC236}">
                <a16:creationId xmlns:a16="http://schemas.microsoft.com/office/drawing/2014/main" id="{08FE9D72-7794-45C1-A26F-13AEFD20BCE5}"/>
              </a:ext>
            </a:extLst>
          </p:cNvPr>
          <p:cNvSpPr txBox="1"/>
          <p:nvPr/>
        </p:nvSpPr>
        <p:spPr>
          <a:xfrm>
            <a:off x="5177683" y="5976730"/>
            <a:ext cx="6722770" cy="923330"/>
          </a:xfrm>
          <a:prstGeom prst="rect">
            <a:avLst/>
          </a:prstGeom>
          <a:noFill/>
        </p:spPr>
        <p:txBody>
          <a:bodyPr wrap="square" rtlCol="0">
            <a:spAutoFit/>
          </a:bodyPr>
          <a:lstStyle/>
          <a:p>
            <a:r>
              <a:rPr lang="es-ES" dirty="0"/>
              <a:t>Figura 1: Retroalimentación Negativa. Link: https://es.khanacademy.org/science/ap-biology/cell-communication-and-cell-cycle/feedback/a/homeostasis </a:t>
            </a:r>
            <a:endParaRPr lang="es-PE" dirty="0"/>
          </a:p>
        </p:txBody>
      </p:sp>
    </p:spTree>
    <p:extLst>
      <p:ext uri="{BB962C8B-B14F-4D97-AF65-F5344CB8AC3E}">
        <p14:creationId xmlns:p14="http://schemas.microsoft.com/office/powerpoint/2010/main" val="426835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533E0F-7C05-426A-ACAB-4E2710AB050E}"/>
              </a:ext>
            </a:extLst>
          </p:cNvPr>
          <p:cNvSpPr>
            <a:spLocks noGrp="1"/>
          </p:cNvSpPr>
          <p:nvPr>
            <p:ph type="title"/>
          </p:nvPr>
        </p:nvSpPr>
        <p:spPr>
          <a:xfrm>
            <a:off x="807132" y="0"/>
            <a:ext cx="10364451" cy="1188101"/>
          </a:xfrm>
        </p:spPr>
        <p:txBody>
          <a:bodyPr>
            <a:noAutofit/>
          </a:bodyPr>
          <a:lstStyle/>
          <a:p>
            <a:r>
              <a:rPr lang="es-ES" sz="5400" u="sng" dirty="0"/>
              <a:t>TIPOS DE RETROALIMENTACION</a:t>
            </a:r>
            <a:endParaRPr lang="es-PE" sz="5400" u="sng" dirty="0"/>
          </a:p>
        </p:txBody>
      </p:sp>
      <p:pic>
        <p:nvPicPr>
          <p:cNvPr id="4" name="Imagen 3">
            <a:extLst>
              <a:ext uri="{FF2B5EF4-FFF2-40B4-BE49-F238E27FC236}">
                <a16:creationId xmlns:a16="http://schemas.microsoft.com/office/drawing/2014/main" id="{A7886148-5976-4D83-B4CF-6ED61E4EF2CF}"/>
              </a:ext>
            </a:extLst>
          </p:cNvPr>
          <p:cNvPicPr>
            <a:picLocks noChangeAspect="1"/>
          </p:cNvPicPr>
          <p:nvPr/>
        </p:nvPicPr>
        <p:blipFill>
          <a:blip r:embed="rId2"/>
          <a:stretch>
            <a:fillRect/>
          </a:stretch>
        </p:blipFill>
        <p:spPr>
          <a:xfrm>
            <a:off x="1539116" y="3429000"/>
            <a:ext cx="2754588" cy="2863398"/>
          </a:xfrm>
          <a:prstGeom prst="rect">
            <a:avLst/>
          </a:prstGeom>
        </p:spPr>
      </p:pic>
      <p:pic>
        <p:nvPicPr>
          <p:cNvPr id="5" name="Imagen 4">
            <a:extLst>
              <a:ext uri="{FF2B5EF4-FFF2-40B4-BE49-F238E27FC236}">
                <a16:creationId xmlns:a16="http://schemas.microsoft.com/office/drawing/2014/main" id="{57559942-FEB5-441A-8F37-F5C1984B5902}"/>
              </a:ext>
            </a:extLst>
          </p:cNvPr>
          <p:cNvPicPr>
            <a:picLocks noChangeAspect="1"/>
          </p:cNvPicPr>
          <p:nvPr/>
        </p:nvPicPr>
        <p:blipFill rotWithShape="1">
          <a:blip r:embed="rId3"/>
          <a:srcRect l="58212" t="14362" b="31726"/>
          <a:stretch/>
        </p:blipFill>
        <p:spPr>
          <a:xfrm>
            <a:off x="8136836" y="3429000"/>
            <a:ext cx="3034747" cy="3025165"/>
          </a:xfrm>
          <a:prstGeom prst="rect">
            <a:avLst/>
          </a:prstGeom>
        </p:spPr>
      </p:pic>
      <p:sp>
        <p:nvSpPr>
          <p:cNvPr id="6" name="CuadroTexto 5">
            <a:extLst>
              <a:ext uri="{FF2B5EF4-FFF2-40B4-BE49-F238E27FC236}">
                <a16:creationId xmlns:a16="http://schemas.microsoft.com/office/drawing/2014/main" id="{8627D889-06D6-43E8-9D26-AA2FC76A8BDD}"/>
              </a:ext>
            </a:extLst>
          </p:cNvPr>
          <p:cNvSpPr txBox="1"/>
          <p:nvPr/>
        </p:nvSpPr>
        <p:spPr>
          <a:xfrm>
            <a:off x="1643270" y="843677"/>
            <a:ext cx="2650434" cy="2585323"/>
          </a:xfrm>
          <a:prstGeom prst="rect">
            <a:avLst/>
          </a:prstGeom>
          <a:noFill/>
        </p:spPr>
        <p:txBody>
          <a:bodyPr wrap="square" rtlCol="0">
            <a:spAutoFit/>
          </a:bodyPr>
          <a:lstStyle/>
          <a:p>
            <a:r>
              <a:rPr lang="es-ES" dirty="0"/>
              <a:t>Retroalimentación negativa: ocurre cuando un producto causa un efecto para disminuir su propia producción. Este tipo de retroalimentación vuelve las cosas a la normalidad cuando comienzan a volverse muy extremas. </a:t>
            </a:r>
            <a:endParaRPr lang="es-PE" dirty="0"/>
          </a:p>
        </p:txBody>
      </p:sp>
      <p:sp>
        <p:nvSpPr>
          <p:cNvPr id="8" name="CuadroTexto 7">
            <a:extLst>
              <a:ext uri="{FF2B5EF4-FFF2-40B4-BE49-F238E27FC236}">
                <a16:creationId xmlns:a16="http://schemas.microsoft.com/office/drawing/2014/main" id="{2A5652A1-6F9E-464A-9FBB-BA6CC2721BF5}"/>
              </a:ext>
            </a:extLst>
          </p:cNvPr>
          <p:cNvSpPr txBox="1"/>
          <p:nvPr/>
        </p:nvSpPr>
        <p:spPr>
          <a:xfrm>
            <a:off x="8136836" y="1120675"/>
            <a:ext cx="3034746" cy="2246769"/>
          </a:xfrm>
          <a:prstGeom prst="rect">
            <a:avLst/>
          </a:prstGeom>
          <a:noFill/>
        </p:spPr>
        <p:txBody>
          <a:bodyPr wrap="square" rtlCol="0">
            <a:spAutoFit/>
          </a:bodyPr>
          <a:lstStyle/>
          <a:p>
            <a:r>
              <a:rPr lang="es-ES" sz="2000" dirty="0"/>
              <a:t>Retroalimentación positiva: ocurre cuando un producto causa un efecto para aumentar su propia producción. Esto hace que las condiciones se vuelvan extremas en aumento.</a:t>
            </a:r>
            <a:endParaRPr lang="es-PE" sz="2000" dirty="0"/>
          </a:p>
        </p:txBody>
      </p:sp>
      <p:sp>
        <p:nvSpPr>
          <p:cNvPr id="9" name="CuadroTexto 8">
            <a:extLst>
              <a:ext uri="{FF2B5EF4-FFF2-40B4-BE49-F238E27FC236}">
                <a16:creationId xmlns:a16="http://schemas.microsoft.com/office/drawing/2014/main" id="{0016530A-2533-4A07-845A-4CEA5E77A3ED}"/>
              </a:ext>
            </a:extLst>
          </p:cNvPr>
          <p:cNvSpPr txBox="1"/>
          <p:nvPr/>
        </p:nvSpPr>
        <p:spPr>
          <a:xfrm>
            <a:off x="4397858" y="3418088"/>
            <a:ext cx="1908313" cy="3046988"/>
          </a:xfrm>
          <a:prstGeom prst="rect">
            <a:avLst/>
          </a:prstGeom>
          <a:noFill/>
        </p:spPr>
        <p:txBody>
          <a:bodyPr wrap="square" rtlCol="0">
            <a:spAutoFit/>
          </a:bodyPr>
          <a:lstStyle/>
          <a:p>
            <a:r>
              <a:rPr lang="es-ES" sz="1600" dirty="0"/>
              <a:t>Figura 2:La glándula tiroides está regulada por un bucle de retroalimentación negativa. Link: https://flexbooks.ck12.org/</a:t>
            </a:r>
            <a:r>
              <a:rPr lang="es-ES" sz="1600" dirty="0" err="1"/>
              <a:t>cbook</a:t>
            </a:r>
            <a:r>
              <a:rPr lang="es-ES" sz="1600" dirty="0"/>
              <a:t>/ck-12-conceptos-biologia/</a:t>
            </a:r>
            <a:r>
              <a:rPr lang="es-ES" sz="1600" dirty="0" err="1"/>
              <a:t>section</a:t>
            </a:r>
            <a:r>
              <a:rPr lang="es-ES" sz="1600" dirty="0"/>
              <a:t>/13.25/</a:t>
            </a:r>
            <a:r>
              <a:rPr lang="es-ES" sz="1600" dirty="0" err="1"/>
              <a:t>primary</a:t>
            </a:r>
            <a:r>
              <a:rPr lang="es-ES" sz="1600" dirty="0"/>
              <a:t>/</a:t>
            </a:r>
            <a:r>
              <a:rPr lang="es-ES" sz="1600" dirty="0" err="1"/>
              <a:t>lesson</a:t>
            </a:r>
            <a:r>
              <a:rPr lang="es-ES" sz="1600" dirty="0"/>
              <a:t>/regulación-hormonal/</a:t>
            </a:r>
            <a:endParaRPr lang="es-PE" sz="1600" dirty="0"/>
          </a:p>
        </p:txBody>
      </p:sp>
      <p:sp>
        <p:nvSpPr>
          <p:cNvPr id="10" name="CuadroTexto 9">
            <a:extLst>
              <a:ext uri="{FF2B5EF4-FFF2-40B4-BE49-F238E27FC236}">
                <a16:creationId xmlns:a16="http://schemas.microsoft.com/office/drawing/2014/main" id="{46034F80-CD52-4F4D-A600-92882F557486}"/>
              </a:ext>
            </a:extLst>
          </p:cNvPr>
          <p:cNvSpPr txBox="1"/>
          <p:nvPr/>
        </p:nvSpPr>
        <p:spPr>
          <a:xfrm>
            <a:off x="6228522" y="3337205"/>
            <a:ext cx="1908313" cy="2308324"/>
          </a:xfrm>
          <a:prstGeom prst="rect">
            <a:avLst/>
          </a:prstGeom>
          <a:noFill/>
        </p:spPr>
        <p:txBody>
          <a:bodyPr wrap="square" rtlCol="0">
            <a:spAutoFit/>
          </a:bodyPr>
          <a:lstStyle/>
          <a:p>
            <a:r>
              <a:rPr lang="es-ES" sz="1600" dirty="0"/>
              <a:t>Figura 3:Esquema sobre la Retroalimentación positiva. Link: https://www.docsity.com/es/retroalimentacion-positiva-y-negativa-4/5932523/</a:t>
            </a:r>
            <a:endParaRPr lang="es-PE" sz="1600" dirty="0"/>
          </a:p>
        </p:txBody>
      </p:sp>
    </p:spTree>
    <p:extLst>
      <p:ext uri="{BB962C8B-B14F-4D97-AF65-F5344CB8AC3E}">
        <p14:creationId xmlns:p14="http://schemas.microsoft.com/office/powerpoint/2010/main" val="225688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FD0D0F-475C-4B93-B761-A4656200F07D}"/>
              </a:ext>
            </a:extLst>
          </p:cNvPr>
          <p:cNvSpPr>
            <a:spLocks noGrp="1"/>
          </p:cNvSpPr>
          <p:nvPr>
            <p:ph type="title"/>
          </p:nvPr>
        </p:nvSpPr>
        <p:spPr>
          <a:xfrm>
            <a:off x="913774" y="0"/>
            <a:ext cx="10364451" cy="1596177"/>
          </a:xfrm>
        </p:spPr>
        <p:txBody>
          <a:bodyPr>
            <a:noAutofit/>
          </a:bodyPr>
          <a:lstStyle/>
          <a:p>
            <a:r>
              <a:rPr lang="es-ES" sz="4000" dirty="0"/>
              <a:t>Ejemplos de retroalimentación negativa</a:t>
            </a:r>
            <a:endParaRPr lang="es-PE" sz="4000" dirty="0"/>
          </a:p>
        </p:txBody>
      </p:sp>
      <p:sp>
        <p:nvSpPr>
          <p:cNvPr id="5" name="CuadroTexto 4">
            <a:extLst>
              <a:ext uri="{FF2B5EF4-FFF2-40B4-BE49-F238E27FC236}">
                <a16:creationId xmlns:a16="http://schemas.microsoft.com/office/drawing/2014/main" id="{B6CAE10A-A252-4E5F-AB35-D71E8AE1605B}"/>
              </a:ext>
            </a:extLst>
          </p:cNvPr>
          <p:cNvSpPr txBox="1"/>
          <p:nvPr/>
        </p:nvSpPr>
        <p:spPr>
          <a:xfrm>
            <a:off x="6249062" y="2385106"/>
            <a:ext cx="4929809" cy="3416320"/>
          </a:xfrm>
          <a:prstGeom prst="rect">
            <a:avLst/>
          </a:prstGeom>
          <a:noFill/>
        </p:spPr>
        <p:txBody>
          <a:bodyPr wrap="square" rtlCol="0">
            <a:spAutoFit/>
          </a:bodyPr>
          <a:lstStyle/>
          <a:p>
            <a:r>
              <a:rPr lang="es-ES" dirty="0"/>
              <a:t>La glándula tiroides su retroalimentación funciona </a:t>
            </a:r>
            <a:r>
              <a:rPr lang="es-ES" dirty="0" err="1"/>
              <a:t>asi</a:t>
            </a:r>
            <a:r>
              <a:rPr lang="es-ES" dirty="0"/>
              <a:t>: El hipotálamo secreta la hormona liberadora de tirotropina, o TRH. La TRH estimula a la glándula pituitaria para que produzca la hormona estimulante de la tiroides, o TSH. La TSH, a su vez, estimula la glándula tiroides para que secrete sus hormonas. Cuando el nivel de hormonas de la tiroides es suficientemente alto, las hormonas retroalimentan para detener la secreción de TRH en el hipotálamo y la secreción de TSH en la pituitaria. Sin la estimulación de la TSH, la glándula tiroides deja de secretar sus hormonas  </a:t>
            </a:r>
            <a:endParaRPr lang="es-PE" dirty="0"/>
          </a:p>
        </p:txBody>
      </p:sp>
      <p:pic>
        <p:nvPicPr>
          <p:cNvPr id="6" name="Imagen 5">
            <a:extLst>
              <a:ext uri="{FF2B5EF4-FFF2-40B4-BE49-F238E27FC236}">
                <a16:creationId xmlns:a16="http://schemas.microsoft.com/office/drawing/2014/main" id="{0264A10E-D45F-490C-8F55-6EE85E52F93F}"/>
              </a:ext>
            </a:extLst>
          </p:cNvPr>
          <p:cNvPicPr>
            <a:picLocks noChangeAspect="1"/>
          </p:cNvPicPr>
          <p:nvPr/>
        </p:nvPicPr>
        <p:blipFill>
          <a:blip r:embed="rId2"/>
          <a:stretch>
            <a:fillRect/>
          </a:stretch>
        </p:blipFill>
        <p:spPr>
          <a:xfrm>
            <a:off x="758687" y="1769452"/>
            <a:ext cx="5039968" cy="4031974"/>
          </a:xfrm>
          <a:prstGeom prst="rect">
            <a:avLst/>
          </a:prstGeom>
        </p:spPr>
      </p:pic>
      <p:sp>
        <p:nvSpPr>
          <p:cNvPr id="7" name="CuadroTexto 6">
            <a:extLst>
              <a:ext uri="{FF2B5EF4-FFF2-40B4-BE49-F238E27FC236}">
                <a16:creationId xmlns:a16="http://schemas.microsoft.com/office/drawing/2014/main" id="{DE6B370A-EFE2-4C5B-A426-8975590D3CE5}"/>
              </a:ext>
            </a:extLst>
          </p:cNvPr>
          <p:cNvSpPr txBox="1"/>
          <p:nvPr/>
        </p:nvSpPr>
        <p:spPr>
          <a:xfrm>
            <a:off x="758687" y="5910470"/>
            <a:ext cx="5039968" cy="830997"/>
          </a:xfrm>
          <a:prstGeom prst="rect">
            <a:avLst/>
          </a:prstGeom>
          <a:noFill/>
        </p:spPr>
        <p:txBody>
          <a:bodyPr wrap="square" rtlCol="0">
            <a:spAutoFit/>
          </a:bodyPr>
          <a:lstStyle/>
          <a:p>
            <a:r>
              <a:rPr lang="es-ES" sz="1600" dirty="0"/>
              <a:t>Figura 4: La conexión con la glándula pituitaria con la glándula tiroides. Link: https://medlineplus.gov/spanish/ency/article/000353.htm</a:t>
            </a:r>
            <a:endParaRPr lang="es-PE" sz="1600" dirty="0"/>
          </a:p>
        </p:txBody>
      </p:sp>
    </p:spTree>
    <p:extLst>
      <p:ext uri="{BB962C8B-B14F-4D97-AF65-F5344CB8AC3E}">
        <p14:creationId xmlns:p14="http://schemas.microsoft.com/office/powerpoint/2010/main" val="2382133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5BCE6E-EDAC-4233-9650-0BAD681A0F01}"/>
              </a:ext>
            </a:extLst>
          </p:cNvPr>
          <p:cNvSpPr>
            <a:spLocks noGrp="1"/>
          </p:cNvSpPr>
          <p:nvPr>
            <p:ph type="title"/>
          </p:nvPr>
        </p:nvSpPr>
        <p:spPr/>
        <p:txBody>
          <a:bodyPr>
            <a:normAutofit/>
          </a:bodyPr>
          <a:lstStyle/>
          <a:p>
            <a:pPr algn="l"/>
            <a:r>
              <a:rPr lang="es-ES" sz="6000" dirty="0"/>
              <a:t>Referencias apa:</a:t>
            </a:r>
            <a:endParaRPr lang="es-PE" sz="6000" dirty="0"/>
          </a:p>
        </p:txBody>
      </p:sp>
      <p:sp>
        <p:nvSpPr>
          <p:cNvPr id="3" name="Marcador de contenido 2">
            <a:extLst>
              <a:ext uri="{FF2B5EF4-FFF2-40B4-BE49-F238E27FC236}">
                <a16:creationId xmlns:a16="http://schemas.microsoft.com/office/drawing/2014/main" id="{E0ACE284-8EE7-4684-B441-9D0AF7C32373}"/>
              </a:ext>
            </a:extLst>
          </p:cNvPr>
          <p:cNvSpPr>
            <a:spLocks noGrp="1"/>
          </p:cNvSpPr>
          <p:nvPr>
            <p:ph idx="1"/>
          </p:nvPr>
        </p:nvSpPr>
        <p:spPr/>
        <p:txBody>
          <a:bodyPr>
            <a:normAutofit/>
          </a:bodyPr>
          <a:lstStyle/>
          <a:p>
            <a:endParaRPr lang="es-P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90147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Facet</Template>
  <TotalTime>51</TotalTime>
  <Words>422</Words>
  <Application>Microsoft Office PowerPoint</Application>
  <PresentationFormat>Panorámica</PresentationFormat>
  <Paragraphs>23</Paragraphs>
  <Slides>6</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6</vt:i4>
      </vt:variant>
    </vt:vector>
  </HeadingPairs>
  <TitlesOfParts>
    <vt:vector size="12" baseType="lpstr">
      <vt:lpstr>Arial</vt:lpstr>
      <vt:lpstr>Calibri</vt:lpstr>
      <vt:lpstr>Calibri Light</vt:lpstr>
      <vt:lpstr>Tw Cen MT</vt:lpstr>
      <vt:lpstr>Tema de Office</vt:lpstr>
      <vt:lpstr>Gota</vt:lpstr>
      <vt:lpstr>Presentación de PowerPoint</vt:lpstr>
      <vt:lpstr>Introducción</vt:lpstr>
      <vt:lpstr>La retroalimentación</vt:lpstr>
      <vt:lpstr>TIPOS DE RETROALIMENTACION</vt:lpstr>
      <vt:lpstr>Ejemplos de retroalimentación negativa</vt:lpstr>
      <vt:lpstr>Referencias apa: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XD ._.</dc:creator>
  <cp:lastModifiedBy>XD ._.</cp:lastModifiedBy>
  <cp:revision>6</cp:revision>
  <dcterms:created xsi:type="dcterms:W3CDTF">2022-07-18T16:05:37Z</dcterms:created>
  <dcterms:modified xsi:type="dcterms:W3CDTF">2022-07-18T16:58:33Z</dcterms:modified>
</cp:coreProperties>
</file>