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296E768-FDC5-47D3-BD54-47B67E5421E1}" type="datetimeFigureOut">
              <a:rPr lang="es-PE" smtClean="0"/>
              <a:t>14/08/2023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0C03D55-0E51-4F78-940F-ED64A22350F3}" type="slidenum">
              <a:rPr lang="es-PE" smtClean="0"/>
              <a:t>‹Nº›</a:t>
            </a:fld>
            <a:endParaRPr lang="es-PE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1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E768-FDC5-47D3-BD54-47B67E5421E1}" type="datetimeFigureOut">
              <a:rPr lang="es-PE" smtClean="0"/>
              <a:t>14/08/2023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03D55-0E51-4F78-940F-ED64A22350F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21737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E768-FDC5-47D3-BD54-47B67E5421E1}" type="datetimeFigureOut">
              <a:rPr lang="es-PE" smtClean="0"/>
              <a:t>14/08/2023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03D55-0E51-4F78-940F-ED64A22350F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83280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E768-FDC5-47D3-BD54-47B67E5421E1}" type="datetimeFigureOut">
              <a:rPr lang="es-PE" smtClean="0"/>
              <a:t>14/08/2023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03D55-0E51-4F78-940F-ED64A22350F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8455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E768-FDC5-47D3-BD54-47B67E5421E1}" type="datetimeFigureOut">
              <a:rPr lang="es-PE" smtClean="0"/>
              <a:t>14/08/2023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03D55-0E51-4F78-940F-ED64A22350F3}" type="slidenum">
              <a:rPr lang="es-PE" smtClean="0"/>
              <a:t>‹Nº›</a:t>
            </a:fld>
            <a:endParaRPr lang="es-PE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200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E768-FDC5-47D3-BD54-47B67E5421E1}" type="datetimeFigureOut">
              <a:rPr lang="es-PE" smtClean="0"/>
              <a:t>14/08/2023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03D55-0E51-4F78-940F-ED64A22350F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34186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E768-FDC5-47D3-BD54-47B67E5421E1}" type="datetimeFigureOut">
              <a:rPr lang="es-PE" smtClean="0"/>
              <a:t>14/08/2023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03D55-0E51-4F78-940F-ED64A22350F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2294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E768-FDC5-47D3-BD54-47B67E5421E1}" type="datetimeFigureOut">
              <a:rPr lang="es-PE" smtClean="0"/>
              <a:t>14/08/2023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03D55-0E51-4F78-940F-ED64A22350F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18623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E768-FDC5-47D3-BD54-47B67E5421E1}" type="datetimeFigureOut">
              <a:rPr lang="es-PE" smtClean="0"/>
              <a:t>14/08/2023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03D55-0E51-4F78-940F-ED64A22350F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93044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E768-FDC5-47D3-BD54-47B67E5421E1}" type="datetimeFigureOut">
              <a:rPr lang="es-PE" smtClean="0"/>
              <a:t>14/08/2023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03D55-0E51-4F78-940F-ED64A22350F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49005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E768-FDC5-47D3-BD54-47B67E5421E1}" type="datetimeFigureOut">
              <a:rPr lang="es-PE" smtClean="0"/>
              <a:t>14/08/2023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03D55-0E51-4F78-940F-ED64A22350F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4345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296E768-FDC5-47D3-BD54-47B67E5421E1}" type="datetimeFigureOut">
              <a:rPr lang="es-PE" smtClean="0"/>
              <a:t>14/08/2023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0C03D55-0E51-4F78-940F-ED64A22350F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6670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dden-/" TargetMode="External"/><Relationship Id="rId2" Type="http://schemas.openxmlformats.org/officeDocument/2006/relationships/hyperlink" Target="https://iris.paho.org/bitstream/handle/10665.2/14902/v46n1p48.pdf?sequ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F795524-FBA5-473F-96A5-98129814C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3778" y="543799"/>
            <a:ext cx="8864444" cy="753132"/>
          </a:xfrm>
        </p:spPr>
        <p:txBody>
          <a:bodyPr>
            <a:noAutofit/>
          </a:bodyPr>
          <a:lstStyle/>
          <a:p>
            <a:r>
              <a:rPr lang="es-MX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fiebre de malta</a:t>
            </a:r>
            <a:endParaRPr lang="es-PE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F1943A45-CF9D-48AC-99C9-34BA2A7964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0281" y="5819732"/>
            <a:ext cx="8767860" cy="1388165"/>
          </a:xfrm>
        </p:spPr>
        <p:txBody>
          <a:bodyPr>
            <a:normAutofit/>
          </a:bodyPr>
          <a:lstStyle/>
          <a:p>
            <a:r>
              <a:rPr lang="es-MX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Agosto, 2023</a:t>
            </a:r>
            <a:endParaRPr lang="es-PE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FIEBRE DE MALTA. Brucella Melitensis (bacilo de la Brucelosis). |  Microbiology, Plants">
            <a:extLst>
              <a:ext uri="{FF2B5EF4-FFF2-40B4-BE49-F238E27FC236}">
                <a16:creationId xmlns:a16="http://schemas.microsoft.com/office/drawing/2014/main" id="{C531EB22-A044-4F94-8FA8-5B79E3EA1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994" y="1780849"/>
            <a:ext cx="3511418" cy="3296301"/>
          </a:xfrm>
          <a:prstGeom prst="rect">
            <a:avLst/>
          </a:prstGeom>
          <a:ln w="38100">
            <a:solidFill>
              <a:schemeClr val="bg1"/>
            </a:solidFill>
          </a:ln>
          <a:extLst/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CBCC4F2E-14BC-4D03-9840-D83C8F8E1FC8}"/>
              </a:ext>
            </a:extLst>
          </p:cNvPr>
          <p:cNvSpPr/>
          <p:nvPr/>
        </p:nvSpPr>
        <p:spPr>
          <a:xfrm>
            <a:off x="457198" y="1864762"/>
            <a:ext cx="4786605" cy="32961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836755F-B51F-4A1E-8FA0-F37A29179254}"/>
              </a:ext>
            </a:extLst>
          </p:cNvPr>
          <p:cNvSpPr txBox="1"/>
          <p:nvPr/>
        </p:nvSpPr>
        <p:spPr>
          <a:xfrm>
            <a:off x="627481" y="2305614"/>
            <a:ext cx="44460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Alumno: Diego Castañeda Velarde</a:t>
            </a:r>
            <a:b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Curso: Biología</a:t>
            </a:r>
            <a:b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Profesor: Juan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Cespedes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Cortez </a:t>
            </a:r>
            <a:b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Colegio: “Algarrobos”</a:t>
            </a:r>
            <a:endParaRPr lang="es-P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156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D04DB4F-6736-4C5F-84D6-EDE22896BC5E}"/>
              </a:ext>
            </a:extLst>
          </p:cNvPr>
          <p:cNvSpPr txBox="1"/>
          <p:nvPr/>
        </p:nvSpPr>
        <p:spPr>
          <a:xfrm>
            <a:off x="2416032" y="190603"/>
            <a:ext cx="7596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Prevenciones y recomendaciones</a:t>
            </a:r>
            <a:r>
              <a:rPr lang="es-MX" sz="3600" b="1" dirty="0"/>
              <a:t> </a:t>
            </a:r>
            <a:endParaRPr lang="es-PE" sz="3600" b="1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E173B1C-4238-411F-8D69-41D1A16516FD}"/>
              </a:ext>
            </a:extLst>
          </p:cNvPr>
          <p:cNvSpPr/>
          <p:nvPr/>
        </p:nvSpPr>
        <p:spPr>
          <a:xfrm>
            <a:off x="272429" y="896195"/>
            <a:ext cx="40575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200" b="1" dirty="0">
                <a:latin typeface="Arial" panose="020B0604020202020204" pitchFamily="34" charset="0"/>
                <a:cs typeface="Arial" panose="020B0604020202020204" pitchFamily="34" charset="0"/>
              </a:rPr>
              <a:t>En Seres Humanos:</a:t>
            </a:r>
            <a:endParaRPr lang="es-P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5E050D8-A88A-4325-9F76-79A6B28A3E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1078" r="935" b="35567"/>
          <a:stretch/>
        </p:blipFill>
        <p:spPr>
          <a:xfrm>
            <a:off x="272429" y="1810398"/>
            <a:ext cx="5941940" cy="227125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114F570-9C74-495D-AA6D-F8CFA7A64A19}"/>
              </a:ext>
            </a:extLst>
          </p:cNvPr>
          <p:cNvSpPr txBox="1"/>
          <p:nvPr/>
        </p:nvSpPr>
        <p:spPr>
          <a:xfrm>
            <a:off x="210285" y="4106889"/>
            <a:ext cx="75447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Fig. 13: prevención de brucelosis, en seres humanos recuperado de: </a:t>
            </a:r>
            <a:r>
              <a:rPr lang="es-MX" sz="1000" b="1" dirty="0">
                <a:latin typeface="Arial" panose="020B0604020202020204" pitchFamily="34" charset="0"/>
                <a:cs typeface="Arial" panose="020B0604020202020204" pitchFamily="34" charset="0"/>
              </a:rPr>
              <a:t>https://www.designcap.com</a:t>
            </a:r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es-P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Enfermedades transmitidas por alimentos: Brucelosis">
            <a:extLst>
              <a:ext uri="{FF2B5EF4-FFF2-40B4-BE49-F238E27FC236}">
                <a16:creationId xmlns:a16="http://schemas.microsoft.com/office/drawing/2014/main" id="{17D9A2FD-DD77-49C0-ACC0-AB931868BB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3" t="30162" r="6648" b="17621"/>
          <a:stretch/>
        </p:blipFill>
        <p:spPr bwMode="auto">
          <a:xfrm>
            <a:off x="6493865" y="3429000"/>
            <a:ext cx="5305480" cy="2687715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9F0F6EEB-BCD1-4F23-B25B-ED9D2454B655}"/>
              </a:ext>
            </a:extLst>
          </p:cNvPr>
          <p:cNvSpPr/>
          <p:nvPr/>
        </p:nvSpPr>
        <p:spPr>
          <a:xfrm>
            <a:off x="6413966" y="6141954"/>
            <a:ext cx="57780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Fig. 14: prevención de brucelosis, en seres humanos recuperado de: </a:t>
            </a:r>
            <a:r>
              <a:rPr lang="es-MX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infoalimentos</a:t>
            </a:r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P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14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CA51CA8-9757-4D66-96FC-FCE4CCFA468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3456" y="1202184"/>
            <a:ext cx="8897207" cy="402441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E697F94-E137-4059-88DB-643EACBF5197}"/>
              </a:ext>
            </a:extLst>
          </p:cNvPr>
          <p:cNvSpPr/>
          <p:nvPr/>
        </p:nvSpPr>
        <p:spPr>
          <a:xfrm>
            <a:off x="563456" y="329605"/>
            <a:ext cx="26941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200" b="1" dirty="0">
                <a:latin typeface="Arial" panose="020B0604020202020204" pitchFamily="34" charset="0"/>
                <a:cs typeface="Arial" panose="020B0604020202020204" pitchFamily="34" charset="0"/>
              </a:rPr>
              <a:t>En Animales</a:t>
            </a:r>
            <a:r>
              <a:rPr lang="es-PE" b="1" dirty="0">
                <a:latin typeface="Söhne"/>
              </a:rPr>
              <a:t>:</a:t>
            </a:r>
            <a:endParaRPr lang="es-PE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B6C0349-6B64-4549-BCF7-ADDFBAF518F8}"/>
              </a:ext>
            </a:extLst>
          </p:cNvPr>
          <p:cNvSpPr txBox="1"/>
          <p:nvPr/>
        </p:nvSpPr>
        <p:spPr>
          <a:xfrm>
            <a:off x="492435" y="5226594"/>
            <a:ext cx="5810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err="1">
                <a:latin typeface="Arial" panose="020B0604020202020204" pitchFamily="34" charset="0"/>
                <a:cs typeface="Arial" panose="020B0604020202020204" pitchFamily="34" charset="0"/>
              </a:rPr>
              <a:t>Fig</a:t>
            </a:r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 15: prevención de brucelosis, en animales , recuperado de: </a:t>
            </a:r>
            <a:r>
              <a:rPr lang="es-MX" sz="1000" b="1" dirty="0">
                <a:latin typeface="Arial" panose="020B0604020202020204" pitchFamily="34" charset="0"/>
                <a:cs typeface="Arial" panose="020B0604020202020204" pitchFamily="34" charset="0"/>
              </a:rPr>
              <a:t>https://www.designcap.com</a:t>
            </a:r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es-P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265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54CD1C8-318C-429E-B94A-D9C4118139E5}"/>
              </a:ext>
            </a:extLst>
          </p:cNvPr>
          <p:cNvSpPr txBox="1"/>
          <p:nvPr/>
        </p:nvSpPr>
        <p:spPr>
          <a:xfrm>
            <a:off x="3834882" y="438540"/>
            <a:ext cx="5141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 </a:t>
            </a:r>
            <a:endParaRPr lang="es-PE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E06862D-D98B-4F2C-8BAC-D91A082CCF22}"/>
              </a:ext>
            </a:extLst>
          </p:cNvPr>
          <p:cNvSpPr txBox="1"/>
          <p:nvPr/>
        </p:nvSpPr>
        <p:spPr>
          <a:xfrm>
            <a:off x="4161453" y="438540"/>
            <a:ext cx="4348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P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4FEE8A0-2925-46CE-A879-D15BAA608D58}"/>
              </a:ext>
            </a:extLst>
          </p:cNvPr>
          <p:cNvSpPr/>
          <p:nvPr/>
        </p:nvSpPr>
        <p:spPr>
          <a:xfrm>
            <a:off x="297024" y="1152899"/>
            <a:ext cx="11597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1. La brucelosis es una enfermedad bacteriana que afecta a humanos y animales. Causada por distintas especies de la bacteria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Brucella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, se transmite a través del contacto con animales infectados, productos contaminados o áreas de presencia bacteriana. Sus síntomas varían desde fiebre y fatiga hasta afectación grave de órganos como el corazón y el sistema nervioso central, teniendo un impacto importante en la salud</a:t>
            </a:r>
            <a:endParaRPr lang="es-P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91D3BB3-3855-4D4B-AF19-6B8A4E4E9365}"/>
              </a:ext>
            </a:extLst>
          </p:cNvPr>
          <p:cNvSpPr/>
          <p:nvPr/>
        </p:nvSpPr>
        <p:spPr>
          <a:xfrm>
            <a:off x="297024" y="4788244"/>
            <a:ext cx="1151242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3. La prevención tiene un papel fundamental en el control de la brucelosis. En humanos como en animales, higiene, consumo de alimentos seguros y protección laboral son esenciales para evitar la exposición a la bacteria. Además, la vacunación de animales en áreas de alto riesgo y la implementación de medidas de bioseguridad en la cría y manejo animal contribuyen a prevenir la propagación de la enfermedad</a:t>
            </a:r>
            <a:endParaRPr lang="es-P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281E652-F0D4-4836-9F7F-E4D4FE400AE3}"/>
              </a:ext>
            </a:extLst>
          </p:cNvPr>
          <p:cNvSpPr txBox="1"/>
          <p:nvPr/>
        </p:nvSpPr>
        <p:spPr>
          <a:xfrm>
            <a:off x="363894" y="3089000"/>
            <a:ext cx="115310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2. La brucelosis es causada por distintas bacterias del genero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brucella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, existen 6 principales especies de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Brucella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, cada una se relaciona de manera específica con ciertos animales y puede causar una variedad de efectos en la salud, las especies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B.melintesis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B.suis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son las mas patogénicas, mayor riesgo de contagio con humanos .</a:t>
            </a:r>
            <a:endParaRPr lang="es-P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45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F66D902-C5AA-482E-BAD0-5EB74E1B292E}"/>
              </a:ext>
            </a:extLst>
          </p:cNvPr>
          <p:cNvSpPr txBox="1"/>
          <p:nvPr/>
        </p:nvSpPr>
        <p:spPr>
          <a:xfrm>
            <a:off x="2999789" y="262172"/>
            <a:ext cx="6229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Referencias Bibliográficas</a:t>
            </a:r>
            <a:endParaRPr lang="es-P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B8A0BA0-C589-41C1-AFDB-19E6A49E6F2A}"/>
              </a:ext>
            </a:extLst>
          </p:cNvPr>
          <p:cNvSpPr/>
          <p:nvPr/>
        </p:nvSpPr>
        <p:spPr>
          <a:xfrm>
            <a:off x="673358" y="935631"/>
            <a:ext cx="9683622" cy="663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-381000">
              <a:lnSpc>
                <a:spcPts val="2400"/>
              </a:lnSpc>
              <a:spcAft>
                <a:spcPts val="0"/>
              </a:spcAft>
            </a:pPr>
            <a:r>
              <a:rPr lang="es-PE" sz="11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Brucelosis: Diagnóstico serológico y vacunas</a:t>
            </a:r>
            <a:r>
              <a:rPr lang="es-PE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(2023). </a:t>
            </a:r>
            <a:br>
              <a:rPr lang="es-PE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s-PE" sz="1100" u="sng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Www.gob.pe. https://www.gob.pe/institucion/minsa/informes-publicaciones/322002-brucelosis-diagnostico-serologico-y-vacunas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BB5112F-2737-40F1-8687-FF7F81A611F3}"/>
              </a:ext>
            </a:extLst>
          </p:cNvPr>
          <p:cNvSpPr/>
          <p:nvPr/>
        </p:nvSpPr>
        <p:spPr>
          <a:xfrm>
            <a:off x="673358" y="3345062"/>
            <a:ext cx="1026678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La, E., Latina, A., </a:t>
            </a:r>
            <a:r>
              <a:rPr lang="es-ES" sz="1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Szyfres</a:t>
            </a:r>
            <a:r>
              <a:rPr lang="es-ES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D., </a:t>
            </a:r>
            <a:r>
              <a:rPr lang="es-ES" sz="1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Blood</a:t>
            </a:r>
            <a:r>
              <a:rPr lang="es-ES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B., &amp; Moya, Y. (</a:t>
            </a:r>
            <a:r>
              <a:rPr lang="es-ES" sz="1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n.d</a:t>
            </a:r>
            <a:r>
              <a:rPr lang="es-ES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.). </a:t>
            </a:r>
            <a:r>
              <a:rPr lang="es-ES" sz="11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ESTADO BCTUAL DE LA BRUCELOSIS</a:t>
            </a:r>
            <a:r>
              <a:rPr lang="es-ES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s-ES" sz="1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Retrieved</a:t>
            </a:r>
            <a:r>
              <a:rPr lang="es-ES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August 11, 2023, </a:t>
            </a:r>
            <a:r>
              <a:rPr lang="es-ES" sz="1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es-ES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</a:t>
            </a:r>
            <a:br>
              <a:rPr lang="es-ES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s-ES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  <a:r>
              <a:rPr lang="es-ES" sz="1100" u="sng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https://iris.paho.org/bitstream/handle/10665.2/14902/v46n1p48.pdf?sequ</a:t>
            </a:r>
            <a:br>
              <a:rPr lang="es-E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PE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A6D43E8-4CE9-41B2-9003-4706261E79B4}"/>
              </a:ext>
            </a:extLst>
          </p:cNvPr>
          <p:cNvSpPr/>
          <p:nvPr/>
        </p:nvSpPr>
        <p:spPr>
          <a:xfrm>
            <a:off x="673358" y="4079523"/>
            <a:ext cx="1128382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Ortega, A., Paredes, J., &amp; Guillén, A. (2023). Prevalencia de anticuerpos </a:t>
            </a:r>
            <a:br>
              <a:rPr lang="es-ES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</a:t>
            </a:r>
            <a:br>
              <a:rPr lang="es-ES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contra </a:t>
            </a:r>
            <a:r>
              <a:rPr lang="es-ES" sz="1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Brucella</a:t>
            </a:r>
            <a:r>
              <a:rPr lang="es-ES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</a:t>
            </a:r>
            <a:r>
              <a:rPr lang="es-ES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En donantes del banco de sangre de un hospital de Lima. </a:t>
            </a:r>
            <a:r>
              <a:rPr lang="es-ES" sz="11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Revista Peruana de Medicina Experimental Y Salud Publica</a:t>
            </a:r>
            <a:r>
              <a:rPr lang="es-ES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 </a:t>
            </a:r>
            <a:r>
              <a:rPr lang="es-ES" sz="11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24</a:t>
            </a:r>
            <a:r>
              <a:rPr lang="es-ES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(4), 431–434. </a:t>
            </a:r>
            <a:br>
              <a:rPr lang="es-ES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</a:t>
            </a:r>
            <a:br>
              <a:rPr lang="es-ES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</a:t>
            </a:r>
            <a:r>
              <a:rPr lang="es-ES" sz="1100" u="sng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http://www.scielo.org.pe/scielo.php?script=sci_arttext&amp;pid=S1726-46342007000400013</a:t>
            </a:r>
            <a:endParaRPr lang="es-PE" sz="11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ED49F1E-48F3-4743-92E9-6F8F74B23D2E}"/>
              </a:ext>
            </a:extLst>
          </p:cNvPr>
          <p:cNvSpPr/>
          <p:nvPr/>
        </p:nvSpPr>
        <p:spPr>
          <a:xfrm>
            <a:off x="673356" y="5258169"/>
            <a:ext cx="1088260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Padilla R, Carlos, Montoya P, </a:t>
            </a:r>
            <a:r>
              <a:rPr lang="es-ES" sz="1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Ysabel</a:t>
            </a:r>
            <a:r>
              <a:rPr lang="es-ES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&amp; Carrillo P, Carlos. (2023). Estandarización de</a:t>
            </a:r>
            <a:br>
              <a:rPr lang="es-ES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</a:t>
            </a:r>
            <a:br>
              <a:rPr lang="es-ES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una prueba de PCR para la detección de </a:t>
            </a:r>
            <a:r>
              <a:rPr lang="es-ES" sz="1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Brucella</a:t>
            </a:r>
            <a:r>
              <a:rPr lang="es-ES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</a:t>
            </a:r>
            <a:r>
              <a:rPr lang="es-ES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 </a:t>
            </a:r>
            <a:r>
              <a:rPr lang="es-ES" sz="11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Revista Peruana de Medicina Experimental Y Salud Publica</a:t>
            </a:r>
            <a:r>
              <a:rPr lang="es-ES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 </a:t>
            </a:r>
            <a:r>
              <a:rPr lang="es-ES" sz="11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</a:t>
            </a:r>
            <a:r>
              <a:rPr lang="es-ES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(2), 102–104.                    </a:t>
            </a:r>
            <a:br>
              <a:rPr lang="es-ES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s-ES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</a:t>
            </a:r>
            <a:r>
              <a:rPr lang="es-ES" sz="1100" u="sng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http://www.scielo.org.pe/scielo.php?script=sci_arttext&amp;pid=S1726-46342003000200007</a:t>
            </a:r>
            <a:endParaRPr lang="es-PE" sz="11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0A6AD96-404C-4782-A066-1450216236FC}"/>
              </a:ext>
            </a:extLst>
          </p:cNvPr>
          <p:cNvSpPr/>
          <p:nvPr/>
        </p:nvSpPr>
        <p:spPr>
          <a:xfrm>
            <a:off x="636037" y="1646051"/>
            <a:ext cx="10957247" cy="663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-381000">
              <a:lnSpc>
                <a:spcPts val="2400"/>
              </a:lnSpc>
              <a:spcAft>
                <a:spcPts val="0"/>
              </a:spcAft>
            </a:pPr>
            <a:r>
              <a:rPr lang="es-PE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Gustavo Rosas Bravo. (2022, </a:t>
            </a:r>
            <a:r>
              <a:rPr lang="es-PE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July</a:t>
            </a:r>
            <a:r>
              <a:rPr lang="es-PE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6). </a:t>
            </a:r>
            <a:r>
              <a:rPr lang="es-PE" sz="11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Día mundial de la Zoonosis</a:t>
            </a:r>
            <a:r>
              <a:rPr lang="es-PE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Puebla.gob.mx; </a:t>
            </a:r>
            <a:br>
              <a:rPr lang="es-PE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s-PE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Secretaría de Salud. </a:t>
            </a:r>
            <a:r>
              <a:rPr lang="es-PE" sz="1100" u="sng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https://ss.puebla.gob.mx/prevencion/informate/item/2401-dia-mundial-de-la-zoonosis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B8295D9-4F4B-4D7E-AA49-7A5B9213C890}"/>
              </a:ext>
            </a:extLst>
          </p:cNvPr>
          <p:cNvSpPr/>
          <p:nvPr/>
        </p:nvSpPr>
        <p:spPr>
          <a:xfrm>
            <a:off x="673358" y="2363374"/>
            <a:ext cx="6096000" cy="9387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PE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‌Hernández, M. E. (2019, </a:t>
            </a:r>
            <a:r>
              <a:rPr lang="es-PE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January</a:t>
            </a:r>
            <a:r>
              <a:rPr lang="es-PE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25). </a:t>
            </a:r>
            <a:r>
              <a:rPr lang="es-PE" sz="11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David Bruce - Descubridor de la Brucelosis y otras </a:t>
            </a:r>
            <a:br>
              <a:rPr lang="es-PE" sz="11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es-PE" sz="11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s-PE" sz="11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enfermedades tropicales - </a:t>
            </a:r>
            <a:r>
              <a:rPr lang="es-PE" sz="11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Hidden</a:t>
            </a:r>
            <a:r>
              <a:rPr lang="es-PE" sz="11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PE" sz="11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Nature</a:t>
            </a:r>
            <a:r>
              <a:rPr lang="es-PE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s-PE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Hidden</a:t>
            </a:r>
            <a:r>
              <a:rPr lang="es-PE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PE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Nature</a:t>
            </a:r>
            <a:r>
              <a:rPr lang="es-PE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s-PE" sz="11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https://www.hidden-</a:t>
            </a:r>
            <a:r>
              <a:rPr lang="es-PE" sz="11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es-PE" sz="11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es-PE" sz="11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s-PE" sz="11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nature.com/david-bruce-descubridor-de-la-brucelosis-y-otras-enfermedades-tropicales</a:t>
            </a:r>
            <a:endParaRPr lang="es-PE" sz="1100" dirty="0"/>
          </a:p>
        </p:txBody>
      </p:sp>
    </p:spTree>
    <p:extLst>
      <p:ext uri="{BB962C8B-B14F-4D97-AF65-F5344CB8AC3E}">
        <p14:creationId xmlns:p14="http://schemas.microsoft.com/office/powerpoint/2010/main" val="348081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D1120E2-0751-4852-84B1-C66BA9278485}"/>
              </a:ext>
            </a:extLst>
          </p:cNvPr>
          <p:cNvSpPr/>
          <p:nvPr/>
        </p:nvSpPr>
        <p:spPr>
          <a:xfrm>
            <a:off x="426097" y="1165029"/>
            <a:ext cx="11862319" cy="663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-381000">
              <a:lnSpc>
                <a:spcPts val="2400"/>
              </a:lnSpc>
              <a:spcAft>
                <a:spcPts val="0"/>
              </a:spcAft>
            </a:pPr>
            <a:r>
              <a:rPr lang="es-PE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‌</a:t>
            </a:r>
            <a:r>
              <a:rPr lang="es-PE" sz="11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Pruebas de PCR</a:t>
            </a:r>
            <a:r>
              <a:rPr lang="es-PE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(2021). Medlineplus.gov. </a:t>
            </a:r>
            <a:r>
              <a:rPr lang="es-PE" sz="1100" u="sng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https://medlineplus.gov/spanish/pruebas-de-</a:t>
            </a:r>
            <a:br>
              <a:rPr lang="es-PE" sz="1100" u="sng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s-PE" sz="1100" u="sng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laboratorio/pruebas-de-pcr/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1F7CF02-FA10-460B-A3AA-6E79E7AFACAD}"/>
              </a:ext>
            </a:extLst>
          </p:cNvPr>
          <p:cNvSpPr/>
          <p:nvPr/>
        </p:nvSpPr>
        <p:spPr>
          <a:xfrm>
            <a:off x="426097" y="2067198"/>
            <a:ext cx="1133980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-381000">
              <a:lnSpc>
                <a:spcPts val="2400"/>
              </a:lnSpc>
              <a:spcAft>
                <a:spcPts val="0"/>
              </a:spcAft>
            </a:pPr>
            <a:r>
              <a:rPr lang="es-PE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Vldal</a:t>
            </a:r>
            <a:r>
              <a:rPr lang="es-PE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A., </a:t>
            </a:r>
            <a:r>
              <a:rPr lang="es-PE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Víceministro</a:t>
            </a:r>
            <a:r>
              <a:rPr lang="es-PE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R., Carlos, E., Cervantes, R., Nacional, I., Salud, D., </a:t>
            </a:r>
            <a:r>
              <a:rPr lang="es-PE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</a:t>
            </a:r>
            <a:r>
              <a:rPr lang="es-PE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J., </a:t>
            </a:r>
            <a:br>
              <a:rPr lang="es-PE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s-PE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Fernando, L., Subjefe, L., Aida, D., Palacios </a:t>
            </a:r>
            <a:r>
              <a:rPr lang="es-PE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Ramirez</a:t>
            </a:r>
            <a:r>
              <a:rPr lang="es-PE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C., Zurita, D., Directora, M., Nacional De Alimentación, C., Napoleón Chávez </a:t>
            </a:r>
            <a:r>
              <a:rPr lang="es-PE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Villarugva</a:t>
            </a:r>
            <a:r>
              <a:rPr lang="es-PE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N., Guevara, D., Directora, O., Nacional, C., Biológicos, P., &amp; Ricardo, Q. (</a:t>
            </a:r>
            <a:r>
              <a:rPr lang="es-PE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n.d</a:t>
            </a:r>
            <a:r>
              <a:rPr lang="es-PE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.). </a:t>
            </a:r>
            <a:r>
              <a:rPr lang="es-PE" sz="11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COMITÉ EDITOR</a:t>
            </a:r>
            <a:r>
              <a:rPr lang="es-PE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s-PE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Retrieved</a:t>
            </a:r>
            <a:r>
              <a:rPr lang="es-PE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August 11, 2023, </a:t>
            </a:r>
            <a:r>
              <a:rPr lang="es-PE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from</a:t>
            </a:r>
            <a:r>
              <a:rPr lang="es-PE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PE" sz="1100" u="sng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https://cdn.www.gob.pe/uploads/document/file/391145/Brucelosis__Diagn%C3%B3stico_serol%C3%B3gico_y_vacunas20191017-26355-h98wia.pdf?v=1571312286</a:t>
            </a:r>
          </a:p>
          <a:p>
            <a:r>
              <a:rPr lang="es-P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‌</a:t>
            </a:r>
            <a:endParaRPr lang="es-P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526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6F8C3F2-1ADA-4DA2-BB13-E44C4E2A360B}"/>
              </a:ext>
            </a:extLst>
          </p:cNvPr>
          <p:cNvSpPr txBox="1"/>
          <p:nvPr/>
        </p:nvSpPr>
        <p:spPr>
          <a:xfrm>
            <a:off x="4514461" y="326572"/>
            <a:ext cx="3006013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  <a:endParaRPr lang="es-P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F1995BC-0B24-4C6D-A179-7392193B6BDC}"/>
              </a:ext>
            </a:extLst>
          </p:cNvPr>
          <p:cNvSpPr txBox="1"/>
          <p:nvPr/>
        </p:nvSpPr>
        <p:spPr>
          <a:xfrm>
            <a:off x="520959" y="1063690"/>
            <a:ext cx="111500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La fiebre de malta, también conocida como brucelosis, es una enfermedad infecciosa causada por bacterias del género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Brucella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. Esta enfermedad puede afectar tanto a los animales como a los seres humanos y se transmite principalmente a través del contacto con animales infectados o productos animales contaminados, como leche no pasteurizada y productos cárnicos. Siendo una enfermedad de importancia tanto en términos de salud humana como animal.</a:t>
            </a:r>
            <a:endParaRPr lang="es-P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15398BA-CCC5-46E2-A519-5B475F9F52FC}"/>
              </a:ext>
            </a:extLst>
          </p:cNvPr>
          <p:cNvSpPr txBox="1"/>
          <p:nvPr/>
        </p:nvSpPr>
        <p:spPr>
          <a:xfrm>
            <a:off x="520959" y="2519574"/>
            <a:ext cx="1148753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Objetivos:</a:t>
            </a:r>
            <a:br>
              <a:rPr lang="es-MX" dirty="0"/>
            </a:br>
            <a:br>
              <a:rPr lang="es-MX" dirty="0"/>
            </a:b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1.Dar a conocer la enfermedad de la fiebre de malta y sus síntomas principales.</a:t>
            </a:r>
            <a:b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s-MX" dirty="0"/>
              <a:t>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Investigar las diferentes especies de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Brucella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, cómo se relacionan con la virulencia y la capacidad de infectar distintos hospederos.</a:t>
            </a:r>
            <a:b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Aumentar la conciencia pública sobre la fiebre de malta los riesgos asociados y las prácticas de prevención adecuadas. </a:t>
            </a: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081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40B782E-6CF7-47CD-97EF-4E5664A55E60}"/>
              </a:ext>
            </a:extLst>
          </p:cNvPr>
          <p:cNvSpPr txBox="1"/>
          <p:nvPr/>
        </p:nvSpPr>
        <p:spPr>
          <a:xfrm>
            <a:off x="522659" y="252755"/>
            <a:ext cx="11754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Brucelosis: Un problema entre Criaturas y Hombres</a:t>
            </a:r>
            <a:endParaRPr lang="es-P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379AA1B-F919-42C8-8C11-FC80D4E39C34}"/>
              </a:ext>
            </a:extLst>
          </p:cNvPr>
          <p:cNvSpPr/>
          <p:nvPr/>
        </p:nvSpPr>
        <p:spPr>
          <a:xfrm>
            <a:off x="384923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PE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9CB274-F349-4223-9FDB-EC06ADAB528A}"/>
              </a:ext>
            </a:extLst>
          </p:cNvPr>
          <p:cNvSpPr txBox="1"/>
          <p:nvPr/>
        </p:nvSpPr>
        <p:spPr>
          <a:xfrm>
            <a:off x="522659" y="1874213"/>
            <a:ext cx="32102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Se le llama fiebre de malta, porque los primeros casos surgieron en la isla de malta, es conocida como fiebre de malta, brucelosis, y con muchos nombres mas; su nombre científico es “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Brucella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s-P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LA BRUCELOSIS DE LAS CABRAS">
            <a:extLst>
              <a:ext uri="{FF2B5EF4-FFF2-40B4-BE49-F238E27FC236}">
                <a16:creationId xmlns:a16="http://schemas.microsoft.com/office/drawing/2014/main" id="{48ED1D7F-29B6-4CD0-A596-3BD8B31F4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557" y="2135747"/>
            <a:ext cx="4496597" cy="396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18DB1CC-C265-4438-840B-B60B24CE9F8F}"/>
              </a:ext>
            </a:extLst>
          </p:cNvPr>
          <p:cNvSpPr txBox="1"/>
          <p:nvPr/>
        </p:nvSpPr>
        <p:spPr>
          <a:xfrm>
            <a:off x="522659" y="1094262"/>
            <a:ext cx="547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Brucelosis/Fiebre de malta</a:t>
            </a:r>
            <a:endParaRPr lang="es-P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E9BE30F-37DF-4FFB-AEA1-D53977CCAC8A}"/>
              </a:ext>
            </a:extLst>
          </p:cNvPr>
          <p:cNvSpPr txBox="1"/>
          <p:nvPr/>
        </p:nvSpPr>
        <p:spPr>
          <a:xfrm>
            <a:off x="7249083" y="6105546"/>
            <a:ext cx="44965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Fig. 2 La brucelosis de las cabras,  recuperado de: </a:t>
            </a:r>
            <a:r>
              <a:rPr lang="es-MX" sz="1000" b="1" dirty="0">
                <a:latin typeface="Arial" panose="020B0604020202020204" pitchFamily="34" charset="0"/>
                <a:cs typeface="Arial" panose="020B0604020202020204" pitchFamily="34" charset="0"/>
              </a:rPr>
              <a:t>https://acortar.link/kG0PxE</a:t>
            </a:r>
            <a:endParaRPr lang="es-P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David Bruce - Descubridor de la Brucelosis y otras enfermedades tropicales  - Hidden Nature">
            <a:extLst>
              <a:ext uri="{FF2B5EF4-FFF2-40B4-BE49-F238E27FC236}">
                <a16:creationId xmlns:a16="http://schemas.microsoft.com/office/drawing/2014/main" id="{4C52EAE1-6E8C-444C-B55A-70E421B27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08" y="2037684"/>
            <a:ext cx="2642313" cy="343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9B050C0-FDF6-4CF4-A9F6-F1124CDDED06}"/>
              </a:ext>
            </a:extLst>
          </p:cNvPr>
          <p:cNvSpPr txBox="1"/>
          <p:nvPr/>
        </p:nvSpPr>
        <p:spPr>
          <a:xfrm>
            <a:off x="4033962" y="5574748"/>
            <a:ext cx="3021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Fig. 1 : David Bruce descubridor de la brucelosis, recuperado de: </a:t>
            </a:r>
            <a:r>
              <a:rPr lang="es-MX" sz="1000" b="1" dirty="0">
                <a:latin typeface="Arial" panose="020B0604020202020204" pitchFamily="34" charset="0"/>
                <a:cs typeface="Arial" panose="020B0604020202020204" pitchFamily="34" charset="0"/>
              </a:rPr>
              <a:t>https://acortar.link/dTYyp4</a:t>
            </a:r>
            <a:endParaRPr lang="es-P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092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0FDD548-0EF6-433B-9F34-A2303DFC3BB4}"/>
              </a:ext>
            </a:extLst>
          </p:cNvPr>
          <p:cNvSpPr txBox="1"/>
          <p:nvPr/>
        </p:nvSpPr>
        <p:spPr>
          <a:xfrm>
            <a:off x="498437" y="544690"/>
            <a:ext cx="6701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Agente causante:</a:t>
            </a:r>
            <a:endParaRPr lang="es-P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06BE2B6-0EEA-4F37-B194-1F2A6D892392}"/>
              </a:ext>
            </a:extLst>
          </p:cNvPr>
          <p:cNvSpPr/>
          <p:nvPr/>
        </p:nvSpPr>
        <p:spPr>
          <a:xfrm>
            <a:off x="498437" y="1216467"/>
            <a:ext cx="422942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La fiebre de malta es causada por bacterias del género </a:t>
            </a:r>
            <a:r>
              <a:rPr lang="es-PE" sz="2000" dirty="0" err="1">
                <a:latin typeface="Arial" panose="020B0604020202020204" pitchFamily="34" charset="0"/>
                <a:cs typeface="Arial" panose="020B0604020202020204" pitchFamily="34" charset="0"/>
              </a:rPr>
              <a:t>Brucella</a:t>
            </a: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algunas de las especies de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Brucella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que están asociadas con la brucelosis incluyen:</a:t>
            </a:r>
            <a:endParaRPr lang="es-P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E3BEDED-CBF9-45B8-BD5C-AA6B35AB19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02" t="9582" r="5598" b="1146"/>
          <a:stretch/>
        </p:blipFill>
        <p:spPr>
          <a:xfrm>
            <a:off x="5902904" y="291784"/>
            <a:ext cx="4681106" cy="589979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2F49DA2-578E-4580-9EC6-3C1670568166}"/>
              </a:ext>
            </a:extLst>
          </p:cNvPr>
          <p:cNvSpPr txBox="1"/>
          <p:nvPr/>
        </p:nvSpPr>
        <p:spPr>
          <a:xfrm>
            <a:off x="498437" y="3040822"/>
            <a:ext cx="34501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Cada una de estas tiene una relación específica con ciertos animales y puede causar una variedad de efectos en la salud, tanto en  animales como en humanos.</a:t>
            </a:r>
            <a:endParaRPr lang="es-P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72EEF7E-97A1-407D-9021-1B2C2FC3FADE}"/>
              </a:ext>
            </a:extLst>
          </p:cNvPr>
          <p:cNvSpPr txBox="1"/>
          <p:nvPr/>
        </p:nvSpPr>
        <p:spPr>
          <a:xfrm>
            <a:off x="6276109" y="6191581"/>
            <a:ext cx="51538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err="1">
                <a:latin typeface="Arial" panose="020B0604020202020204" pitchFamily="34" charset="0"/>
                <a:cs typeface="Arial" panose="020B0604020202020204" pitchFamily="34" charset="0"/>
              </a:rPr>
              <a:t>Fig</a:t>
            </a:r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 3: Especies de brucelosis y sus huéspedes relacionados</a:t>
            </a:r>
          </a:p>
          <a:p>
            <a:endParaRPr lang="es-PE" sz="1600" dirty="0"/>
          </a:p>
        </p:txBody>
      </p:sp>
    </p:spTree>
    <p:extLst>
      <p:ext uri="{BB962C8B-B14F-4D97-AF65-F5344CB8AC3E}">
        <p14:creationId xmlns:p14="http://schemas.microsoft.com/office/powerpoint/2010/main" val="102055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19CBE28-E176-4C61-B82B-686F14964A97}"/>
              </a:ext>
            </a:extLst>
          </p:cNvPr>
          <p:cNvSpPr txBox="1"/>
          <p:nvPr/>
        </p:nvSpPr>
        <p:spPr>
          <a:xfrm>
            <a:off x="4820581" y="325326"/>
            <a:ext cx="2254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Síntomas</a:t>
            </a:r>
            <a:r>
              <a:rPr lang="es-MX" dirty="0"/>
              <a:t> </a:t>
            </a:r>
            <a:endParaRPr lang="es-PE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2941E70-6B91-42A5-8ACC-CC700C75C021}"/>
              </a:ext>
            </a:extLst>
          </p:cNvPr>
          <p:cNvSpPr txBox="1"/>
          <p:nvPr/>
        </p:nvSpPr>
        <p:spPr>
          <a:xfrm>
            <a:off x="973504" y="747055"/>
            <a:ext cx="372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En humanos: </a:t>
            </a:r>
            <a:endParaRPr lang="es-P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Presentación de PowerPoint">
            <a:extLst>
              <a:ext uri="{FF2B5EF4-FFF2-40B4-BE49-F238E27FC236}">
                <a16:creationId xmlns:a16="http://schemas.microsoft.com/office/drawing/2014/main" id="{4B7B8DFC-9486-42F5-BFBE-5C3DB7076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09" y="1530607"/>
            <a:ext cx="3461883" cy="458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01E31CE3-DBC1-4150-95FA-F32868DF7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994" y="1530607"/>
            <a:ext cx="5857722" cy="3268675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22104526-F518-46D1-A71A-B547588E12E6}"/>
              </a:ext>
            </a:extLst>
          </p:cNvPr>
          <p:cNvSpPr txBox="1"/>
          <p:nvPr/>
        </p:nvSpPr>
        <p:spPr>
          <a:xfrm>
            <a:off x="7806126" y="747054"/>
            <a:ext cx="3999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En animales:</a:t>
            </a:r>
            <a:endParaRPr lang="es-P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719BDD27-4CF1-4C75-804E-7884A2B9D0C2}"/>
              </a:ext>
            </a:extLst>
          </p:cNvPr>
          <p:cNvSpPr/>
          <p:nvPr/>
        </p:nvSpPr>
        <p:spPr>
          <a:xfrm>
            <a:off x="3048000" y="144384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MX" b="0" i="0" dirty="0">
              <a:solidFill>
                <a:srgbClr val="D1D5DB"/>
              </a:solidFill>
              <a:effectLst/>
              <a:latin typeface="Söhne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8B429856-0BD6-4556-ABC5-E14651130737}"/>
              </a:ext>
            </a:extLst>
          </p:cNvPr>
          <p:cNvSpPr txBox="1"/>
          <p:nvPr/>
        </p:nvSpPr>
        <p:spPr>
          <a:xfrm>
            <a:off x="847209" y="6132564"/>
            <a:ext cx="3973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Fig. 4: síntomas de brucelosis, recuperado de: https://acortar.link/WJnolV</a:t>
            </a:r>
            <a:endParaRPr lang="es-P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7F8AEDB5-D469-49F5-99AC-5CC1226CA5CE}"/>
              </a:ext>
            </a:extLst>
          </p:cNvPr>
          <p:cNvSpPr txBox="1"/>
          <p:nvPr/>
        </p:nvSpPr>
        <p:spPr>
          <a:xfrm>
            <a:off x="5947994" y="4798607"/>
            <a:ext cx="32973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Fig. 5: síntomas en animales </a:t>
            </a:r>
            <a:endParaRPr lang="es-P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721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F11BD9B4-DA34-46C1-B6F3-AA559B45C550}"/>
              </a:ext>
            </a:extLst>
          </p:cNvPr>
          <p:cNvSpPr/>
          <p:nvPr/>
        </p:nvSpPr>
        <p:spPr>
          <a:xfrm>
            <a:off x="4782483" y="309773"/>
            <a:ext cx="29364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600" b="1" dirty="0">
                <a:latin typeface="Arial" panose="020B0604020202020204" pitchFamily="34" charset="0"/>
                <a:cs typeface="Arial" panose="020B0604020202020204" pitchFamily="34" charset="0"/>
              </a:rPr>
              <a:t>Diagnostico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8928819-F507-44FD-8D33-750BF080B28E}"/>
              </a:ext>
            </a:extLst>
          </p:cNvPr>
          <p:cNvSpPr/>
          <p:nvPr/>
        </p:nvSpPr>
        <p:spPr>
          <a:xfrm>
            <a:off x="736023" y="867699"/>
            <a:ext cx="1071995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Pruebas de Laboratorio:</a:t>
            </a:r>
            <a:b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Pruebas Serológicas: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20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El test Rosa de Bengala: eficaz para el diagnóstico de Brucelosis humana">
            <a:extLst>
              <a:ext uri="{FF2B5EF4-FFF2-40B4-BE49-F238E27FC236}">
                <a16:creationId xmlns:a16="http://schemas.microsoft.com/office/drawing/2014/main" id="{39B15461-1D29-4AFF-B37D-5676488B7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8" y="2611278"/>
            <a:ext cx="5726832" cy="2303898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93D2207-1BAE-483C-9677-05A3CF5CFCB4}"/>
              </a:ext>
            </a:extLst>
          </p:cNvPr>
          <p:cNvSpPr txBox="1"/>
          <p:nvPr/>
        </p:nvSpPr>
        <p:spPr>
          <a:xfrm>
            <a:off x="730728" y="4996819"/>
            <a:ext cx="5860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Fig. 6: Prueba rosa de bengala, recuperado de: </a:t>
            </a:r>
            <a:r>
              <a:rPr lang="es-MX" sz="1000" b="1" dirty="0">
                <a:latin typeface="Arial" panose="020B0604020202020204" pitchFamily="34" charset="0"/>
                <a:cs typeface="Arial" panose="020B0604020202020204" pitchFamily="34" charset="0"/>
              </a:rPr>
              <a:t>https://acortar.link/TMh0Rg</a:t>
            </a:r>
            <a:endParaRPr lang="es-P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1B17010-7DF2-4AE7-A01F-B0D952F50F0D}"/>
              </a:ext>
            </a:extLst>
          </p:cNvPr>
          <p:cNvSpPr/>
          <p:nvPr/>
        </p:nvSpPr>
        <p:spPr>
          <a:xfrm>
            <a:off x="7273038" y="823564"/>
            <a:ext cx="47596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200" b="1" dirty="0">
                <a:latin typeface="Arial" panose="020B0604020202020204" pitchFamily="34" charset="0"/>
                <a:cs typeface="Arial" panose="020B0604020202020204" pitchFamily="34" charset="0"/>
              </a:rPr>
              <a:t>Estudios de Imágenes:</a:t>
            </a:r>
            <a:r>
              <a:rPr lang="es-PE" sz="3200" dirty="0">
                <a:solidFill>
                  <a:srgbClr val="D1D5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P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0B54144-4BA4-41F1-8140-368672EA3666}"/>
              </a:ext>
            </a:extLst>
          </p:cNvPr>
          <p:cNvSpPr txBox="1"/>
          <p:nvPr/>
        </p:nvSpPr>
        <p:spPr>
          <a:xfrm>
            <a:off x="10650682" y="1163782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dirty="0"/>
          </a:p>
        </p:txBody>
      </p:sp>
      <p:sp>
        <p:nvSpPr>
          <p:cNvPr id="8" name="AutoShape 4" descr="Radiografía simple con lesión por Brucella. | Download Scientific Diagram">
            <a:extLst>
              <a:ext uri="{FF2B5EF4-FFF2-40B4-BE49-F238E27FC236}">
                <a16:creationId xmlns:a16="http://schemas.microsoft.com/office/drawing/2014/main" id="{FC19BC68-06E2-46DE-8A81-A594A04651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24653" y="2452531"/>
            <a:ext cx="2462645" cy="246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B0E8E98-CCA7-4A8D-8921-6E4045151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353" y="1598964"/>
            <a:ext cx="3801005" cy="3820058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DE4FE4CF-925F-4213-B190-AE3630F793B0}"/>
              </a:ext>
            </a:extLst>
          </p:cNvPr>
          <p:cNvSpPr txBox="1"/>
          <p:nvPr/>
        </p:nvSpPr>
        <p:spPr>
          <a:xfrm>
            <a:off x="7608898" y="5607281"/>
            <a:ext cx="4293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Fig. 7 : Radiografía simple de lesión con </a:t>
            </a:r>
            <a:r>
              <a:rPr lang="es-MX" sz="1000" dirty="0" err="1">
                <a:latin typeface="Arial" panose="020B0604020202020204" pitchFamily="34" charset="0"/>
                <a:cs typeface="Arial" panose="020B0604020202020204" pitchFamily="34" charset="0"/>
              </a:rPr>
              <a:t>brucella</a:t>
            </a:r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, recuperado de: </a:t>
            </a:r>
            <a:r>
              <a:rPr lang="es-MX" sz="1000" b="1" dirty="0">
                <a:latin typeface="Arial" panose="020B0604020202020204" pitchFamily="34" charset="0"/>
                <a:cs typeface="Arial" panose="020B0604020202020204" pitchFamily="34" charset="0"/>
              </a:rPr>
              <a:t>https://acortar.link/hsLv1Q</a:t>
            </a:r>
            <a:endParaRPr lang="es-P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137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B6251F7-0AD2-4B40-8B51-8AC1D6E059B7}"/>
              </a:ext>
            </a:extLst>
          </p:cNvPr>
          <p:cNvSpPr/>
          <p:nvPr/>
        </p:nvSpPr>
        <p:spPr>
          <a:xfrm>
            <a:off x="3048000" y="-146464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MX" b="0" i="0" dirty="0">
              <a:solidFill>
                <a:srgbClr val="D1D5DB"/>
              </a:solidFill>
              <a:effectLst/>
              <a:latin typeface="Söhne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A85B334-553A-4C7A-9CBD-7584E47BECA0}"/>
              </a:ext>
            </a:extLst>
          </p:cNvPr>
          <p:cNvSpPr txBox="1"/>
          <p:nvPr/>
        </p:nvSpPr>
        <p:spPr>
          <a:xfrm>
            <a:off x="748145" y="768927"/>
            <a:ext cx="16417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PCR:</a:t>
            </a:r>
          </a:p>
          <a:p>
            <a:endParaRPr lang="es-PE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CFC2579-BFAC-410A-8A6F-0A0DF6879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54" y="1505594"/>
            <a:ext cx="4772691" cy="318179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83319A7-0098-4C1B-ADAF-E3D0A6E1B216}"/>
              </a:ext>
            </a:extLst>
          </p:cNvPr>
          <p:cNvSpPr txBox="1"/>
          <p:nvPr/>
        </p:nvSpPr>
        <p:spPr>
          <a:xfrm>
            <a:off x="661654" y="4846766"/>
            <a:ext cx="4918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err="1">
                <a:latin typeface="Arial" panose="020B0604020202020204" pitchFamily="34" charset="0"/>
                <a:cs typeface="Arial" panose="020B0604020202020204" pitchFamily="34" charset="0"/>
              </a:rPr>
              <a:t>Fig</a:t>
            </a:r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 8: Prueba de PCR para la detección de brúcela, recuperado de: </a:t>
            </a:r>
            <a:r>
              <a:rPr lang="es-MX" sz="1000" b="1" dirty="0">
                <a:latin typeface="Arial" panose="020B0604020202020204" pitchFamily="34" charset="0"/>
                <a:cs typeface="Arial" panose="020B0604020202020204" pitchFamily="34" charset="0"/>
              </a:rPr>
              <a:t>https://acortar.link/1RtJaZ</a:t>
            </a:r>
            <a:endParaRPr lang="es-P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Tarjeta De Brucelosis, Tira De Prueba De Brucelosis Arterial, Para Ganado,  Perros, Ovejas, Cerdos, Kit De Prueba De Brucelosis Rápida Para Bovinos,  10-25 Piezas - Bebederos Y Comederos Para Animales - AliExpress">
            <a:extLst>
              <a:ext uri="{FF2B5EF4-FFF2-40B4-BE49-F238E27FC236}">
                <a16:creationId xmlns:a16="http://schemas.microsoft.com/office/drawing/2014/main" id="{428B52BA-9BA2-4A10-8809-CB632BE4D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491" y="1199814"/>
            <a:ext cx="4918364" cy="368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933985C-9100-47AE-A0EE-CD7216B86EE2}"/>
              </a:ext>
            </a:extLst>
          </p:cNvPr>
          <p:cNvSpPr txBox="1"/>
          <p:nvPr/>
        </p:nvSpPr>
        <p:spPr>
          <a:xfrm>
            <a:off x="6482245" y="5000655"/>
            <a:ext cx="5004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err="1">
                <a:latin typeface="Arial" panose="020B0604020202020204" pitchFamily="34" charset="0"/>
                <a:cs typeface="Arial" panose="020B0604020202020204" pitchFamily="34" charset="0"/>
              </a:rPr>
              <a:t>Fig</a:t>
            </a:r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 9: Kit de prueba para  brucelosis, recuperado de: </a:t>
            </a:r>
            <a:r>
              <a:rPr lang="es-MX" sz="1000" b="1" dirty="0">
                <a:latin typeface="Arial" panose="020B0604020202020204" pitchFamily="34" charset="0"/>
                <a:cs typeface="Arial" panose="020B0604020202020204" pitchFamily="34" charset="0"/>
              </a:rPr>
              <a:t>https://acortar.link/YRbISA</a:t>
            </a:r>
            <a:endParaRPr lang="es-P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297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F73AE9B-23C7-4D48-A5F1-5FAFF55B29D4}"/>
              </a:ext>
            </a:extLst>
          </p:cNvPr>
          <p:cNvSpPr txBox="1"/>
          <p:nvPr/>
        </p:nvSpPr>
        <p:spPr>
          <a:xfrm>
            <a:off x="4503221" y="407032"/>
            <a:ext cx="3054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Tratamiento:</a:t>
            </a:r>
            <a:endParaRPr lang="es-P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AD19DAD-3FCA-4EA6-9295-A3FA949A5034}"/>
              </a:ext>
            </a:extLst>
          </p:cNvPr>
          <p:cNvSpPr/>
          <p:nvPr/>
        </p:nvSpPr>
        <p:spPr>
          <a:xfrm>
            <a:off x="511640" y="1829674"/>
            <a:ext cx="106104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El tratamiento de la brucelosis en seres humanos generalmente involucra el uso de antibióticos durante un período prolongado para eliminar la infección bacteriana. </a:t>
            </a:r>
            <a:endParaRPr lang="es-P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6A30696-5261-4F50-A8C8-E4619124700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4477" y="2783781"/>
            <a:ext cx="7544775" cy="334402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4745AEE-B2EA-4956-B71E-2140B326373B}"/>
              </a:ext>
            </a:extLst>
          </p:cNvPr>
          <p:cNvSpPr txBox="1"/>
          <p:nvPr/>
        </p:nvSpPr>
        <p:spPr>
          <a:xfrm>
            <a:off x="2044477" y="6127802"/>
            <a:ext cx="75447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err="1">
                <a:latin typeface="Arial" panose="020B0604020202020204" pitchFamily="34" charset="0"/>
                <a:cs typeface="Arial" panose="020B0604020202020204" pitchFamily="34" charset="0"/>
              </a:rPr>
              <a:t>Fig</a:t>
            </a:r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 11: </a:t>
            </a:r>
            <a:r>
              <a:rPr lang="es-MX" sz="1000" dirty="0" err="1">
                <a:latin typeface="Arial" panose="020B0604020202020204" pitchFamily="34" charset="0"/>
                <a:cs typeface="Arial" panose="020B0604020202020204" pitchFamily="34" charset="0"/>
              </a:rPr>
              <a:t>antibioticos</a:t>
            </a:r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 mas comunes para tratamiento de brucelosis, recuperado de: </a:t>
            </a:r>
            <a:r>
              <a:rPr lang="es-MX" sz="1000" b="1" dirty="0">
                <a:latin typeface="Arial" panose="020B0604020202020204" pitchFamily="34" charset="0"/>
                <a:cs typeface="Arial" panose="020B0604020202020204" pitchFamily="34" charset="0"/>
              </a:rPr>
              <a:t>https://www.designcap.com</a:t>
            </a:r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es-P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9B4A33B-3746-45F3-9A30-6339BCFFF73C}"/>
              </a:ext>
            </a:extLst>
          </p:cNvPr>
          <p:cNvSpPr txBox="1"/>
          <p:nvPr/>
        </p:nvSpPr>
        <p:spPr>
          <a:xfrm>
            <a:off x="511640" y="1121788"/>
            <a:ext cx="31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Humanos: </a:t>
            </a:r>
            <a:endParaRPr lang="es-P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110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B3D6BF5-F0A5-4877-8C95-19EC0594AF3E}"/>
              </a:ext>
            </a:extLst>
          </p:cNvPr>
          <p:cNvSpPr txBox="1"/>
          <p:nvPr/>
        </p:nvSpPr>
        <p:spPr>
          <a:xfrm>
            <a:off x="522515" y="397622"/>
            <a:ext cx="3592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Animales: </a:t>
            </a:r>
            <a:endParaRPr lang="es-P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13E2C15-A31D-444C-9DCB-3DEF3C9F4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6087" y="2510834"/>
            <a:ext cx="8135485" cy="3734321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9AA4102-00DE-4625-A5B2-8801E1E7F461}"/>
              </a:ext>
            </a:extLst>
          </p:cNvPr>
          <p:cNvSpPr/>
          <p:nvPr/>
        </p:nvSpPr>
        <p:spPr>
          <a:xfrm>
            <a:off x="368558" y="982397"/>
            <a:ext cx="114346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El tratamiento en animales puede ser complicado y varía según la especie y severidad de la infección. En muchos casos, no existe un tratamiento efectivo que elimine completamente la infección, por lo que el enfoque principal suele ser la prevención y el manejo de la enfermedad</a:t>
            </a:r>
            <a:endParaRPr lang="es-P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0284A07-8DD3-404F-8160-14172676B466}"/>
              </a:ext>
            </a:extLst>
          </p:cNvPr>
          <p:cNvSpPr/>
          <p:nvPr/>
        </p:nvSpPr>
        <p:spPr>
          <a:xfrm>
            <a:off x="3048000" y="61284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+mj-lt"/>
              <a:buAutoNum type="arabicPeriod"/>
            </a:pPr>
            <a:endParaRPr lang="es-MX" b="0" i="0" dirty="0">
              <a:solidFill>
                <a:srgbClr val="D1D5DB"/>
              </a:solidFill>
              <a:effectLst/>
              <a:latin typeface="Söhne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83BC423-9FB1-42DB-B032-80B1B53FB2EA}"/>
              </a:ext>
            </a:extLst>
          </p:cNvPr>
          <p:cNvSpPr txBox="1"/>
          <p:nvPr/>
        </p:nvSpPr>
        <p:spPr>
          <a:xfrm>
            <a:off x="1216087" y="6245155"/>
            <a:ext cx="75447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err="1">
                <a:latin typeface="Arial" panose="020B0604020202020204" pitchFamily="34" charset="0"/>
                <a:cs typeface="Arial" panose="020B0604020202020204" pitchFamily="34" charset="0"/>
              </a:rPr>
              <a:t>Fig</a:t>
            </a:r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 12: tratamiento de brucelosis en animales, recuperado de: </a:t>
            </a:r>
            <a:r>
              <a:rPr lang="es-MX" sz="1000" b="1" dirty="0">
                <a:latin typeface="Arial" panose="020B0604020202020204" pitchFamily="34" charset="0"/>
                <a:cs typeface="Arial" panose="020B0604020202020204" pitchFamily="34" charset="0"/>
              </a:rPr>
              <a:t>https://www.designcap.com</a:t>
            </a:r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es-P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728250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Amaril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2819</TotalTime>
  <Words>864</Words>
  <Application>Microsoft Office PowerPoint</Application>
  <PresentationFormat>Panorámica</PresentationFormat>
  <Paragraphs>57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Calibri</vt:lpstr>
      <vt:lpstr>Corbel</vt:lpstr>
      <vt:lpstr>Söhne</vt:lpstr>
      <vt:lpstr>Times New Roman</vt:lpstr>
      <vt:lpstr>Base</vt:lpstr>
      <vt:lpstr>La fiebre de malta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fiebre de malta</dc:title>
  <dc:creator>Usuario</dc:creator>
  <cp:lastModifiedBy>Usuario</cp:lastModifiedBy>
  <cp:revision>72</cp:revision>
  <dcterms:created xsi:type="dcterms:W3CDTF">2023-08-10T23:29:20Z</dcterms:created>
  <dcterms:modified xsi:type="dcterms:W3CDTF">2023-08-15T01:03:45Z</dcterms:modified>
</cp:coreProperties>
</file>