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343A-AF4A-4C7B-AA15-225B72CCC968}" type="datetimeFigureOut">
              <a:rPr lang="es-ES" smtClean="0"/>
              <a:t>25/07/2023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4B15-0DC8-4FB4-B197-DB85BD47E1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6546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343A-AF4A-4C7B-AA15-225B72CCC968}" type="datetimeFigureOut">
              <a:rPr lang="es-ES" smtClean="0"/>
              <a:t>25/07/2023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4B15-0DC8-4FB4-B197-DB85BD47E1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479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343A-AF4A-4C7B-AA15-225B72CCC968}" type="datetimeFigureOut">
              <a:rPr lang="es-ES" smtClean="0"/>
              <a:t>25/07/2023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4B15-0DC8-4FB4-B197-DB85BD47E1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0763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343A-AF4A-4C7B-AA15-225B72CCC968}" type="datetimeFigureOut">
              <a:rPr lang="es-ES" smtClean="0"/>
              <a:t>25/07/2023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4B15-0DC8-4FB4-B197-DB85BD47E1DA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8838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343A-AF4A-4C7B-AA15-225B72CCC968}" type="datetimeFigureOut">
              <a:rPr lang="es-ES" smtClean="0"/>
              <a:t>25/07/2023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4B15-0DC8-4FB4-B197-DB85BD47E1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3820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343A-AF4A-4C7B-AA15-225B72CCC968}" type="datetimeFigureOut">
              <a:rPr lang="es-ES" smtClean="0"/>
              <a:t>25/07/2023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4B15-0DC8-4FB4-B197-DB85BD47E1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755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343A-AF4A-4C7B-AA15-225B72CCC968}" type="datetimeFigureOut">
              <a:rPr lang="es-ES" smtClean="0"/>
              <a:t>25/07/2023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4B15-0DC8-4FB4-B197-DB85BD47E1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4363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343A-AF4A-4C7B-AA15-225B72CCC968}" type="datetimeFigureOut">
              <a:rPr lang="es-ES" smtClean="0"/>
              <a:t>25/07/2023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4B15-0DC8-4FB4-B197-DB85BD47E1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8006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343A-AF4A-4C7B-AA15-225B72CCC968}" type="datetimeFigureOut">
              <a:rPr lang="es-ES" smtClean="0"/>
              <a:t>25/07/2023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4B15-0DC8-4FB4-B197-DB85BD47E1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379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343A-AF4A-4C7B-AA15-225B72CCC968}" type="datetimeFigureOut">
              <a:rPr lang="es-ES" smtClean="0"/>
              <a:t>25/07/2023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4B15-0DC8-4FB4-B197-DB85BD47E1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949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343A-AF4A-4C7B-AA15-225B72CCC968}" type="datetimeFigureOut">
              <a:rPr lang="es-ES" smtClean="0"/>
              <a:t>25/07/2023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4B15-0DC8-4FB4-B197-DB85BD47E1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6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343A-AF4A-4C7B-AA15-225B72CCC968}" type="datetimeFigureOut">
              <a:rPr lang="es-ES" smtClean="0"/>
              <a:t>25/07/2023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4B15-0DC8-4FB4-B197-DB85BD47E1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26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343A-AF4A-4C7B-AA15-225B72CCC968}" type="datetimeFigureOut">
              <a:rPr lang="es-ES" smtClean="0"/>
              <a:t>25/07/2023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4B15-0DC8-4FB4-B197-DB85BD47E1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24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343A-AF4A-4C7B-AA15-225B72CCC968}" type="datetimeFigureOut">
              <a:rPr lang="es-ES" smtClean="0"/>
              <a:t>25/07/2023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4B15-0DC8-4FB4-B197-DB85BD47E1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815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343A-AF4A-4C7B-AA15-225B72CCC968}" type="datetimeFigureOut">
              <a:rPr lang="es-ES" smtClean="0"/>
              <a:t>25/07/2023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4B15-0DC8-4FB4-B197-DB85BD47E1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863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343A-AF4A-4C7B-AA15-225B72CCC968}" type="datetimeFigureOut">
              <a:rPr lang="es-ES" smtClean="0"/>
              <a:t>25/07/2023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4B15-0DC8-4FB4-B197-DB85BD47E1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21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343A-AF4A-4C7B-AA15-225B72CCC968}" type="datetimeFigureOut">
              <a:rPr lang="es-ES" smtClean="0"/>
              <a:t>25/07/2023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4B15-0DC8-4FB4-B197-DB85BD47E1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23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254343A-AF4A-4C7B-AA15-225B72CCC968}" type="datetimeFigureOut">
              <a:rPr lang="es-ES" smtClean="0"/>
              <a:t>25/07/2023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A4B15-0DC8-4FB4-B197-DB85BD47E1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9768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medicine.mhmedical.com/" TargetMode="External"/><Relationship Id="rId2" Type="http://schemas.openxmlformats.org/officeDocument/2006/relationships/hyperlink" Target="https://www.trihealth.c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lineplus.gov/Spanish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7C9D58-8F16-2E12-CAB6-4146813E9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533406"/>
            <a:ext cx="5334930" cy="3004145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Arial Black" panose="020B0A04020102020204" pitchFamily="34" charset="0"/>
              </a:rPr>
              <a:t>EL SENTIDO DEL GUSTO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844FEC-0FF6-A000-1AE7-B7986099A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es-ES" dirty="0"/>
              <a:t>Nombre: Criss Vasquez Rimarachín</a:t>
            </a:r>
          </a:p>
          <a:p>
            <a:r>
              <a:rPr lang="es-ES" dirty="0"/>
              <a:t>Curso: Ciencia y tecnología</a:t>
            </a:r>
          </a:p>
          <a:p>
            <a:r>
              <a:rPr lang="es-ES" dirty="0"/>
              <a:t>Grado y Sección: 2do A de secundaria</a:t>
            </a:r>
          </a:p>
          <a:p>
            <a:r>
              <a:rPr lang="es-ES" dirty="0"/>
              <a:t>Fecha: 18/07/2023</a:t>
            </a:r>
          </a:p>
        </p:txBody>
      </p:sp>
      <p:pic>
        <p:nvPicPr>
          <p:cNvPr id="1026" name="Picture 2" descr="SCIENZ@SCUOLA/ Struttura e funzioni del Corpo Umano: Nutrizione e ...">
            <a:extLst>
              <a:ext uri="{FF2B5EF4-FFF2-40B4-BE49-F238E27FC236}">
                <a16:creationId xmlns:a16="http://schemas.microsoft.com/office/drawing/2014/main" id="{ACA8A84A-44F7-1AFF-C09F-4B54092AF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" r="9567" b="1"/>
          <a:stretch/>
        </p:blipFill>
        <p:spPr bwMode="auto">
          <a:xfrm>
            <a:off x="760484" y="598720"/>
            <a:ext cx="5049605" cy="5049605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Comunicado Administración | Colegio Algarrobos">
            <a:extLst>
              <a:ext uri="{FF2B5EF4-FFF2-40B4-BE49-F238E27FC236}">
                <a16:creationId xmlns:a16="http://schemas.microsoft.com/office/drawing/2014/main" id="{9F1B518D-0661-33C1-7B4E-37E29693D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17" b="97250" l="4818" r="93099">
                        <a14:foregroundMark x1="15625" y1="23333" x2="39583" y2="48750"/>
                        <a14:foregroundMark x1="58333" y1="34083" x2="80990" y2="45333"/>
                        <a14:foregroundMark x1="55339" y1="21333" x2="55339" y2="21333"/>
                        <a14:foregroundMark x1="26953" y1="23333" x2="7682" y2="15167"/>
                        <a14:foregroundMark x1="23828" y1="15167" x2="57161" y2="16667"/>
                        <a14:foregroundMark x1="57161" y1="16667" x2="81771" y2="16083"/>
                        <a14:foregroundMark x1="88411" y1="15750" x2="91927" y2="17167"/>
                        <a14:foregroundMark x1="20833" y1="51000" x2="15234" y2="39250"/>
                        <a14:foregroundMark x1="15234" y1="39250" x2="14844" y2="25167"/>
                        <a14:foregroundMark x1="14844" y1="25167" x2="15365" y2="24167"/>
                        <a14:foregroundMark x1="39844" y1="37417" x2="44531" y2="17167"/>
                        <a14:foregroundMark x1="6250" y1="31917" x2="4818" y2="49250"/>
                        <a14:foregroundMark x1="25521" y1="96167" x2="52604" y2="90167"/>
                        <a14:foregroundMark x1="84505" y1="91750" x2="82552" y2="90667"/>
                        <a14:foregroundMark x1="93359" y1="89833" x2="92448" y2="90000"/>
                        <a14:foregroundMark x1="92448" y1="90000" x2="92448" y2="87333"/>
                        <a14:foregroundMark x1="52604" y1="67417" x2="52604" y2="55083"/>
                        <a14:foregroundMark x1="52604" y1="55083" x2="51953" y2="53833"/>
                        <a14:foregroundMark x1="54167" y1="61417" x2="54427" y2="55583"/>
                        <a14:foregroundMark x1="51172" y1="55583" x2="35677" y2="61417"/>
                        <a14:foregroundMark x1="36589" y1="62833" x2="62500" y2="78333"/>
                        <a14:foregroundMark x1="55599" y1="77083" x2="30208" y2="64167"/>
                        <a14:foregroundMark x1="30208" y1="64167" x2="29948" y2="64250"/>
                        <a14:foregroundMark x1="62240" y1="72833" x2="45052" y2="62667"/>
                        <a14:foregroundMark x1="71615" y1="69500" x2="44271" y2="45750"/>
                        <a14:foregroundMark x1="51953" y1="58917" x2="32422" y2="53333"/>
                        <a14:foregroundMark x1="53646" y1="76083" x2="29167" y2="67917"/>
                        <a14:foregroundMark x1="50000" y1="77417" x2="38151" y2="74083"/>
                        <a14:foregroundMark x1="58594" y1="92083" x2="82552" y2="96167"/>
                        <a14:foregroundMark x1="25000" y1="97250" x2="15104" y2="96333"/>
                        <a14:foregroundMark x1="13932" y1="91250" x2="19141" y2="91250"/>
                        <a14:foregroundMark x1="6250" y1="89417" x2="11458" y2="88583"/>
                        <a14:foregroundMark x1="51693" y1="92083" x2="56380" y2="91917"/>
                        <a14:foregroundMark x1="78125" y1="76417" x2="84505" y2="70583"/>
                        <a14:foregroundMark x1="89974" y1="6917" x2="89193" y2="4833"/>
                        <a14:foregroundMark x1="90234" y1="7250" x2="90234" y2="7250"/>
                        <a14:foregroundMark x1="83464" y1="7250" x2="82552" y2="4083"/>
                        <a14:foregroundMark x1="17318" y1="6917" x2="17318" y2="2833"/>
                        <a14:foregroundMark x1="18099" y1="10250" x2="17318" y2="1833"/>
                        <a14:foregroundMark x1="30469" y1="10417" x2="30990" y2="4083"/>
                        <a14:foregroundMark x1="25748" y1="3507" x2="25521" y2="2333"/>
                        <a14:foregroundMark x1="26953" y1="9750" x2="26598" y2="7910"/>
                        <a14:foregroundMark x1="23568" y1="7250" x2="23568" y2="4833"/>
                        <a14:foregroundMark x1="60807" y1="2833" x2="60807" y2="6583"/>
                        <a14:foregroundMark x1="66016" y1="4083" x2="66016" y2="8500"/>
                        <a14:foregroundMark x1="69922" y1="5167" x2="69922" y2="9583"/>
                        <a14:foregroundMark x1="71224" y1="9750" x2="74349" y2="9417"/>
                        <a14:foregroundMark x1="75130" y1="7417" x2="73438" y2="5667"/>
                        <a14:foregroundMark x1="74349" y1="3583" x2="75130" y2="2333"/>
                        <a14:foregroundMark x1="74609" y1="1833" x2="71875" y2="1417"/>
                        <a14:foregroundMark x1="83464" y1="1417" x2="83724" y2="3000"/>
                        <a14:foregroundMark x1="84245" y1="7250" x2="83464" y2="9750"/>
                        <a14:foregroundMark x1="81510" y1="9750" x2="77865" y2="9583"/>
                        <a14:foregroundMark x1="78776" y1="7083" x2="79297" y2="3000"/>
                        <a14:foregroundMark x1="88932" y1="1417" x2="87500" y2="2333"/>
                        <a14:foregroundMark x1="9115" y1="3250" x2="8984" y2="7833"/>
                        <a14:foregroundMark x1="9896" y1="6167" x2="12370" y2="6083"/>
                        <a14:foregroundMark x1="13542" y1="4583" x2="13542" y2="4583"/>
                        <a14:foregroundMark x1="34766" y1="3583" x2="35026" y2="10167"/>
                        <a14:foregroundMark x1="43359" y1="1833" x2="43880" y2="9750"/>
                        <a14:foregroundMark x1="48698" y1="3167" x2="48047" y2="6167"/>
                        <a14:foregroundMark x1="47786" y1="7083" x2="48568" y2="9917"/>
                        <a14:foregroundMark x1="52474" y1="2250" x2="52995" y2="8333"/>
                        <a14:foregroundMark x1="57161" y1="2083" x2="57682" y2="4000"/>
                        <a14:foregroundMark x1="56510" y1="6917" x2="57813" y2="9833"/>
                        <a14:backgroundMark x1="26563" y1="7000" x2="26563" y2="6083"/>
                        <a14:backgroundMark x1="25781" y1="5000" x2="25781" y2="4167"/>
                        <a14:backgroundMark x1="26042" y1="4000" x2="26432" y2="3417"/>
                        <a14:backgroundMark x1="26432" y1="4000" x2="26823" y2="6167"/>
                        <a14:backgroundMark x1="26432" y1="6583" x2="27214" y2="7750"/>
                        <a14:backgroundMark x1="25391" y1="4083" x2="26042" y2="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494" y="254297"/>
            <a:ext cx="1137421" cy="161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2475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BC9D65-9712-F7BC-EFC2-87AEAB09D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>
                <a:latin typeface="Arial Black" panose="020B0A04020102020204" pitchFamily="34" charset="0"/>
              </a:rPr>
              <a:t>INTRUDUCCION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498CBE-CE29-033B-C9E3-CE0973DE7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estas diapositivas buscamos explicar que el sentido del gusto es uno de nuestros cinco sentidos que nos permite captar sabores  atreves del órgano de la lengua y que tiene 5 modalidades de sabor que es el acido, salado, agrio, dulce, umami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Aparte aprender la fisiología y anatomía del sentido del gusto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Saber que es el sentido del gusto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Aprender de las cinco  modalidades de sabor que tiene el sentido del gusto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Aprender de su fisiología y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anatomia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B78D99B-32B3-E307-A713-7BDB7A2B79FE}"/>
              </a:ext>
            </a:extLst>
          </p:cNvPr>
          <p:cNvSpPr/>
          <p:nvPr/>
        </p:nvSpPr>
        <p:spPr>
          <a:xfrm>
            <a:off x="5943600" y="1866122"/>
            <a:ext cx="5365102" cy="39841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13C543-2AEE-79B3-683B-99D47992F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429" y="421247"/>
            <a:ext cx="4176511" cy="1049235"/>
          </a:xfrm>
        </p:spPr>
        <p:txBody>
          <a:bodyPr>
            <a:noAutofit/>
          </a:bodyPr>
          <a:lstStyle/>
          <a:p>
            <a:r>
              <a:rPr lang="es-ES" sz="3600" dirty="0">
                <a:latin typeface="Arial Black" panose="020B0A04020102020204" pitchFamily="34" charset="0"/>
              </a:rPr>
              <a:t>¿QUE ES EL GUSTO?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CE58FD-B4EB-E2FD-EA11-4CB911E45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06" y="1936905"/>
            <a:ext cx="4172212" cy="345061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s-E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Es uno de nuestros sentidos exteroceptivos, los cuales nos permiten captar la información procedente del medio. Se trata de la capacidad de percibir y posteriormente procesar el conjunto de propiedades químicas de los elementos que ingerimos, estando especialmente vinculado a uno de los procesos vitales básicos: la alimentación. El gusto es lo que permite que captemos los sabores de los alimentos,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natomia del Sentido del gusto">
            <a:extLst>
              <a:ext uri="{FF2B5EF4-FFF2-40B4-BE49-F238E27FC236}">
                <a16:creationId xmlns:a16="http://schemas.microsoft.com/office/drawing/2014/main" id="{6986F2B8-E1BD-7E63-4C09-36AA6EC57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4898" y="1999973"/>
            <a:ext cx="5122506" cy="371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F1C07D1-B67F-0717-DDD2-43BDA32BDC27}"/>
              </a:ext>
            </a:extLst>
          </p:cNvPr>
          <p:cNvSpPr txBox="1"/>
          <p:nvPr/>
        </p:nvSpPr>
        <p:spPr>
          <a:xfrm>
            <a:off x="6032242" y="6081274"/>
            <a:ext cx="4848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FIGURA1:https://www.slideshare.net/danielgarciapalagot/anatomia-del-sentido-del-gusto</a:t>
            </a:r>
          </a:p>
        </p:txBody>
      </p:sp>
    </p:spTree>
    <p:extLst>
      <p:ext uri="{BB962C8B-B14F-4D97-AF65-F5344CB8AC3E}">
        <p14:creationId xmlns:p14="http://schemas.microsoft.com/office/powerpoint/2010/main" val="146905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94E3608-D638-615B-D5EF-2C060259E52A}"/>
              </a:ext>
            </a:extLst>
          </p:cNvPr>
          <p:cNvSpPr/>
          <p:nvPr/>
        </p:nvSpPr>
        <p:spPr>
          <a:xfrm>
            <a:off x="7175240" y="1623526"/>
            <a:ext cx="4838815" cy="435086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D9B410-3B38-2E62-31FB-00AFA5A3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103" y="267880"/>
            <a:ext cx="9404723" cy="1400530"/>
          </a:xfrm>
        </p:spPr>
        <p:txBody>
          <a:bodyPr>
            <a:noAutofit/>
          </a:bodyPr>
          <a:lstStyle/>
          <a:p>
            <a:r>
              <a:rPr lang="es-ES" sz="3600" dirty="0">
                <a:latin typeface="Arial Black" panose="020B0A04020102020204" pitchFamily="34" charset="0"/>
              </a:rPr>
              <a:t>MODALIDADES DE SABORES DEL SENTIDO DEL GUSTO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90A839-7174-8997-2407-780C06944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530" y="2073653"/>
            <a:ext cx="5622284" cy="345061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sentido del gusto diferencia cinco modalidades gustativas básicas: </a:t>
            </a:r>
          </a:p>
          <a:p>
            <a:pPr marL="0" indent="0">
              <a:lnSpc>
                <a:spcPct val="110000"/>
              </a:lnSpc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Ácido en laterales posteriores.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Amargo como precaución ante sustancias tóxicas.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Dulce en la punta.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Salado en las regiones anteriores.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Umami en la parte posterior.</a:t>
            </a:r>
          </a:p>
        </p:txBody>
      </p:sp>
      <p:pic>
        <p:nvPicPr>
          <p:cNvPr id="2050" name="Picture 2" descr="sentido del gusto">
            <a:extLst>
              <a:ext uri="{FF2B5EF4-FFF2-40B4-BE49-F238E27FC236}">
                <a16:creationId xmlns:a16="http://schemas.microsoft.com/office/drawing/2014/main" id="{927B2788-2184-E9F1-1C45-EB628359E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1758449"/>
            <a:ext cx="4546787" cy="408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D0FABFF-1FCB-8F4C-E2FD-F72395F28150}"/>
              </a:ext>
            </a:extLst>
          </p:cNvPr>
          <p:cNvSpPr txBox="1"/>
          <p:nvPr/>
        </p:nvSpPr>
        <p:spPr>
          <a:xfrm>
            <a:off x="7175240" y="6054496"/>
            <a:ext cx="4534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FIGURA2:https://www.slideshare.net/zarateneo/curiosidades-que-no-sabes-an-de-tu-cuerpo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022881F-FF4B-76D9-38B3-C17CDA617692}"/>
              </a:ext>
            </a:extLst>
          </p:cNvPr>
          <p:cNvSpPr/>
          <p:nvPr/>
        </p:nvSpPr>
        <p:spPr>
          <a:xfrm>
            <a:off x="8098971" y="304178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87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B422DA-22F7-BEE0-0EC3-F6882A9D6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latin typeface="Arial Black" panose="020B0A04020102020204" pitchFamily="34" charset="0"/>
              </a:rPr>
              <a:t>ANATOMIA DEL GUSTO(RECEPTORES)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EFEEA1-8EF5-83D8-0481-24C19ABB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15734"/>
            <a:ext cx="7073863" cy="4842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Botones gustativos: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Las células neuroepiteliales: responsables de expresar receptores de proteína G para los sabores amargo, dulce y umami.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Las células de soporte: constituyen la mayor parte del receptor y aíslan las células receptoras entre sí.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Las células basales: son células madre indiferenciadas que se convierten en células receptoras del gusto y se renuevan cada 10 días aproximadamente.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AD23533-4084-DB5C-8C5D-630A99617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709" y="1853248"/>
            <a:ext cx="3685146" cy="36130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E1ACE13-F956-0EE0-594C-29BB7B552353}"/>
              </a:ext>
            </a:extLst>
          </p:cNvPr>
          <p:cNvSpPr txBox="1"/>
          <p:nvPr/>
        </p:nvSpPr>
        <p:spPr>
          <a:xfrm>
            <a:off x="7554139" y="5747657"/>
            <a:ext cx="35007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FIGURA3:https://www.significados.com/gusto</a:t>
            </a:r>
          </a:p>
        </p:txBody>
      </p:sp>
    </p:spTree>
    <p:extLst>
      <p:ext uri="{BB962C8B-B14F-4D97-AF65-F5344CB8AC3E}">
        <p14:creationId xmlns:p14="http://schemas.microsoft.com/office/powerpoint/2010/main" val="161040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5697CC3-2943-F6F4-3ABC-B40BB5B82262}"/>
              </a:ext>
            </a:extLst>
          </p:cNvPr>
          <p:cNvSpPr/>
          <p:nvPr/>
        </p:nvSpPr>
        <p:spPr>
          <a:xfrm>
            <a:off x="8594652" y="1800576"/>
            <a:ext cx="3500715" cy="45037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AB706F-49E6-63ED-E48B-D5246646A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21" y="228784"/>
            <a:ext cx="9404723" cy="1400530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Arial Black" panose="020B0A04020102020204" pitchFamily="34" charset="0"/>
              </a:rPr>
              <a:t>FISIOLOGIA DEL GUSTO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0DFB6C-5D9E-5F54-390D-56C7260C8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9931"/>
            <a:ext cx="8601075" cy="5004247"/>
          </a:xfrm>
        </p:spPr>
        <p:txBody>
          <a:bodyPr>
            <a:normAutofit fontScale="25000" lnSpcReduction="20000"/>
          </a:bodyPr>
          <a:lstStyle/>
          <a:p>
            <a:pPr fontAlgn="t">
              <a:lnSpc>
                <a:spcPct val="110000"/>
              </a:lnSpc>
            </a:pPr>
            <a:r>
              <a:rPr lang="es-ES" sz="8000" dirty="0">
                <a:latin typeface="Arial" panose="020B0604020202020204" pitchFamily="34" charset="0"/>
                <a:cs typeface="Arial" panose="020B0604020202020204" pitchFamily="34" charset="0"/>
              </a:rPr>
              <a:t>La lengua es el órgano principal del sentido del gusto en los vertebrados. Tiene una membrana mucosa con diferentes tipos de papilas linguales:</a:t>
            </a:r>
          </a:p>
          <a:p>
            <a:pPr marL="0" indent="0" fontAlgn="t">
              <a:lnSpc>
                <a:spcPct val="110000"/>
              </a:lnSpc>
              <a:buNone/>
            </a:pPr>
            <a:endParaRPr lang="es-E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s-ES" sz="8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Papilas </a:t>
            </a:r>
            <a:r>
              <a:rPr lang="es-ES" sz="8000" dirty="0">
                <a:latin typeface="Arial" panose="020B0604020202020204" pitchFamily="34" charset="0"/>
                <a:cs typeface="Arial" panose="020B0604020202020204" pitchFamily="34" charset="0"/>
              </a:rPr>
              <a:t>filiformes: Abundantes y pequeñas, sin botones gustativos, pero implicadas en las sensaciones táctiles y dan color grisáceo a la lengua.</a:t>
            </a:r>
            <a:endParaRPr lang="es-ES" sz="7200" b="0" i="0" dirty="0">
              <a:solidFill>
                <a:srgbClr val="D1D5DB"/>
              </a:solidFill>
              <a:effectLst/>
              <a:latin typeface="Söhne"/>
            </a:endParaRP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s-ES" sz="8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Papilas fungiformes: </a:t>
            </a:r>
            <a:r>
              <a:rPr lang="es-ES" sz="8000" dirty="0">
                <a:latin typeface="Arial" panose="020B0604020202020204" pitchFamily="34" charset="0"/>
                <a:cs typeface="Arial" panose="020B0604020202020204" pitchFamily="34" charset="0"/>
              </a:rPr>
              <a:t>Puntos rosados distribuidos alrededor de los bordes de la lengua, aisladas entre las papilas filiformes.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s-ES" sz="8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Papilas caliciformes o circunvaladas: </a:t>
            </a:r>
            <a:r>
              <a:rPr lang="es-ES" sz="8000" dirty="0">
                <a:latin typeface="Arial" panose="020B0604020202020204" pitchFamily="34" charset="0"/>
                <a:cs typeface="Arial" panose="020B0604020202020204" pitchFamily="34" charset="0"/>
              </a:rPr>
              <a:t>Forman una hilera en forma de  invertida en la parte trasera de la lengua, son las más grandes</a:t>
            </a:r>
            <a:r>
              <a:rPr lang="es-ES" sz="7200" b="0" i="0" dirty="0">
                <a:solidFill>
                  <a:srgbClr val="D1D5DB"/>
                </a:solidFill>
                <a:effectLst/>
                <a:latin typeface="Söhne"/>
              </a:rPr>
              <a:t>.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s-ES" sz="8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Papilas foliadas: </a:t>
            </a:r>
            <a:r>
              <a:rPr lang="es-ES" sz="8000" dirty="0">
                <a:latin typeface="Arial" panose="020B0604020202020204" pitchFamily="34" charset="0"/>
                <a:cs typeface="Arial" panose="020B0604020202020204" pitchFamily="34" charset="0"/>
              </a:rPr>
              <a:t>Se ubican en los bordes de la lengua, con numerosos corpúsculos gustativos.</a:t>
            </a:r>
          </a:p>
          <a:p>
            <a:pPr>
              <a:lnSpc>
                <a:spcPct val="110000"/>
              </a:lnSpc>
            </a:pPr>
            <a:endParaRPr lang="es-ES" sz="11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BEF943A-6E42-938B-8BD0-FFC474910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156" y="1957783"/>
            <a:ext cx="3293706" cy="418933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423E8ED-4942-B136-4733-CDC7C08EF14E}"/>
              </a:ext>
            </a:extLst>
          </p:cNvPr>
          <p:cNvSpPr txBox="1"/>
          <p:nvPr/>
        </p:nvSpPr>
        <p:spPr>
          <a:xfrm>
            <a:off x="8594651" y="6372284"/>
            <a:ext cx="3500715" cy="306312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ES" sz="9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/FIGURA4:https://www.pinterest.com/pin/376050637640411968/</a:t>
            </a:r>
          </a:p>
        </p:txBody>
      </p:sp>
    </p:spTree>
    <p:extLst>
      <p:ext uri="{BB962C8B-B14F-4D97-AF65-F5344CB8AC3E}">
        <p14:creationId xmlns:p14="http://schemas.microsoft.com/office/powerpoint/2010/main" val="95310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3C971-DCFC-DA16-BD42-48D744726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4795482" cy="1641987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Arial Black" panose="020B0A04020102020204" pitchFamily="34" charset="0"/>
              </a:rPr>
              <a:t>Conclusión</a:t>
            </a:r>
          </a:p>
        </p:txBody>
      </p:sp>
      <p:pic>
        <p:nvPicPr>
          <p:cNvPr id="3074" name="Picture 2" descr="Sentido del gusto: cómo funciona y para qué sirve el gusto en el ...">
            <a:extLst>
              <a:ext uri="{FF2B5EF4-FFF2-40B4-BE49-F238E27FC236}">
                <a16:creationId xmlns:a16="http://schemas.microsoft.com/office/drawing/2014/main" id="{8302C685-50F4-D1B2-5BE8-CB34DA5F3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4" r="31518"/>
          <a:stretch/>
        </p:blipFill>
        <p:spPr bwMode="auto">
          <a:xfrm>
            <a:off x="6094410" y="609601"/>
            <a:ext cx="5449889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Rectangle 3078">
            <a:extLst>
              <a:ext uri="{FF2B5EF4-FFF2-40B4-BE49-F238E27FC236}">
                <a16:creationId xmlns:a16="http://schemas.microsoft.com/office/drawing/2014/main" id="{AA047838-7F9E-43CF-A116-26E7AAA8F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4E6E2A-E300-147F-C5FC-75A1349C7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1" y="1695451"/>
            <a:ext cx="4797256" cy="380999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E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conclusión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 el sentido del gusto nos permite percibir los sabores de los alimentos. La lengua contiene papilas gustativas con receptores para el sabor. Podemos percibir una variedad de sabores debido a estímulos como textura, temperatura, olor y gusto. Hay 5 modalidades de sabor: salado, ácido, dulce, amargo y umami.</a:t>
            </a:r>
          </a:p>
        </p:txBody>
      </p:sp>
    </p:spTree>
    <p:extLst>
      <p:ext uri="{BB962C8B-B14F-4D97-AF65-F5344CB8AC3E}">
        <p14:creationId xmlns:p14="http://schemas.microsoft.com/office/powerpoint/2010/main" val="59435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C64C5-8273-7A39-B834-1BC1436E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>
                <a:latin typeface="Arial Black" panose="020B0A04020102020204" pitchFamily="34" charset="0"/>
              </a:rPr>
              <a:t>links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D1193D-078E-25D5-5EEA-C0A8BAD0B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https://www.trihealth.co</a:t>
            </a:r>
            <a:r>
              <a:rPr lang="en-US" dirty="0"/>
              <a:t>m</a:t>
            </a:r>
          </a:p>
          <a:p>
            <a:r>
              <a:rPr lang="es-E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https://accessmedicine.mhmedical.com</a:t>
            </a:r>
            <a:endParaRPr lang="es-ES" dirty="0"/>
          </a:p>
          <a:p>
            <a:r>
              <a:rPr lang="es-E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https://medlineplus.gov/Spanish/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619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775E16-36DA-3132-9A8B-A5BA7E659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/>
              <a:t>GRACIAS</a:t>
            </a:r>
            <a:endParaRPr lang="es-ES" sz="7200" dirty="0"/>
          </a:p>
        </p:txBody>
      </p:sp>
      <p:pic>
        <p:nvPicPr>
          <p:cNvPr id="3074" name="Picture 2" descr="Sentido del Gusto - Información, papilas gustativas, gustos básicos">
            <a:extLst>
              <a:ext uri="{FF2B5EF4-FFF2-40B4-BE49-F238E27FC236}">
                <a16:creationId xmlns:a16="http://schemas.microsoft.com/office/drawing/2014/main" id="{2ABCA17B-BF26-64EC-22E8-C6D1A86EC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40" y="0"/>
            <a:ext cx="1213539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BD907AF-AA46-F3F7-24E9-72E010899069}"/>
              </a:ext>
            </a:extLst>
          </p:cNvPr>
          <p:cNvSpPr txBox="1"/>
          <p:nvPr/>
        </p:nvSpPr>
        <p:spPr>
          <a:xfrm>
            <a:off x="481109" y="550895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chemeClr val="bg1"/>
                </a:solidFill>
              </a:rPr>
              <a:t>GRACIAS POR VER</a:t>
            </a:r>
          </a:p>
        </p:txBody>
      </p:sp>
    </p:spTree>
    <p:extLst>
      <p:ext uri="{BB962C8B-B14F-4D97-AF65-F5344CB8AC3E}">
        <p14:creationId xmlns:p14="http://schemas.microsoft.com/office/powerpoint/2010/main" val="8066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906</TotalTime>
  <Words>557</Words>
  <Application>Microsoft Office PowerPoint</Application>
  <PresentationFormat>Panorámica</PresentationFormat>
  <Paragraphs>48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Century Gothic</vt:lpstr>
      <vt:lpstr>Söhne</vt:lpstr>
      <vt:lpstr>Wingdings</vt:lpstr>
      <vt:lpstr>Wingdings 3</vt:lpstr>
      <vt:lpstr>Ion</vt:lpstr>
      <vt:lpstr>EL SENTIDO DEL GUSTO</vt:lpstr>
      <vt:lpstr>INTRUDUCCION</vt:lpstr>
      <vt:lpstr>¿QUE ES EL GUSTO?</vt:lpstr>
      <vt:lpstr>MODALIDADES DE SABORES DEL SENTIDO DEL GUSTO</vt:lpstr>
      <vt:lpstr>ANATOMIA DEL GUSTO(RECEPTORES)</vt:lpstr>
      <vt:lpstr>FISIOLOGIA DEL GUSTO</vt:lpstr>
      <vt:lpstr>Conclusión</vt:lpstr>
      <vt:lpstr>links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SENTIDO DEL GUSTO</dc:title>
  <dc:creator>criss vasquez</dc:creator>
  <cp:lastModifiedBy>criss vasquez</cp:lastModifiedBy>
  <cp:revision>8</cp:revision>
  <dcterms:created xsi:type="dcterms:W3CDTF">2023-07-18T21:21:46Z</dcterms:created>
  <dcterms:modified xsi:type="dcterms:W3CDTF">2023-07-26T03:17:46Z</dcterms:modified>
</cp:coreProperties>
</file>