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v.es/garoa2/estresyadiccion/psicoendocrinologia.htm" TargetMode="External"/><Relationship Id="rId7" Type="http://schemas.openxmlformats.org/officeDocument/2006/relationships/hyperlink" Target="http://www.facmed.unam.mx/Libro-NeuroFisio/FuncionesGenerales/Homeostasis/Homeostasis.html" TargetMode="External"/><Relationship Id="rId2" Type="http://schemas.openxmlformats.org/officeDocument/2006/relationships/hyperlink" Target="http://emmanuel.cl/icore/downloadcore/1900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khanacademy.org/science/ap-biology/cell-communication-and-cell-cycle/feedback/a/homeostasis" TargetMode="External"/><Relationship Id="rId5" Type="http://schemas.openxmlformats.org/officeDocument/2006/relationships/hyperlink" Target="https://www.uv.es/garoa2/estresyadiccion/psicoendocrinologia.htm#:~:text=RETROALIMENTACION,est%C3%A1%20en%20un%20nivel%20superior" TargetMode="External"/><Relationship Id="rId4" Type="http://schemas.openxmlformats.org/officeDocument/2006/relationships/hyperlink" Target="https://flexbooks.ck12.org/cbook/ck-12-conceptos-biologia/section/13.25/primary/lesson/regulaci%C3%B3n-hormona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E2321-95DB-34F5-D777-48554A48E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343" y="1144444"/>
            <a:ext cx="6736240" cy="3302428"/>
          </a:xfrm>
        </p:spPr>
        <p:txBody>
          <a:bodyPr/>
          <a:lstStyle/>
          <a:p>
            <a:pPr algn="just"/>
            <a:r>
              <a:rPr lang="es-PE" b="1" dirty="0"/>
              <a:t>Retroalimentación positiva y negativa </a:t>
            </a:r>
            <a:br>
              <a:rPr lang="es-PE" b="1" dirty="0"/>
            </a:br>
            <a:r>
              <a:rPr lang="es-PE" b="1" dirty="0"/>
              <a:t>de las hormonas.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9F25FA-8975-B839-5B26-F3052E1C6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7343" y="4446872"/>
            <a:ext cx="7315200" cy="1434164"/>
          </a:xfrm>
        </p:spPr>
        <p:txBody>
          <a:bodyPr/>
          <a:lstStyle/>
          <a:p>
            <a:r>
              <a:rPr lang="es-PE" sz="2100" dirty="0"/>
              <a:t>Alumno: Santiago Ayala Cabrera</a:t>
            </a:r>
          </a:p>
          <a:p>
            <a:r>
              <a:rPr lang="es-PE" sz="2100" dirty="0"/>
              <a:t>Profesor: Juan Céspedes Cortez</a:t>
            </a:r>
          </a:p>
          <a:p>
            <a:r>
              <a:rPr lang="es-PE" dirty="0"/>
              <a:t>5to B  Secundaria</a:t>
            </a:r>
          </a:p>
          <a:p>
            <a:endParaRPr lang="es-PE" dirty="0"/>
          </a:p>
        </p:txBody>
      </p:sp>
      <p:pic>
        <p:nvPicPr>
          <p:cNvPr id="1026" name="Picture 2" descr="Sistema Endocrino,Funciones,Órganos,Glándulas Endocrinas,Hormonas">
            <a:extLst>
              <a:ext uri="{FF2B5EF4-FFF2-40B4-BE49-F238E27FC236}">
                <a16:creationId xmlns:a16="http://schemas.microsoft.com/office/drawing/2014/main" id="{051802AB-19C5-319A-A482-DA13367C16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9" r="7318"/>
          <a:stretch/>
        </p:blipFill>
        <p:spPr bwMode="auto">
          <a:xfrm>
            <a:off x="7613583" y="1830405"/>
            <a:ext cx="4369870" cy="2977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79125815-1B12-8332-E82D-17F95E3F2CA2}"/>
              </a:ext>
            </a:extLst>
          </p:cNvPr>
          <p:cNvSpPr txBox="1">
            <a:spLocks/>
          </p:cNvSpPr>
          <p:nvPr/>
        </p:nvSpPr>
        <p:spPr>
          <a:xfrm>
            <a:off x="9923485" y="5703931"/>
            <a:ext cx="3292000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2000" dirty="0">
                <a:solidFill>
                  <a:schemeClr val="accent1">
                    <a:lumMod val="75000"/>
                  </a:schemeClr>
                </a:solidFill>
              </a:rPr>
              <a:t>19 de julio, Chiclayo.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985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Sistema Endocrino - Concepto, función y enfermedades">
            <a:extLst>
              <a:ext uri="{FF2B5EF4-FFF2-40B4-BE49-F238E27FC236}">
                <a16:creationId xmlns:a16="http://schemas.microsoft.com/office/drawing/2014/main" id="{DD34A81B-B8E5-8C72-A9D2-7540A5CB76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75"/>
          <a:stretch/>
        </p:blipFill>
        <p:spPr bwMode="auto">
          <a:xfrm>
            <a:off x="-344906" y="-866273"/>
            <a:ext cx="12609793" cy="772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AF638666-F572-9A37-222C-B23B7072A704}"/>
              </a:ext>
            </a:extLst>
          </p:cNvPr>
          <p:cNvSpPr/>
          <p:nvPr/>
        </p:nvSpPr>
        <p:spPr>
          <a:xfrm>
            <a:off x="0" y="747357"/>
            <a:ext cx="3416968" cy="53069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696112E-058F-48D5-4B04-5E0FB1D51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417" y="1128408"/>
            <a:ext cx="3010045" cy="4601183"/>
          </a:xfrm>
        </p:spPr>
        <p:txBody>
          <a:bodyPr>
            <a:normAutofit/>
          </a:bodyPr>
          <a:lstStyle/>
          <a:p>
            <a:r>
              <a:rPr lang="es-PE" sz="2800" b="1" dirty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A9FF955-6A44-BFFA-F4B6-204EBA106B6E}"/>
              </a:ext>
            </a:extLst>
          </p:cNvPr>
          <p:cNvSpPr/>
          <p:nvPr/>
        </p:nvSpPr>
        <p:spPr>
          <a:xfrm>
            <a:off x="3744140" y="773001"/>
            <a:ext cx="7507793" cy="885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1C3BC9-1740-838C-3300-2C6F1891E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4140" y="-1346723"/>
            <a:ext cx="7315200" cy="512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dar inicio al tema de retroalimentación hormonal introduciré la importancia y definiré los objetivos con los que se permitió el desarrollo de la presente investigación.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EB414AD-FB14-9482-2242-EBCF165106DE}"/>
              </a:ext>
            </a:extLst>
          </p:cNvPr>
          <p:cNvSpPr/>
          <p:nvPr/>
        </p:nvSpPr>
        <p:spPr>
          <a:xfrm>
            <a:off x="3744140" y="1875659"/>
            <a:ext cx="3272677" cy="25614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B3BF910B-35D3-4444-6752-9572F53862D2}"/>
              </a:ext>
            </a:extLst>
          </p:cNvPr>
          <p:cNvSpPr txBox="1">
            <a:spLocks/>
          </p:cNvSpPr>
          <p:nvPr/>
        </p:nvSpPr>
        <p:spPr>
          <a:xfrm>
            <a:off x="3744140" y="-60256"/>
            <a:ext cx="3272677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2000" u="sng" dirty="0">
                <a:latin typeface="Arial" panose="020B0604020202020204" pitchFamily="34" charset="0"/>
                <a:cs typeface="Arial" panose="020B0604020202020204" pitchFamily="34" charset="0"/>
              </a:rPr>
              <a:t>IMPORTANCIA</a:t>
            </a:r>
            <a:endParaRPr lang="es-PE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30C7E6-788A-3C60-AA46-EFE9F33C3035}"/>
              </a:ext>
            </a:extLst>
          </p:cNvPr>
          <p:cNvSpPr/>
          <p:nvPr/>
        </p:nvSpPr>
        <p:spPr>
          <a:xfrm>
            <a:off x="7603958" y="1875659"/>
            <a:ext cx="3647975" cy="25614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42A082DF-E620-66F5-06C5-30A0AF692F6A}"/>
              </a:ext>
            </a:extLst>
          </p:cNvPr>
          <p:cNvSpPr txBox="1">
            <a:spLocks/>
          </p:cNvSpPr>
          <p:nvPr/>
        </p:nvSpPr>
        <p:spPr>
          <a:xfrm>
            <a:off x="7603958" y="-60256"/>
            <a:ext cx="3647975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2000" u="sng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es-PE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2F943D-A5A2-2DEA-3E05-B9DAEC71B5F7}"/>
              </a:ext>
            </a:extLst>
          </p:cNvPr>
          <p:cNvSpPr txBox="1"/>
          <p:nvPr/>
        </p:nvSpPr>
        <p:spPr>
          <a:xfrm>
            <a:off x="3878981" y="2492759"/>
            <a:ext cx="28972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importante conocer los procesos endocrinos como la retroalimentación, y mediante esta presentación se brindará información clara y concisa para el buen entendimiento de la audiencia.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208894C-BF0C-1284-800F-937B504DEA09}"/>
              </a:ext>
            </a:extLst>
          </p:cNvPr>
          <p:cNvSpPr txBox="1"/>
          <p:nvPr/>
        </p:nvSpPr>
        <p:spPr>
          <a:xfrm>
            <a:off x="7708230" y="2462279"/>
            <a:ext cx="3351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Brindar una buena exposición del tema a la audiencia.</a:t>
            </a:r>
          </a:p>
          <a:p>
            <a:pPr algn="just"/>
            <a:endParaRPr lang="es-P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 a entender los mecanismos de la retroalimentación de las hormonas.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26B48A5-63D2-936B-0355-38949E4B69D5}"/>
              </a:ext>
            </a:extLst>
          </p:cNvPr>
          <p:cNvSpPr/>
          <p:nvPr/>
        </p:nvSpPr>
        <p:spPr>
          <a:xfrm>
            <a:off x="11863834" y="773001"/>
            <a:ext cx="401053" cy="537754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99759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8" descr="Sistema Endocrino - Concepto, función y enfermedades">
            <a:extLst>
              <a:ext uri="{FF2B5EF4-FFF2-40B4-BE49-F238E27FC236}">
                <a16:creationId xmlns:a16="http://schemas.microsoft.com/office/drawing/2014/main" id="{137C3A59-5528-1EA9-E0A0-A9F9BD32F5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8" r="21079" b="5608"/>
          <a:stretch/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1E6D6F5-097F-986E-D05C-EC3F0DEE9329}"/>
              </a:ext>
            </a:extLst>
          </p:cNvPr>
          <p:cNvSpPr/>
          <p:nvPr/>
        </p:nvSpPr>
        <p:spPr>
          <a:xfrm>
            <a:off x="-1074" y="769422"/>
            <a:ext cx="3416968" cy="52934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53B4C8-D421-37E0-B354-1C8E468B4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28" y="1455121"/>
            <a:ext cx="2689064" cy="362788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proceso endocrino en el cual cierta glándula “menor” </a:t>
            </a:r>
            <a:r>
              <a:rPr lang="es-PE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</a:t>
            </a: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factor a una de nivel superior, </a:t>
            </a:r>
            <a:r>
              <a:rPr lang="es-PE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modificando</a:t>
            </a: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estado en el que se encuentra nuestro sistema para debido momento.</a:t>
            </a:r>
            <a:b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Estas reacciones pueden ser conllevadas también por estímulos exteriores.</a:t>
            </a:r>
            <a:br>
              <a:rPr lang="es-P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E" sz="2400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CB27C67-4398-A701-6D8D-C89549E6A20B}"/>
              </a:ext>
            </a:extLst>
          </p:cNvPr>
          <p:cNvSpPr/>
          <p:nvPr/>
        </p:nvSpPr>
        <p:spPr>
          <a:xfrm>
            <a:off x="3727174" y="0"/>
            <a:ext cx="3416968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3074" name="Picture 2" descr="1,290 Sistema Hormonal Vectores, Ilustraciones y Gráficos - 123RF">
            <a:extLst>
              <a:ext uri="{FF2B5EF4-FFF2-40B4-BE49-F238E27FC236}">
                <a16:creationId xmlns:a16="http://schemas.microsoft.com/office/drawing/2014/main" id="{5EC867CC-A047-1501-EF52-CD9BBDAA3E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4" r="20281"/>
          <a:stretch/>
        </p:blipFill>
        <p:spPr bwMode="auto">
          <a:xfrm>
            <a:off x="4180644" y="769422"/>
            <a:ext cx="2510027" cy="390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AEE3BC46-DA25-0160-281C-40D435CCE016}"/>
              </a:ext>
            </a:extLst>
          </p:cNvPr>
          <p:cNvSpPr txBox="1">
            <a:spLocks/>
          </p:cNvSpPr>
          <p:nvPr/>
        </p:nvSpPr>
        <p:spPr>
          <a:xfrm>
            <a:off x="171310" y="49433"/>
            <a:ext cx="7995341" cy="7397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Retroalimentación hormonal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2B2BEA8-3F67-49E0-B245-AF33F495DDB1}"/>
              </a:ext>
            </a:extLst>
          </p:cNvPr>
          <p:cNvSpPr txBox="1">
            <a:spLocks/>
          </p:cNvSpPr>
          <p:nvPr/>
        </p:nvSpPr>
        <p:spPr>
          <a:xfrm>
            <a:off x="4072130" y="3973160"/>
            <a:ext cx="2846321" cy="3588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4000"/>
              </a:lnSpc>
            </a:pP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1: Representación de la retroalimentación, testículos.</a:t>
            </a:r>
          </a:p>
          <a:p>
            <a:pPr>
              <a:lnSpc>
                <a:spcPct val="114000"/>
              </a:lnSpc>
            </a:pP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Recuperado de: </a:t>
            </a:r>
            <a:r>
              <a:rPr lang="es-P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https://www.freepik.com/premium-vector/hormonal-control-male-reproduction-brain-testicle-anatomy-connection-with-testis-pituitary-gland-pathway-testosterone-inhibin-from-hypothalamus-testis-flat-vector-illustration_21950072.htm1</a:t>
            </a:r>
            <a:endParaRPr lang="es-P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Estímulos | Qué son, tipos, mecanismo de acción, por qué se generan e  importancia">
            <a:extLst>
              <a:ext uri="{FF2B5EF4-FFF2-40B4-BE49-F238E27FC236}">
                <a16:creationId xmlns:a16="http://schemas.microsoft.com/office/drawing/2014/main" id="{521FAF13-1E59-8A13-DD21-5CE3B197E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921" y="868601"/>
            <a:ext cx="4592175" cy="370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875FC33-0D6D-D066-082B-FF359A23B946}"/>
              </a:ext>
            </a:extLst>
          </p:cNvPr>
          <p:cNvSpPr txBox="1"/>
          <p:nvPr/>
        </p:nvSpPr>
        <p:spPr>
          <a:xfrm>
            <a:off x="7371921" y="4787900"/>
            <a:ext cx="45921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2: Representación de como percibimos los </a:t>
            </a:r>
            <a:r>
              <a:rPr lang="es-PE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estímos</a:t>
            </a: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exteriores.</a:t>
            </a:r>
          </a:p>
          <a:p>
            <a:pPr algn="just"/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Recuperado de: https://www.fisioterapia-online.com/sites/default/files/styles/post_image_fc/public/glosario_images/xestimulos_sensoriales_motores_sistema_nervioso.png,qitok=ZVNUzqv7.pagespeed.ic._XMboeLQPu.webp</a:t>
            </a:r>
          </a:p>
        </p:txBody>
      </p:sp>
    </p:spTree>
    <p:extLst>
      <p:ext uri="{BB962C8B-B14F-4D97-AF65-F5344CB8AC3E}">
        <p14:creationId xmlns:p14="http://schemas.microsoft.com/office/powerpoint/2010/main" val="194692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69035-CD65-6D03-1380-C6D7B2649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8408"/>
            <a:ext cx="3493582" cy="4601183"/>
          </a:xfrm>
        </p:spPr>
        <p:txBody>
          <a:bodyPr>
            <a:normAutofit/>
          </a:bodyPr>
          <a:lstStyle/>
          <a:p>
            <a:r>
              <a:rPr lang="es-PE" sz="3200" b="1" dirty="0">
                <a:latin typeface="Arial" panose="020B0604020202020204" pitchFamily="34" charset="0"/>
                <a:cs typeface="Arial" panose="020B0604020202020204" pitchFamily="34" charset="0"/>
              </a:rPr>
              <a:t>Ciclo de retroalimentación positiva</a:t>
            </a:r>
            <a:br>
              <a:rPr lang="es-P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E" sz="2000" u="sng" dirty="0">
                <a:latin typeface="Arial" panose="020B0604020202020204" pitchFamily="34" charset="0"/>
                <a:cs typeface="Arial" panose="020B0604020202020204" pitchFamily="34" charset="0"/>
              </a:rPr>
              <a:t>Glándula pituitaria</a:t>
            </a:r>
            <a:br>
              <a:rPr lang="es-P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El parto normal es impulsado por un circuito de retroalimentación positiva. Este tipo de circuito da como resultado un cambio en el estado del cuerpo en lugar de un regreso a la homeostasis. El circuito de retroalimentación incluye (el circuito está representado en el sentido de las manecillas del reloj):&#10;* Impulsos nerviosos del cervix que se transmiten al cerebro&#10;* El cerebro estimula a la glándula pituitaria a secretar oxitocina&#10;* La sangre lleva la oxitocina hacia el útero&#10;* La oxitocina estimula las contracciones uterinas y empujan al bebé hacia el cervix&#10;* La cabeza del bebé hace presión sobre le cervix&#10;* ¡y sigue el circuito!">
            <a:extLst>
              <a:ext uri="{FF2B5EF4-FFF2-40B4-BE49-F238E27FC236}">
                <a16:creationId xmlns:a16="http://schemas.microsoft.com/office/drawing/2014/main" id="{2A18E0D3-2565-343C-5DD9-9C8BF9929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699" y="601663"/>
            <a:ext cx="4568825" cy="373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F2FCAE9-AE6A-BE70-58C2-570CDEF77545}"/>
              </a:ext>
            </a:extLst>
          </p:cNvPr>
          <p:cNvSpPr txBox="1"/>
          <p:nvPr/>
        </p:nvSpPr>
        <p:spPr>
          <a:xfrm>
            <a:off x="6870699" y="4610100"/>
            <a:ext cx="45921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600" dirty="0">
                <a:latin typeface="Arial" panose="020B0604020202020204" pitchFamily="34" charset="0"/>
                <a:cs typeface="Arial" panose="020B0604020202020204" pitchFamily="34" charset="0"/>
              </a:rPr>
              <a:t>Figura 3: Representación de como percibimos los </a:t>
            </a:r>
            <a:r>
              <a:rPr lang="es-PE" sz="1600" dirty="0" err="1">
                <a:latin typeface="Arial" panose="020B0604020202020204" pitchFamily="34" charset="0"/>
                <a:cs typeface="Arial" panose="020B0604020202020204" pitchFamily="34" charset="0"/>
              </a:rPr>
              <a:t>estímos</a:t>
            </a:r>
            <a:r>
              <a:rPr lang="es-PE" sz="1600" dirty="0">
                <a:latin typeface="Arial" panose="020B0604020202020204" pitchFamily="34" charset="0"/>
                <a:cs typeface="Arial" panose="020B0604020202020204" pitchFamily="34" charset="0"/>
              </a:rPr>
              <a:t> exteriores.</a:t>
            </a:r>
          </a:p>
          <a:p>
            <a:pPr algn="just"/>
            <a:r>
              <a:rPr lang="es-PE" sz="1600" dirty="0">
                <a:latin typeface="Arial" panose="020B0604020202020204" pitchFamily="34" charset="0"/>
                <a:cs typeface="Arial" panose="020B0604020202020204" pitchFamily="34" charset="0"/>
              </a:rPr>
              <a:t>Recuperado de: https://www.fisioterapia-online.com/sites/default/files/styles/post_image_fc/public/glosario_images/xestimulos_sensoriales_motores_sistema_nervioso.png,qitok=ZVNUzqv7.pagespeed.ic._XMboeLQPu.webp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607A2AE-5D12-D8FA-D4F0-4EE23FCB4972}"/>
              </a:ext>
            </a:extLst>
          </p:cNvPr>
          <p:cNvSpPr txBox="1"/>
          <p:nvPr/>
        </p:nvSpPr>
        <p:spPr>
          <a:xfrm>
            <a:off x="3493582" y="1289952"/>
            <a:ext cx="304800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ES" sz="1600" b="0" i="0" dirty="0">
                <a:solidFill>
                  <a:srgbClr val="21242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el parto, la cabeza del bebé hace presión el cuello uterino y activa la alteración de las neuronas en el cerebro, las cuales activan a la glándula pituitaria para liberar oxitocina.</a:t>
            </a:r>
          </a:p>
          <a:p>
            <a:pPr algn="just" fontAlgn="base"/>
            <a:r>
              <a:rPr lang="es-ES" sz="1600" dirty="0">
                <a:solidFill>
                  <a:srgbClr val="2124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1600" b="0" i="0" dirty="0">
                <a:solidFill>
                  <a:srgbClr val="21242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umentando las contracciones uterinas, por ende, la presión sobre el cuello uterino. Esto causa la liberación de más oxitocina y provoca contracciones aún más fuertes. </a:t>
            </a:r>
          </a:p>
          <a:p>
            <a:pPr algn="just" fontAlgn="base"/>
            <a:endParaRPr lang="es-ES" sz="1600" dirty="0">
              <a:solidFill>
                <a:srgbClr val="21242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s-ES" sz="1600" b="0" i="0" dirty="0">
                <a:solidFill>
                  <a:srgbClr val="21242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Este ciclo de retroalimentación positiva continúa hasta que el bebé nace.</a:t>
            </a:r>
          </a:p>
          <a:p>
            <a:pPr algn="just"/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80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1763217-E714-466C-5981-83EB81C99E77}"/>
              </a:ext>
            </a:extLst>
          </p:cNvPr>
          <p:cNvSpPr txBox="1">
            <a:spLocks/>
          </p:cNvSpPr>
          <p:nvPr/>
        </p:nvSpPr>
        <p:spPr>
          <a:xfrm>
            <a:off x="0" y="1128408"/>
            <a:ext cx="34935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3200" b="1" dirty="0">
                <a:latin typeface="Arial" panose="020B0604020202020204" pitchFamily="34" charset="0"/>
                <a:cs typeface="Arial" panose="020B0604020202020204" pitchFamily="34" charset="0"/>
              </a:rPr>
              <a:t>Ciclo de retroalimentación negativa</a:t>
            </a:r>
          </a:p>
          <a:p>
            <a:r>
              <a:rPr lang="es-PE" sz="2400" u="sng" dirty="0">
                <a:latin typeface="Arial" panose="020B0604020202020204" pitchFamily="34" charset="0"/>
                <a:cs typeface="Arial" panose="020B0604020202020204" pitchFamily="34" charset="0"/>
              </a:rPr>
              <a:t>Glándula</a:t>
            </a:r>
            <a:endParaRPr lang="es-P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2697674-51C9-42FC-3DF6-CDECF321F741}"/>
              </a:ext>
            </a:extLst>
          </p:cNvPr>
          <p:cNvSpPr txBox="1"/>
          <p:nvPr/>
        </p:nvSpPr>
        <p:spPr>
          <a:xfrm>
            <a:off x="4084558" y="435187"/>
            <a:ext cx="65151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E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la regulación de la presión sanguínea. Al momento de </a:t>
            </a:r>
            <a:r>
              <a:rPr lang="es-E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los</a:t>
            </a:r>
            <a:r>
              <a:rPr lang="es-E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receptores que detectan la presión, mandan un mensaje al cerebro, que a su vez manda mensajes a los efectores, el corazón y los vasos sanguíneos. Lo que resulta la disminución de la frecuencia del corazón y los vasos sanguíneos aumentan su diámetro, lo que hace que la presión sanguínea caiga a un valor dentro del intervalo alrededor del valor de referencia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ORAZÓN - Mind Map">
            <a:extLst>
              <a:ext uri="{FF2B5EF4-FFF2-40B4-BE49-F238E27FC236}">
                <a16:creationId xmlns:a16="http://schemas.microsoft.com/office/drawing/2014/main" id="{CC888CD2-C047-C435-2B67-6B35C6319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340" y="2251069"/>
            <a:ext cx="5977558" cy="330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3869236-E525-FD1B-26BC-34BFEB9B40E7}"/>
              </a:ext>
            </a:extLst>
          </p:cNvPr>
          <p:cNvSpPr txBox="1"/>
          <p:nvPr/>
        </p:nvSpPr>
        <p:spPr>
          <a:xfrm>
            <a:off x="3916018" y="5557093"/>
            <a:ext cx="7394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600" dirty="0">
                <a:latin typeface="Arial" panose="020B0604020202020204" pitchFamily="34" charset="0"/>
                <a:cs typeface="Arial" panose="020B0604020202020204" pitchFamily="34" charset="0"/>
              </a:rPr>
              <a:t>Figura 4: Imagen representativa del ciclo de retroalimentación ante el estímulo.</a:t>
            </a:r>
          </a:p>
          <a:p>
            <a:pPr algn="just"/>
            <a:r>
              <a:rPr lang="es-PE" sz="1600" dirty="0">
                <a:latin typeface="Arial" panose="020B0604020202020204" pitchFamily="34" charset="0"/>
                <a:cs typeface="Arial" panose="020B0604020202020204" pitchFamily="34" charset="0"/>
              </a:rPr>
              <a:t>Recuperado de: https://2.bp.blogspot.com/-2DlwF_VsUEc/VE2t9qDh7SI/AAAAAAAAKjQ/hKSDhigTMnA/s1600/control%2Bpresi%C3%B3n%2Barterial%2By%2Bflujo%2Bsangu%C3%ADneo%2B2.jpg</a:t>
            </a:r>
          </a:p>
        </p:txBody>
      </p:sp>
    </p:spTree>
    <p:extLst>
      <p:ext uri="{BB962C8B-B14F-4D97-AF65-F5344CB8AC3E}">
        <p14:creationId xmlns:p14="http://schemas.microsoft.com/office/powerpoint/2010/main" val="374418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Sistema Endocrino - Concepto, función y enfermedades">
            <a:extLst>
              <a:ext uri="{FF2B5EF4-FFF2-40B4-BE49-F238E27FC236}">
                <a16:creationId xmlns:a16="http://schemas.microsoft.com/office/drawing/2014/main" id="{3420BCD3-4E09-15F4-BE63-387ABFD3D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8" r="21079" b="5608"/>
          <a:stretch/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E12A7981-A804-3FFD-5EFA-73D9188E2F75}"/>
              </a:ext>
            </a:extLst>
          </p:cNvPr>
          <p:cNvSpPr/>
          <p:nvPr/>
        </p:nvSpPr>
        <p:spPr>
          <a:xfrm>
            <a:off x="-1074" y="769422"/>
            <a:ext cx="3416968" cy="52934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40461D-95E6-CB46-D784-4F233BBEF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9" y="1128408"/>
            <a:ext cx="3433557" cy="4601183"/>
          </a:xfrm>
        </p:spPr>
        <p:txBody>
          <a:bodyPr>
            <a:normAutofit/>
          </a:bodyPr>
          <a:lstStyle/>
          <a:p>
            <a:r>
              <a:rPr lang="es-PE" sz="3200" b="1" dirty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1DAD25-68FB-433C-F91E-2E64459DF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retroalimentación hormonal tanto negativa como positiva, puede ser desencadenada por un estímulo externo o interno.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glándulas son las encargadas de proporcionar, estabilidad en la homeostasis, de esta manera restableciendo su comportamiento apropiado.</a:t>
            </a:r>
          </a:p>
          <a:p>
            <a:pPr>
              <a:buFont typeface="Wingdings" panose="05000000000000000000" pitchFamily="2" charset="2"/>
              <a:buChar char="§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1419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ACC79-03D7-F571-1AFE-07AFC2B5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A5B7E4-2EB0-E127-6294-2F6D12E1C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s-PE" dirty="0">
                <a:hlinkClick r:id="rId2"/>
              </a:rPr>
              <a:t>http://emmanuel.cl/icore/downloadcore/190093</a:t>
            </a:r>
            <a:endParaRPr lang="es-PE" dirty="0"/>
          </a:p>
          <a:p>
            <a:pPr marL="457200" indent="-457200">
              <a:buAutoNum type="arabicPeriod"/>
            </a:pPr>
            <a:r>
              <a:rPr lang="es-PE" dirty="0">
                <a:hlinkClick r:id="rId3"/>
              </a:rPr>
              <a:t>https://www.uv.es/garoa2/estresyadiccion/psicoendocrinologia.htm</a:t>
            </a:r>
            <a:endParaRPr lang="es-PE" dirty="0"/>
          </a:p>
          <a:p>
            <a:pPr marL="457200" indent="-457200">
              <a:buAutoNum type="arabicPeriod"/>
            </a:pPr>
            <a:r>
              <a:rPr lang="es-PE" dirty="0">
                <a:hlinkClick r:id="rId4"/>
              </a:rPr>
              <a:t>https://flexbooks.ck12.org/cbook/ck-12-conceptos-biologia/section/13.25/primary/lesson/regulaci%C3%B3n-hormonal/</a:t>
            </a:r>
            <a:endParaRPr lang="es-PE" dirty="0"/>
          </a:p>
          <a:p>
            <a:pPr marL="457200" indent="-457200">
              <a:buAutoNum type="arabicPeriod"/>
            </a:pPr>
            <a:r>
              <a:rPr lang="es-PE" dirty="0">
                <a:hlinkClick r:id="rId5"/>
              </a:rPr>
              <a:t>https://www.uv.es/garoa2/estresyadiccion/psicoendocrinologia.htm#:~:text=RETROALIMENTACION,est%C3%A1%20en%20un%20nivel%20superior</a:t>
            </a:r>
            <a:r>
              <a:rPr lang="es-PE" dirty="0"/>
              <a:t>.</a:t>
            </a:r>
          </a:p>
          <a:p>
            <a:pPr marL="457200" indent="-457200">
              <a:buAutoNum type="arabicPeriod"/>
            </a:pPr>
            <a:r>
              <a:rPr lang="es-PE" dirty="0">
                <a:hlinkClick r:id="rId6"/>
              </a:rPr>
              <a:t>https://es.khanacademy.org/science/ap-biology/cell-communication-and-cell-cycle/feedback/a/homeostasis</a:t>
            </a:r>
            <a:endParaRPr lang="es-PE" dirty="0"/>
          </a:p>
          <a:p>
            <a:pPr marL="457200" indent="-457200">
              <a:buAutoNum type="arabicPeriod"/>
            </a:pPr>
            <a:r>
              <a:rPr lang="es-PE" dirty="0">
                <a:hlinkClick r:id="rId7"/>
              </a:rPr>
              <a:t>http://www.facmed.unam.mx/Libro-NeuroFisio/FuncionesGenerales/Homeostasis/Homeostasis.html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19935237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127</TotalTime>
  <Words>708</Words>
  <Application>Microsoft Office PowerPoint</Application>
  <PresentationFormat>Panorámica</PresentationFormat>
  <Paragraphs>41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Corbel</vt:lpstr>
      <vt:lpstr>Wingdings</vt:lpstr>
      <vt:lpstr>Wingdings 2</vt:lpstr>
      <vt:lpstr>Marco</vt:lpstr>
      <vt:lpstr>Retroalimentación positiva y negativa  de las hormonas.</vt:lpstr>
      <vt:lpstr>INTRODUCCIÓN</vt:lpstr>
      <vt:lpstr>Es el proceso endocrino en el cual cierta glándula “menor” altera un factor a una de nivel superior, modificando el estado en el que se encuentra nuestro sistema para debido momento.  Estas reacciones pueden ser conllevadas también por estímulos exteriores. </vt:lpstr>
      <vt:lpstr>Ciclo de retroalimentación positiva Glándula pituitaria </vt:lpstr>
      <vt:lpstr>Presentación de PowerPoint</vt:lpstr>
      <vt:lpstr>CONCLUSIONES</vt:lpstr>
      <vt:lpstr>Referencias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Retroalimentación positiva y negativa  de las hormonas.</dc:title>
  <dc:creator>Santiago</dc:creator>
  <cp:lastModifiedBy>Santiago</cp:lastModifiedBy>
  <cp:revision>4</cp:revision>
  <dcterms:created xsi:type="dcterms:W3CDTF">2022-07-19T16:17:07Z</dcterms:created>
  <dcterms:modified xsi:type="dcterms:W3CDTF">2022-07-19T18:24:20Z</dcterms:modified>
</cp:coreProperties>
</file>