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7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5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3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8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4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7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6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6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4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1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1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24300-19C7-423F-BC9E-F0F1F8F84DDB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DE328-83C6-409A-9F4F-7B3021FC81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0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3575721" y="980729"/>
            <a:ext cx="5400675" cy="273637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58"/>
              </a:avLst>
            </a:prstTxWarp>
          </a:bodyPr>
          <a:lstStyle/>
          <a:p>
            <a:pPr algn="ctr"/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Aplicaciones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PE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Comerciales</a:t>
            </a:r>
          </a:p>
          <a:p>
            <a:pPr algn="ctr"/>
            <a:r>
              <a:rPr lang="es-PE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(porcentajes)</a:t>
            </a:r>
          </a:p>
          <a:p>
            <a:pPr algn="ctr"/>
            <a:endParaRPr lang="es-PE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latin typeface="Arial Black" panose="020B0A04020102020204" pitchFamily="34" charset="0"/>
            </a:endParaRPr>
          </a:p>
          <a:p>
            <a:pPr algn="ctr"/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994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ChangeArrowheads="1"/>
          </p:cNvSpPr>
          <p:nvPr/>
        </p:nvSpPr>
        <p:spPr bwMode="auto">
          <a:xfrm>
            <a:off x="4157008" y="1414077"/>
            <a:ext cx="38779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" altLang="es-PE" sz="1200">
                <a:latin typeface="Arial" panose="020B0604020202020204" pitchFamily="34" charset="0"/>
                <a:cs typeface="Times New Roman" panose="02020603050405020304" pitchFamily="18" charset="0"/>
              </a:rPr>
              <a:t>	  			</a:t>
            </a:r>
            <a:endParaRPr lang="es-ES" altLang="es-PE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40"/>
          <p:cNvSpPr txBox="1">
            <a:spLocks noChangeArrowheads="1"/>
          </p:cNvSpPr>
          <p:nvPr/>
        </p:nvSpPr>
        <p:spPr bwMode="auto">
          <a:xfrm>
            <a:off x="2424113" y="260351"/>
            <a:ext cx="5759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Descuentos y aumentos</a:t>
            </a:r>
            <a:endParaRPr lang="es-ES" altLang="es-PE" sz="2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2135188" y="1341438"/>
            <a:ext cx="3384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Precio de Venta</a:t>
            </a: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pv= S/. 90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9" name="17 Rectángulo"/>
          <p:cNvSpPr>
            <a:spLocks noChangeArrowheads="1"/>
          </p:cNvSpPr>
          <p:nvPr/>
        </p:nvSpPr>
        <p:spPr bwMode="auto">
          <a:xfrm>
            <a:off x="2135189" y="692151"/>
            <a:ext cx="8137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Un 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pantalón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que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tiene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un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precio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de 90 soles,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está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con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una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oferta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del 10% de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descuento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es-PE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¿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Cuánto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debo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pagar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?</a:t>
            </a:r>
            <a:endParaRPr lang="es-PE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5808664" y="1341438"/>
            <a:ext cx="4859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Descuento:  10% de pv = 90x10%= </a:t>
            </a: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S/.9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2855914" y="1916113"/>
            <a:ext cx="4859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Pagué:  pv- d = 90 – 9 = </a:t>
            </a: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S/.81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17 Rectángulo"/>
          <p:cNvSpPr>
            <a:spLocks noChangeArrowheads="1"/>
          </p:cNvSpPr>
          <p:nvPr/>
        </p:nvSpPr>
        <p:spPr bwMode="auto">
          <a:xfrm>
            <a:off x="2135189" y="2349500"/>
            <a:ext cx="8677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Me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aumentaron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el 20% de mi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sueldo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que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es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S/.2000.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Cuánto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me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deben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pagar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?</a:t>
            </a:r>
            <a:endParaRPr lang="es-PE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8" name="Text Box 40"/>
          <p:cNvSpPr txBox="1">
            <a:spLocks noChangeArrowheads="1"/>
          </p:cNvSpPr>
          <p:nvPr/>
        </p:nvSpPr>
        <p:spPr bwMode="auto">
          <a:xfrm>
            <a:off x="2424114" y="2708275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Sueldo</a:t>
            </a: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s= S/. 2000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40"/>
          <p:cNvSpPr txBox="1">
            <a:spLocks noChangeArrowheads="1"/>
          </p:cNvSpPr>
          <p:nvPr/>
        </p:nvSpPr>
        <p:spPr bwMode="auto">
          <a:xfrm>
            <a:off x="5016500" y="2708275"/>
            <a:ext cx="4859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Aumento:  20% de 2000= </a:t>
            </a: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S/.400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2135188" y="3644901"/>
            <a:ext cx="741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PE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Un polo tiene una oferta (descuento) del </a:t>
            </a:r>
            <a:r>
              <a:rPr lang="es-PE" b="1" u="sng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20% más 30%. </a:t>
            </a:r>
            <a:r>
              <a:rPr lang="es-PE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Si el polo cuesta 50 soles. ¿Cuánto pago?</a:t>
            </a:r>
          </a:p>
        </p:txBody>
      </p:sp>
      <p:sp>
        <p:nvSpPr>
          <p:cNvPr id="25" name="Text Box 40"/>
          <p:cNvSpPr txBox="1">
            <a:spLocks noChangeArrowheads="1"/>
          </p:cNvSpPr>
          <p:nvPr/>
        </p:nvSpPr>
        <p:spPr bwMode="auto">
          <a:xfrm>
            <a:off x="2782889" y="3141663"/>
            <a:ext cx="4860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Recibo:  2000 + 400 = </a:t>
            </a: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S/.2400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40"/>
          <p:cNvSpPr txBox="1">
            <a:spLocks noChangeArrowheads="1"/>
          </p:cNvSpPr>
          <p:nvPr/>
        </p:nvSpPr>
        <p:spPr bwMode="auto">
          <a:xfrm>
            <a:off x="2566988" y="4365625"/>
            <a:ext cx="8101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20% de 50</a:t>
            </a: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1er descuento </a:t>
            </a: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0.2 x 50 =10  pagaría solo 50-10 = S/.40</a:t>
            </a: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2566988" y="4797425"/>
            <a:ext cx="8101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30% de 40</a:t>
            </a: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2do descuento </a:t>
            </a: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0.3 x 40 =12  pagaría solo 40-12 = </a:t>
            </a: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S/.28 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3792539" y="5300663"/>
            <a:ext cx="5832475" cy="4619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" sz="2400" dirty="0">
                <a:latin typeface="Arial" charset="0"/>
              </a:rPr>
              <a:t>Lo que pago es  </a:t>
            </a:r>
            <a:r>
              <a:rPr lang="es-ES" sz="2400" b="1" dirty="0">
                <a:latin typeface="Arial" charset="0"/>
              </a:rPr>
              <a:t>50 x  </a:t>
            </a:r>
            <a:r>
              <a:rPr lang="es-ES" sz="2400" b="1" dirty="0">
                <a:solidFill>
                  <a:srgbClr val="FF0000"/>
                </a:solidFill>
                <a:latin typeface="Arial" charset="0"/>
              </a:rPr>
              <a:t>0.8</a:t>
            </a:r>
            <a:r>
              <a:rPr lang="es-ES" sz="2400" b="1" dirty="0">
                <a:latin typeface="Arial" charset="0"/>
              </a:rPr>
              <a:t>  x </a:t>
            </a:r>
            <a:r>
              <a:rPr lang="es-ES" sz="2400" b="1" dirty="0">
                <a:solidFill>
                  <a:srgbClr val="FF0000"/>
                </a:solidFill>
                <a:latin typeface="Arial" charset="0"/>
              </a:rPr>
              <a:t>0.7 </a:t>
            </a:r>
            <a:r>
              <a:rPr lang="es-ES" sz="2400" dirty="0">
                <a:latin typeface="Arial" charset="0"/>
              </a:rPr>
              <a:t>= S/.28</a:t>
            </a:r>
            <a:endParaRPr lang="es-PE" sz="2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2495550" y="5876926"/>
            <a:ext cx="7056438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" sz="2400" b="1" dirty="0">
                <a:latin typeface="Arial" charset="0"/>
              </a:rPr>
              <a:t>Descuento único:   50 x  [</a:t>
            </a:r>
            <a:r>
              <a:rPr lang="es-ES" sz="2400" b="1" dirty="0">
                <a:solidFill>
                  <a:srgbClr val="FF0000"/>
                </a:solidFill>
                <a:latin typeface="Arial" charset="0"/>
              </a:rPr>
              <a:t>1- (0.8</a:t>
            </a:r>
            <a:r>
              <a:rPr lang="es-ES" sz="2400" b="1" dirty="0">
                <a:latin typeface="Arial" charset="0"/>
              </a:rPr>
              <a:t>  x </a:t>
            </a:r>
            <a:r>
              <a:rPr lang="es-ES" sz="2400" b="1" dirty="0">
                <a:solidFill>
                  <a:srgbClr val="FF0000"/>
                </a:solidFill>
                <a:latin typeface="Arial" charset="0"/>
              </a:rPr>
              <a:t>0.7)</a:t>
            </a:r>
            <a:r>
              <a:rPr lang="es-ES" sz="2400" b="1" dirty="0">
                <a:latin typeface="Arial" charset="0"/>
              </a:rPr>
              <a:t>]</a:t>
            </a:r>
            <a:r>
              <a:rPr lang="es-E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s-ES" sz="2400" dirty="0">
                <a:latin typeface="Arial" charset="0"/>
              </a:rPr>
              <a:t>= S/.22</a:t>
            </a:r>
            <a:endParaRPr lang="es-PE" sz="2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" name="Abrir llave 1"/>
          <p:cNvSpPr>
            <a:spLocks/>
          </p:cNvSpPr>
          <p:nvPr/>
        </p:nvSpPr>
        <p:spPr bwMode="auto">
          <a:xfrm rot="-5400000">
            <a:off x="7007226" y="5397501"/>
            <a:ext cx="287337" cy="1966912"/>
          </a:xfrm>
          <a:prstGeom prst="leftBrace">
            <a:avLst>
              <a:gd name="adj1" fmla="val 8366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6096001" y="6457950"/>
            <a:ext cx="2087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Descuento único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206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9" grpId="0" autoUpdateAnimBg="0"/>
      <p:bldP spid="3079" grpId="0"/>
      <p:bldP spid="14" grpId="0" autoUpdateAnimBg="0"/>
      <p:bldP spid="15" grpId="0" autoUpdateAnimBg="0"/>
      <p:bldP spid="17" grpId="0"/>
      <p:bldP spid="18" grpId="0" autoUpdateAnimBg="0"/>
      <p:bldP spid="19" grpId="0" autoUpdateAnimBg="0"/>
      <p:bldP spid="3088" grpId="0"/>
      <p:bldP spid="25" grpId="0" autoUpdateAnimBg="0"/>
      <p:bldP spid="26" grpId="0" autoUpdateAnimBg="0"/>
      <p:bldP spid="27" grpId="0" autoUpdateAnimBg="0"/>
      <p:bldP spid="16" grpId="0" animBg="1" autoUpdateAnimBg="0"/>
      <p:bldP spid="20" grpId="0" animBg="1" autoUpdateAnimBg="0"/>
      <p:bldP spid="2" grpId="0" animBg="1"/>
      <p:bldP spid="2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966789"/>
            <a:ext cx="62515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4005264"/>
            <a:ext cx="7051675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0"/>
          <p:cNvSpPr txBox="1">
            <a:spLocks noChangeArrowheads="1"/>
          </p:cNvSpPr>
          <p:nvPr/>
        </p:nvSpPr>
        <p:spPr bwMode="auto">
          <a:xfrm>
            <a:off x="2424113" y="260351"/>
            <a:ext cx="5759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Descuentos únicos</a:t>
            </a:r>
            <a:endParaRPr lang="es-ES" altLang="es-PE" sz="2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0"/>
          <p:cNvSpPr txBox="1">
            <a:spLocks noChangeArrowheads="1"/>
          </p:cNvSpPr>
          <p:nvPr/>
        </p:nvSpPr>
        <p:spPr bwMode="auto">
          <a:xfrm>
            <a:off x="2279650" y="3519488"/>
            <a:ext cx="5759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Aumentos únicos</a:t>
            </a:r>
            <a:endParaRPr lang="es-ES" altLang="es-PE" sz="2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762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ChangeArrowheads="1"/>
          </p:cNvSpPr>
          <p:nvPr/>
        </p:nvSpPr>
        <p:spPr bwMode="auto">
          <a:xfrm>
            <a:off x="4157008" y="1414077"/>
            <a:ext cx="38779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" altLang="es-PE" sz="1200">
                <a:latin typeface="Arial" panose="020B0604020202020204" pitchFamily="34" charset="0"/>
                <a:cs typeface="Times New Roman" panose="02020603050405020304" pitchFamily="18" charset="0"/>
              </a:rPr>
              <a:t>	  			</a:t>
            </a:r>
            <a:endParaRPr lang="es-ES" altLang="es-PE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5016501" y="765175"/>
            <a:ext cx="180022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  - Pc = G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774825" y="476250"/>
            <a:ext cx="2736850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 Precio de Venta</a:t>
            </a:r>
            <a:endParaRPr lang="es-MX" altLang="es-PE" sz="20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1847851" y="1484313"/>
            <a:ext cx="2087563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Ganancia</a:t>
            </a:r>
            <a:endParaRPr lang="es-MX" altLang="es-PE" sz="20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1847851" y="981075"/>
            <a:ext cx="266382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  <a:cs typeface="Arial" panose="020B0604020202020204" pitchFamily="34" charset="0"/>
              </a:rPr>
              <a:t>Precio de Compra</a:t>
            </a:r>
            <a:endParaRPr lang="es-MX" altLang="es-PE" sz="20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1524000" y="1914525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000">
                <a:latin typeface="Arial" panose="020B0604020202020204" pitchFamily="34" charset="0"/>
                <a:cs typeface="Times New Roman" panose="02020603050405020304" pitchFamily="18" charset="0"/>
              </a:rPr>
              <a:t>A cuánto se debe vender un libro que costó 60 para ganar el 20% de su costo?</a:t>
            </a:r>
          </a:p>
        </p:txBody>
      </p:sp>
      <p:sp>
        <p:nvSpPr>
          <p:cNvPr id="30" name="29 Rectángulo"/>
          <p:cNvSpPr>
            <a:spLocks noChangeArrowheads="1"/>
          </p:cNvSpPr>
          <p:nvPr/>
        </p:nvSpPr>
        <p:spPr bwMode="auto">
          <a:xfrm>
            <a:off x="1774826" y="3213100"/>
            <a:ext cx="889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000">
                <a:latin typeface="Arial" panose="020B0604020202020204" pitchFamily="34" charset="0"/>
                <a:cs typeface="Times New Roman" panose="02020603050405020304" pitchFamily="18" charset="0"/>
              </a:rPr>
              <a:t>Si vendo un libro por 50 soles y me costó 40 ¿cuál es el % de ganancia?</a:t>
            </a:r>
            <a:endParaRPr lang="es-PE" altLang="es-PE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35 Rectángulo"/>
          <p:cNvSpPr>
            <a:spLocks noChangeArrowheads="1"/>
          </p:cNvSpPr>
          <p:nvPr/>
        </p:nvSpPr>
        <p:spPr bwMode="auto">
          <a:xfrm>
            <a:off x="1992314" y="4292600"/>
            <a:ext cx="7991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000">
                <a:latin typeface="Arial" panose="020B0604020202020204" pitchFamily="34" charset="0"/>
                <a:cs typeface="Times New Roman" panose="02020603050405020304" pitchFamily="18" charset="0"/>
              </a:rPr>
              <a:t>Cuánto costó un objeto que se vendió a 150 soles, si gané el 20%?</a:t>
            </a:r>
            <a:endParaRPr lang="es-PE" altLang="es-PE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919289" y="2781300"/>
            <a:ext cx="475297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 – pc = g,    pv – 60 =12;     pv = 72</a:t>
            </a:r>
          </a:p>
        </p:txBody>
      </p:sp>
      <p:sp>
        <p:nvSpPr>
          <p:cNvPr id="38" name="Rectangle 6"/>
          <p:cNvSpPr>
            <a:spLocks noChangeArrowheads="1"/>
          </p:cNvSpPr>
          <p:nvPr/>
        </p:nvSpPr>
        <p:spPr bwMode="auto">
          <a:xfrm>
            <a:off x="1919289" y="2349500"/>
            <a:ext cx="604837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del costo = 20% de 60= 0.2x60=12</a:t>
            </a: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2063751" y="3573463"/>
            <a:ext cx="331152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50-40=10 .   El total es 50. </a:t>
            </a: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5519738" y="3573463"/>
            <a:ext cx="4032250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50-40=10, que parte de 40 es?</a:t>
            </a: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4656138" y="1412875"/>
            <a:ext cx="4392612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de ganancia = (Pv – Pc) / Pc</a:t>
            </a:r>
          </a:p>
        </p:txBody>
      </p:sp>
      <p:sp>
        <p:nvSpPr>
          <p:cNvPr id="42" name="Rectangle 6"/>
          <p:cNvSpPr>
            <a:spLocks noChangeArrowheads="1"/>
          </p:cNvSpPr>
          <p:nvPr/>
        </p:nvSpPr>
        <p:spPr bwMode="auto">
          <a:xfrm>
            <a:off x="2424114" y="4941888"/>
            <a:ext cx="180022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  - Pc = G</a:t>
            </a: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4367213" y="4941888"/>
            <a:ext cx="2881312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  -  Pc = 20%Pc</a:t>
            </a:r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7391401" y="4941888"/>
            <a:ext cx="2881313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 = 0.2 Pc + Pc</a:t>
            </a: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2424113" y="5516563"/>
            <a:ext cx="1871662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 = 1.2 Pc</a:t>
            </a:r>
          </a:p>
        </p:txBody>
      </p:sp>
      <p:sp>
        <p:nvSpPr>
          <p:cNvPr id="46" name="Rectangle 6"/>
          <p:cNvSpPr>
            <a:spLocks noChangeArrowheads="1"/>
          </p:cNvSpPr>
          <p:nvPr/>
        </p:nvSpPr>
        <p:spPr bwMode="auto">
          <a:xfrm>
            <a:off x="4511676" y="5516563"/>
            <a:ext cx="1871663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150/ 1.2 = Pc</a:t>
            </a:r>
          </a:p>
        </p:txBody>
      </p: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6527801" y="5516563"/>
            <a:ext cx="1871663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125= Pc</a:t>
            </a:r>
          </a:p>
        </p:txBody>
      </p:sp>
    </p:spTree>
    <p:extLst>
      <p:ext uri="{BB962C8B-B14F-4D97-AF65-F5344CB8AC3E}">
        <p14:creationId xmlns:p14="http://schemas.microsoft.com/office/powerpoint/2010/main" val="508047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 autoUpdateAnimBg="0"/>
      <p:bldP spid="15" grpId="0" animBg="1" autoUpdateAnimBg="0"/>
      <p:bldP spid="20" grpId="0" animBg="1" autoUpdateAnimBg="0"/>
      <p:bldP spid="25" grpId="0" animBg="1" autoUpdateAnimBg="0"/>
      <p:bldP spid="4120" grpId="0"/>
      <p:bldP spid="30" grpId="0"/>
      <p:bldP spid="36" grpId="0"/>
      <p:bldP spid="37" grpId="0" animBg="1" autoUpdateAnimBg="0"/>
      <p:bldP spid="38" grpId="0" animBg="1" autoUpdateAnimBg="0"/>
      <p:bldP spid="39" grpId="0" animBg="1" autoUpdateAnimBg="0"/>
      <p:bldP spid="40" grpId="0" animBg="1" autoUpdateAnimBg="0"/>
      <p:bldP spid="41" grpId="0" animBg="1" autoUpdateAnimBg="0"/>
      <p:bldP spid="42" grpId="0" animBg="1" autoUpdateAnimBg="0"/>
      <p:bldP spid="43" grpId="0" animBg="1" autoUpdateAnimBg="0"/>
      <p:bldP spid="44" grpId="0" animBg="1" autoUpdateAnimBg="0"/>
      <p:bldP spid="45" grpId="0" animBg="1" autoUpdateAnimBg="0"/>
      <p:bldP spid="46" grpId="0" animBg="1" autoUpdateAnimBg="0"/>
      <p:bldP spid="48" grpId="0" animBg="1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357</Words>
  <Application>Microsoft Office PowerPoint</Application>
  <PresentationFormat>Panorámica</PresentationFormat>
  <Paragraphs>41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</cp:revision>
  <dcterms:created xsi:type="dcterms:W3CDTF">2022-04-28T00:14:46Z</dcterms:created>
  <dcterms:modified xsi:type="dcterms:W3CDTF">2022-04-28T00:18:58Z</dcterms:modified>
</cp:coreProperties>
</file>