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62" r:id="rId5"/>
    <p:sldId id="264" r:id="rId6"/>
    <p:sldId id="263" r:id="rId7"/>
    <p:sldId id="268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729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1096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269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21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665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03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2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BA5EB7-B9CC-4DA3-A917-FCCECF08DEEA}" type="datetimeFigureOut">
              <a:rPr lang="es-PE" smtClean="0"/>
              <a:t>14/08/2023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C29550-C9CF-491D-9C41-B8C590BA00D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ho.org/es/temas/haemophilus-influenzae" TargetMode="External"/><Relationship Id="rId3" Type="http://schemas.openxmlformats.org/officeDocument/2006/relationships/hyperlink" Target="https://doi.org/10.1016/s0716-8640(14)70056-2" TargetMode="External"/><Relationship Id="rId7" Type="http://schemas.openxmlformats.org/officeDocument/2006/relationships/hyperlink" Target="http://sedici.unlp.edu.ar/handle/10915/1548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panol.cdc.gov/flu/symptoms/symptoms.htm" TargetMode="External"/><Relationship Id="rId5" Type="http://schemas.openxmlformats.org/officeDocument/2006/relationships/hyperlink" Target="https://espanol.cdc.gov/flu/about/keyfacts.htm" TargetMode="External"/><Relationship Id="rId4" Type="http://schemas.openxmlformats.org/officeDocument/2006/relationships/hyperlink" Target="https://hospitalcmq.com/es/enfermedades-y-condiciones/que-es-la-influenz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4BCAB5EE-EF6E-C72F-0412-E7C053F5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A09550-9955-A933-877B-3B4F18B5CC5C}"/>
              </a:ext>
            </a:extLst>
          </p:cNvPr>
          <p:cNvSpPr/>
          <p:nvPr/>
        </p:nvSpPr>
        <p:spPr>
          <a:xfrm>
            <a:off x="2186410" y="373425"/>
            <a:ext cx="7259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Influenza bacteriana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B0C5D9-ACDF-80C7-285D-C2340BE90F71}"/>
              </a:ext>
            </a:extLst>
          </p:cNvPr>
          <p:cNvSpPr/>
          <p:nvPr/>
        </p:nvSpPr>
        <p:spPr>
          <a:xfrm>
            <a:off x="4390655" y="5997819"/>
            <a:ext cx="3163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Agosto, 2023</a:t>
            </a:r>
          </a:p>
        </p:txBody>
      </p:sp>
      <p:pic>
        <p:nvPicPr>
          <p:cNvPr id="7" name="Picture 8" descr="Comunicado Administración | Colegio Algarrobos">
            <a:extLst>
              <a:ext uri="{FF2B5EF4-FFF2-40B4-BE49-F238E27FC236}">
                <a16:creationId xmlns:a16="http://schemas.microsoft.com/office/drawing/2014/main" id="{0619CB33-13CB-EEE9-43AB-CCC897E7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48" y="373425"/>
            <a:ext cx="1528674" cy="23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17F2008-ED94-2519-D9C4-112BFECB9B51}"/>
              </a:ext>
            </a:extLst>
          </p:cNvPr>
          <p:cNvSpPr/>
          <p:nvPr/>
        </p:nvSpPr>
        <p:spPr>
          <a:xfrm>
            <a:off x="765392" y="1651591"/>
            <a:ext cx="5542643" cy="2388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BDD39B-6011-42D8-518F-6D7F1E7631D7}"/>
              </a:ext>
            </a:extLst>
          </p:cNvPr>
          <p:cNvSpPr/>
          <p:nvPr/>
        </p:nvSpPr>
        <p:spPr>
          <a:xfrm>
            <a:off x="870778" y="1841230"/>
            <a:ext cx="76983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Datos: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Nombre: Alejandro Pérez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Profesor: Juan Céspedes 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 Biología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Grado y sección: 4° “B” de secundaria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Colegio: Algarrobos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3125DD-47B7-687D-7692-FB103FE58DD6}"/>
              </a:ext>
            </a:extLst>
          </p:cNvPr>
          <p:cNvSpPr/>
          <p:nvPr/>
        </p:nvSpPr>
        <p:spPr>
          <a:xfrm>
            <a:off x="10589002" y="4760038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1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https://acortar.link/bhTE43</a:t>
            </a:r>
          </a:p>
        </p:txBody>
      </p:sp>
      <p:pic>
        <p:nvPicPr>
          <p:cNvPr id="1026" name="Picture 2" descr="Influenza: ¿Qué es? ¿Cuáles son los síntomas? ¿Cómo prevenirla?">
            <a:extLst>
              <a:ext uri="{FF2B5EF4-FFF2-40B4-BE49-F238E27FC236}">
                <a16:creationId xmlns:a16="http://schemas.microsoft.com/office/drawing/2014/main" id="{C007F9FC-C381-4694-A234-5AE1AB63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27" y="3787430"/>
            <a:ext cx="3515575" cy="18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5750B71-4E3E-ED30-2F14-2B2E7BDB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F638DC1-7DF9-E02F-EBBC-616F0A53D5DF}"/>
              </a:ext>
            </a:extLst>
          </p:cNvPr>
          <p:cNvSpPr/>
          <p:nvPr/>
        </p:nvSpPr>
        <p:spPr>
          <a:xfrm>
            <a:off x="156235" y="116632"/>
            <a:ext cx="4627397" cy="66247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778F24-243A-1254-74C5-33AAFBD9F6E0}"/>
              </a:ext>
            </a:extLst>
          </p:cNvPr>
          <p:cNvSpPr/>
          <p:nvPr/>
        </p:nvSpPr>
        <p:spPr>
          <a:xfrm>
            <a:off x="236036" y="854724"/>
            <a:ext cx="44188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influencia bacteriana, también conocida como gripe, es una infección viral altamente contagiosa que afecta el sistema respiratorio</a:t>
            </a:r>
            <a:r>
              <a:rPr lang="es-MX" sz="2000" b="0" cap="none" spc="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esta presentación, exploraremos la bacteria causante, sus síntomas, cómo prevenirla y las opciones de tratamiento.</a:t>
            </a:r>
            <a:endParaRPr lang="es-ES" sz="2000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DCFE51-8C09-3CD4-EF8C-1A4433C780D2}"/>
              </a:ext>
            </a:extLst>
          </p:cNvPr>
          <p:cNvSpPr/>
          <p:nvPr/>
        </p:nvSpPr>
        <p:spPr>
          <a:xfrm>
            <a:off x="859882" y="324046"/>
            <a:ext cx="3046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Introducción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DA3591-3156-F7D8-29F1-B563AE18B245}"/>
              </a:ext>
            </a:extLst>
          </p:cNvPr>
          <p:cNvSpPr/>
          <p:nvPr/>
        </p:nvSpPr>
        <p:spPr>
          <a:xfrm>
            <a:off x="289396" y="3465155"/>
            <a:ext cx="2429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Objetivos:</a:t>
            </a:r>
          </a:p>
          <a:p>
            <a:pPr algn="ctr"/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C25DAD-2FBF-168C-4303-AA93017B25D6}"/>
              </a:ext>
            </a:extLst>
          </p:cNvPr>
          <p:cNvSpPr/>
          <p:nvPr/>
        </p:nvSpPr>
        <p:spPr>
          <a:xfrm>
            <a:off x="289396" y="4119369"/>
            <a:ext cx="43601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Entender la influencia bacteriana y cómo afecta la salud.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Identificar medidas preventivas efectivas para evitar su propagación.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Conocer las diferentes opciones de tratamiento disponibles para abordar la influencia bacteriana.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FBA411-9FEF-AEED-2448-06DA11DEF4AE}"/>
              </a:ext>
            </a:extLst>
          </p:cNvPr>
          <p:cNvSpPr/>
          <p:nvPr/>
        </p:nvSpPr>
        <p:spPr>
          <a:xfrm>
            <a:off x="5098892" y="4888810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2681AD-E342-1497-48BF-ABD65F3F98D8}"/>
              </a:ext>
            </a:extLst>
          </p:cNvPr>
          <p:cNvSpPr/>
          <p:nvPr/>
        </p:nvSpPr>
        <p:spPr>
          <a:xfrm>
            <a:off x="5046291" y="4888810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2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https://acortar.link/pKVtq7</a:t>
            </a:r>
          </a:p>
        </p:txBody>
      </p:sp>
      <p:pic>
        <p:nvPicPr>
          <p:cNvPr id="2050" name="Picture 2" descr="Gripe más neumonía bacteriana: el riesgo de muerte se eleva más de tres  veces | Salud">
            <a:extLst>
              <a:ext uri="{FF2B5EF4-FFF2-40B4-BE49-F238E27FC236}">
                <a16:creationId xmlns:a16="http://schemas.microsoft.com/office/drawing/2014/main" id="{F66C098D-3223-44FE-B1B7-3964E093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70" y="1033669"/>
            <a:ext cx="5450129" cy="36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2E5E236F-68CB-4871-9146-43625914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CE045B5-C041-EBE1-72BD-BED611E6E23F}"/>
              </a:ext>
            </a:extLst>
          </p:cNvPr>
          <p:cNvSpPr/>
          <p:nvPr/>
        </p:nvSpPr>
        <p:spPr>
          <a:xfrm>
            <a:off x="218381" y="891070"/>
            <a:ext cx="4238396" cy="5181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4AC96E-46B0-DD20-5807-24FFFA596237}"/>
              </a:ext>
            </a:extLst>
          </p:cNvPr>
          <p:cNvSpPr/>
          <p:nvPr/>
        </p:nvSpPr>
        <p:spPr>
          <a:xfrm>
            <a:off x="157335" y="1160551"/>
            <a:ext cx="4360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Bacteria Causante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D80EAAD-61A0-AD1E-D545-EAB0FA1CDF73}"/>
              </a:ext>
            </a:extLst>
          </p:cNvPr>
          <p:cNvSpPr/>
          <p:nvPr/>
        </p:nvSpPr>
        <p:spPr>
          <a:xfrm>
            <a:off x="392800" y="1745326"/>
            <a:ext cx="3889557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bacteria más común causante de la influencia bacteriana es el virus de la influenza.</a:t>
            </a:r>
          </a:p>
          <a:p>
            <a:pPr algn="just"/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propaga a través de pequeñas gotas respiratorias expulsadas al toser o estornudar y mediante el contacto cercano con personas infectadas.</a:t>
            </a:r>
          </a:p>
          <a:p>
            <a:pPr algn="just"/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bacteria puede mutar rápidamente, lo que dificulta su control y aumenta su capacidad de causar brotes estacionales.</a:t>
            </a:r>
            <a:endParaRPr lang="es-ES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47EE14-576A-0301-A81A-A4C020E26E8D}"/>
              </a:ext>
            </a:extLst>
          </p:cNvPr>
          <p:cNvSpPr/>
          <p:nvPr/>
        </p:nvSpPr>
        <p:spPr>
          <a:xfrm>
            <a:off x="10822650" y="5253596"/>
            <a:ext cx="1100028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D760971-60DC-ABB5-77D1-6715DC1EEC8E}"/>
              </a:ext>
            </a:extLst>
          </p:cNvPr>
          <p:cNvSpPr/>
          <p:nvPr/>
        </p:nvSpPr>
        <p:spPr>
          <a:xfrm>
            <a:off x="10822650" y="5261222"/>
            <a:ext cx="1100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3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https://acortar.link/ukH5Cq</a:t>
            </a:r>
          </a:p>
        </p:txBody>
      </p:sp>
      <p:pic>
        <p:nvPicPr>
          <p:cNvPr id="3074" name="Picture 2" descr="Virus bacterias células 3d render imagen. ilustración de modelo de gripe,  influenza, coronavirus. covid-19 | Archivo PSD Premium">
            <a:extLst>
              <a:ext uri="{FF2B5EF4-FFF2-40B4-BE49-F238E27FC236}">
                <a16:creationId xmlns:a16="http://schemas.microsoft.com/office/drawing/2014/main" id="{85E30062-9A3C-4110-A158-747F3EA1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85" y="934278"/>
            <a:ext cx="4989443" cy="4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16026A0-6A63-4A7B-16E2-38276F0C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5608640-71BF-82C5-9466-DD802DE128A5}"/>
              </a:ext>
            </a:extLst>
          </p:cNvPr>
          <p:cNvSpPr/>
          <p:nvPr/>
        </p:nvSpPr>
        <p:spPr>
          <a:xfrm>
            <a:off x="7538470" y="367570"/>
            <a:ext cx="4588880" cy="5039317"/>
          </a:xfrm>
          <a:prstGeom prst="roundRect">
            <a:avLst>
              <a:gd name="adj" fmla="val 1377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4229B8-F78E-CEB9-67CA-483B48FBEFDA}"/>
              </a:ext>
            </a:extLst>
          </p:cNvPr>
          <p:cNvSpPr/>
          <p:nvPr/>
        </p:nvSpPr>
        <p:spPr>
          <a:xfrm>
            <a:off x="8786462" y="566014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Síntomas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774C12-D33E-761E-2448-A4E85EA116DA}"/>
              </a:ext>
            </a:extLst>
          </p:cNvPr>
          <p:cNvSpPr/>
          <p:nvPr/>
        </p:nvSpPr>
        <p:spPr>
          <a:xfrm>
            <a:off x="7663922" y="1275228"/>
            <a:ext cx="44634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Los síntomas típicos incluyen fiebre alta, tos persistente, dolor de garganta, fatiga intensa y dolores musculares.</a:t>
            </a:r>
          </a:p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casos más graves, puede provocar complicaciones como neumonía, lo que resulta en dificultades respiratorias y hospitalización.</a:t>
            </a:r>
          </a:p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Reconocer los síntomas es crucial para buscar tratamiento adecuado y evitar la propagación de la bacteria.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E3CE8D-F1AA-A779-44AD-A88F538160BB}"/>
              </a:ext>
            </a:extLst>
          </p:cNvPr>
          <p:cNvSpPr/>
          <p:nvPr/>
        </p:nvSpPr>
        <p:spPr>
          <a:xfrm>
            <a:off x="64651" y="3429000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EF57AD-71F2-19BA-755C-F1356DFE7A0C}"/>
              </a:ext>
            </a:extLst>
          </p:cNvPr>
          <p:cNvSpPr/>
          <p:nvPr/>
        </p:nvSpPr>
        <p:spPr>
          <a:xfrm>
            <a:off x="84356" y="3429000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4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https://acortar.link/b21JZN</a:t>
            </a:r>
          </a:p>
        </p:txBody>
      </p:sp>
      <p:pic>
        <p:nvPicPr>
          <p:cNvPr id="4098" name="Picture 2" descr="Qué tomar para el dolor de garganta o la faringitis: medicamentos y  remedios naturales">
            <a:extLst>
              <a:ext uri="{FF2B5EF4-FFF2-40B4-BE49-F238E27FC236}">
                <a16:creationId xmlns:a16="http://schemas.microsoft.com/office/drawing/2014/main" id="{A93E92EE-6F90-4320-AEA0-DD37DD7E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2" y="781050"/>
            <a:ext cx="47148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lor de Garganta: ¿qué es y cómo se trata?">
            <a:extLst>
              <a:ext uri="{FF2B5EF4-FFF2-40B4-BE49-F238E27FC236}">
                <a16:creationId xmlns:a16="http://schemas.microsoft.com/office/drawing/2014/main" id="{277529FE-6E2E-466D-8A90-5A8F42F65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3099"/>
          <a:stretch/>
        </p:blipFill>
        <p:spPr bwMode="auto">
          <a:xfrm>
            <a:off x="2006002" y="3429000"/>
            <a:ext cx="5295057" cy="31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44AB6-CDC7-4199-B07A-FF1FF79D6426}"/>
              </a:ext>
            </a:extLst>
          </p:cNvPr>
          <p:cNvSpPr/>
          <p:nvPr/>
        </p:nvSpPr>
        <p:spPr>
          <a:xfrm>
            <a:off x="7340471" y="5793783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FB33C5-8465-49BA-BCCE-366CAE23A191}"/>
              </a:ext>
            </a:extLst>
          </p:cNvPr>
          <p:cNvSpPr/>
          <p:nvPr/>
        </p:nvSpPr>
        <p:spPr>
          <a:xfrm>
            <a:off x="7323108" y="5828839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5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https://acortar.link/FmGM3z</a:t>
            </a:r>
          </a:p>
        </p:txBody>
      </p:sp>
    </p:spTree>
    <p:extLst>
      <p:ext uri="{BB962C8B-B14F-4D97-AF65-F5344CB8AC3E}">
        <p14:creationId xmlns:p14="http://schemas.microsoft.com/office/powerpoint/2010/main" val="23603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D89EBEE4-E9B8-3B4B-D7DD-00B0EE17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7FE3C68-1C27-D022-81C0-99147E66AB44}"/>
              </a:ext>
            </a:extLst>
          </p:cNvPr>
          <p:cNvSpPr/>
          <p:nvPr/>
        </p:nvSpPr>
        <p:spPr>
          <a:xfrm>
            <a:off x="7432142" y="478346"/>
            <a:ext cx="4586931" cy="5869445"/>
          </a:xfrm>
          <a:prstGeom prst="roundRect">
            <a:avLst>
              <a:gd name="adj" fmla="val 1134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C5B73CE-EB1E-C36D-CBA6-CEA0645DE90A}"/>
              </a:ext>
            </a:extLst>
          </p:cNvPr>
          <p:cNvSpPr/>
          <p:nvPr/>
        </p:nvSpPr>
        <p:spPr>
          <a:xfrm>
            <a:off x="7674983" y="1568797"/>
            <a:ext cx="417654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higiene de manos frecuente con agua y jabón, durante al menos 20 segundos, es fundamental para prevenir la transmisión de la bacteria.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El uso de mascarillas en entornos con alta transmisión y evitar el contacto cercano con personas enfermas también son estrategias efectivas.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vacunación anual contra la influenza es una forma crucial de protegerse y reducir el riesgo de infección.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B6B0E4-7DCC-FF76-05FC-DA463A489EC6}"/>
              </a:ext>
            </a:extLst>
          </p:cNvPr>
          <p:cNvSpPr/>
          <p:nvPr/>
        </p:nvSpPr>
        <p:spPr>
          <a:xfrm>
            <a:off x="8423113" y="738265"/>
            <a:ext cx="2680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Prevención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80BFCB-8FE1-7954-E8B4-76E2B7FB5B51}"/>
              </a:ext>
            </a:extLst>
          </p:cNvPr>
          <p:cNvSpPr/>
          <p:nvPr/>
        </p:nvSpPr>
        <p:spPr>
          <a:xfrm>
            <a:off x="340472" y="3532188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8C3463-6CA6-3E37-67C6-7C9CB21D8752}"/>
              </a:ext>
            </a:extLst>
          </p:cNvPr>
          <p:cNvSpPr/>
          <p:nvPr/>
        </p:nvSpPr>
        <p:spPr>
          <a:xfrm>
            <a:off x="347892" y="3519056"/>
            <a:ext cx="1109686" cy="7210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6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https://acortar.link/elc9bn</a:t>
            </a:r>
          </a:p>
        </p:txBody>
      </p:sp>
      <p:pic>
        <p:nvPicPr>
          <p:cNvPr id="5122" name="Picture 2" descr="Lavarse las manos de forma eficaz | State Farm®">
            <a:extLst>
              <a:ext uri="{FF2B5EF4-FFF2-40B4-BE49-F238E27FC236}">
                <a16:creationId xmlns:a16="http://schemas.microsoft.com/office/drawing/2014/main" id="{03611DAE-3E0B-4D9A-B865-63F939E0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2" y="811074"/>
            <a:ext cx="4663764" cy="26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ómo usar una mascarilla sin empañar las gafas - American Academy of  Ophthalmology">
            <a:extLst>
              <a:ext uri="{FF2B5EF4-FFF2-40B4-BE49-F238E27FC236}">
                <a16:creationId xmlns:a16="http://schemas.microsoft.com/office/drawing/2014/main" id="{E6BCF9BB-41F9-4114-AEA5-2F5C94932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4070"/>
          <a:stretch/>
        </p:blipFill>
        <p:spPr bwMode="auto">
          <a:xfrm>
            <a:off x="2331592" y="3413068"/>
            <a:ext cx="4979130" cy="32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72A16C3-3B8A-485A-B327-51ED37B05B49}"/>
              </a:ext>
            </a:extLst>
          </p:cNvPr>
          <p:cNvGrpSpPr/>
          <p:nvPr/>
        </p:nvGrpSpPr>
        <p:grpSpPr>
          <a:xfrm>
            <a:off x="629414" y="5195094"/>
            <a:ext cx="1109687" cy="752182"/>
            <a:chOff x="629414" y="5195094"/>
            <a:chExt cx="1109687" cy="75218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DEC28BD-E2BA-47F8-BF59-0F5F5730174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4366BFC-FDDD-4F1B-953B-D46746FCAE2A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7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https://acortar.link/eqa3cK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21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0F279BF3-882E-6C64-8FD5-E0EC0A7E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4D0B08A-AE19-A8A5-0347-41D9ED3213B8}"/>
              </a:ext>
            </a:extLst>
          </p:cNvPr>
          <p:cNvSpPr/>
          <p:nvPr/>
        </p:nvSpPr>
        <p:spPr>
          <a:xfrm>
            <a:off x="214730" y="793102"/>
            <a:ext cx="4908266" cy="4819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A82207-33AE-ACC7-08C4-5701ECE842EA}"/>
              </a:ext>
            </a:extLst>
          </p:cNvPr>
          <p:cNvSpPr/>
          <p:nvPr/>
        </p:nvSpPr>
        <p:spPr>
          <a:xfrm>
            <a:off x="1200141" y="879223"/>
            <a:ext cx="2937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Tratamiento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CAE056-55C5-6743-9A90-E3C81EAA3963}"/>
              </a:ext>
            </a:extLst>
          </p:cNvPr>
          <p:cNvSpPr/>
          <p:nvPr/>
        </p:nvSpPr>
        <p:spPr>
          <a:xfrm>
            <a:off x="312362" y="1645664"/>
            <a:ext cx="481063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la mayoría de los casos, el tratamiento se enfoca en aliviar los síntomas: descanso adecuado, hidratación y medicamentos para reducir la fiebre y el malestar.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Los antivirales pueden ser prescritos en casos graves, pero su eficacia depende de la rapidez con la que se administren.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Es importante buscar atención médica si los síntomas son graves o persisten, especialmente en poblaciones vulnerables como niños y ancianos.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 descr="Antibióticos: los usos indebidos que ponen en riesgo tu salud">
            <a:extLst>
              <a:ext uri="{FF2B5EF4-FFF2-40B4-BE49-F238E27FC236}">
                <a16:creationId xmlns:a16="http://schemas.microsoft.com/office/drawing/2014/main" id="{C9F79B8B-43AC-C50F-EE4E-4D5005962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0465" y="31244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6146" name="Picture 2" descr="Duermo, pero no descanso&quot;: 10 claves para un sueño profundo ...">
            <a:extLst>
              <a:ext uri="{FF2B5EF4-FFF2-40B4-BE49-F238E27FC236}">
                <a16:creationId xmlns:a16="http://schemas.microsoft.com/office/drawing/2014/main" id="{7F7E7E9F-2A21-4205-9394-174DE93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62" y="716445"/>
            <a:ext cx="3956880" cy="29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5F6468A-B153-4002-89CD-4F51013B8ADD}"/>
              </a:ext>
            </a:extLst>
          </p:cNvPr>
          <p:cNvGrpSpPr/>
          <p:nvPr/>
        </p:nvGrpSpPr>
        <p:grpSpPr>
          <a:xfrm>
            <a:off x="5405337" y="3684105"/>
            <a:ext cx="1109687" cy="752182"/>
            <a:chOff x="629414" y="5195094"/>
            <a:chExt cx="1109687" cy="7521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3E4CE8-71C0-483A-895B-03AC1E757AC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A6E5A5C-C08F-4938-8812-7A299737E32E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8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https://acortar.link/YyyQVr</a:t>
              </a:r>
            </a:p>
          </p:txBody>
        </p:sp>
      </p:grpSp>
      <p:pic>
        <p:nvPicPr>
          <p:cNvPr id="6148" name="Picture 4" descr="Análisis de modos y efectos de fallas en la atención médica | Conexión ESAN">
            <a:extLst>
              <a:ext uri="{FF2B5EF4-FFF2-40B4-BE49-F238E27FC236}">
                <a16:creationId xmlns:a16="http://schemas.microsoft.com/office/drawing/2014/main" id="{C19F0ED4-0BCE-495B-BC2C-CFF17D38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2" y="3684105"/>
            <a:ext cx="4562260" cy="25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3555B98-1966-4DA3-A333-C76AD61A3C7E}"/>
              </a:ext>
            </a:extLst>
          </p:cNvPr>
          <p:cNvGrpSpPr/>
          <p:nvPr/>
        </p:nvGrpSpPr>
        <p:grpSpPr>
          <a:xfrm>
            <a:off x="6300421" y="5899583"/>
            <a:ext cx="1109687" cy="752182"/>
            <a:chOff x="629414" y="5195094"/>
            <a:chExt cx="1109687" cy="75218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B55B50-9950-4E41-B1FF-279B51A5474B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D828462-81F5-4197-8DB4-995528716D35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9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https://acortar.link/ezFAcs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98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0F279BF3-882E-6C64-8FD5-E0EC0A7E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4D0B08A-AE19-A8A5-0347-41D9ED3213B8}"/>
              </a:ext>
            </a:extLst>
          </p:cNvPr>
          <p:cNvSpPr/>
          <p:nvPr/>
        </p:nvSpPr>
        <p:spPr>
          <a:xfrm>
            <a:off x="214730" y="1188580"/>
            <a:ext cx="4908266" cy="3871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A82207-33AE-ACC7-08C4-5701ECE842EA}"/>
              </a:ext>
            </a:extLst>
          </p:cNvPr>
          <p:cNvSpPr/>
          <p:nvPr/>
        </p:nvSpPr>
        <p:spPr>
          <a:xfrm>
            <a:off x="1200141" y="1274701"/>
            <a:ext cx="2937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Diagnóstico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CAE056-55C5-6743-9A90-E3C81EAA3963}"/>
              </a:ext>
            </a:extLst>
          </p:cNvPr>
          <p:cNvSpPr/>
          <p:nvPr/>
        </p:nvSpPr>
        <p:spPr>
          <a:xfrm>
            <a:off x="312362" y="2041142"/>
            <a:ext cx="48106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diagnóstico de la influencia bacteriana se basa en la evaluación de los síntomas y, en ocasiones, en pruebas de laboratorio para confirmar la presencia del virus.</a:t>
            </a:r>
          </a:p>
          <a:p>
            <a:pPr algn="just"/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reconocimiento temprano de los síntomas es esencial para un tratamiento efectivo y para prevenir la propagación a otras personas.</a:t>
            </a:r>
          </a:p>
          <a:p>
            <a:pPr algn="just"/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 descr="Antibióticos: los usos indebidos que ponen en riesgo tu salud">
            <a:extLst>
              <a:ext uri="{FF2B5EF4-FFF2-40B4-BE49-F238E27FC236}">
                <a16:creationId xmlns:a16="http://schemas.microsoft.com/office/drawing/2014/main" id="{C9F79B8B-43AC-C50F-EE4E-4D5005962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0465" y="31244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5F6468A-B153-4002-89CD-4F51013B8ADD}"/>
              </a:ext>
            </a:extLst>
          </p:cNvPr>
          <p:cNvGrpSpPr/>
          <p:nvPr/>
        </p:nvGrpSpPr>
        <p:grpSpPr>
          <a:xfrm>
            <a:off x="5683415" y="4707516"/>
            <a:ext cx="1109687" cy="752182"/>
            <a:chOff x="629414" y="5195094"/>
            <a:chExt cx="1109687" cy="7521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3E4CE8-71C0-483A-895B-03AC1E757AC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A6E5A5C-C08F-4938-8812-7A299737E32E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10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https://acortar.link/YyyQVr</a:t>
              </a:r>
            </a:p>
          </p:txBody>
        </p:sp>
      </p:grpSp>
      <p:pic>
        <p:nvPicPr>
          <p:cNvPr id="7170" name="Picture 2" descr="Pruebas y diagnóstico de la gripe">
            <a:extLst>
              <a:ext uri="{FF2B5EF4-FFF2-40B4-BE49-F238E27FC236}">
                <a16:creationId xmlns:a16="http://schemas.microsoft.com/office/drawing/2014/main" id="{C4055954-2D3B-4A8E-98F8-86ED8BDD3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7166"/>
          <a:stretch/>
        </p:blipFill>
        <p:spPr bwMode="auto">
          <a:xfrm>
            <a:off x="5683415" y="1181761"/>
            <a:ext cx="5948166" cy="34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6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4B55CBF-1981-64AA-C573-2A7E6E4D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44D1E0B-12F3-BFDB-3A5B-DFC46275003A}"/>
              </a:ext>
            </a:extLst>
          </p:cNvPr>
          <p:cNvSpPr/>
          <p:nvPr/>
        </p:nvSpPr>
        <p:spPr>
          <a:xfrm>
            <a:off x="387693" y="690277"/>
            <a:ext cx="11416613" cy="43322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92C4B5-531D-C7DD-A551-72D63C542173}"/>
              </a:ext>
            </a:extLst>
          </p:cNvPr>
          <p:cNvSpPr/>
          <p:nvPr/>
        </p:nvSpPr>
        <p:spPr>
          <a:xfrm>
            <a:off x="476387" y="929351"/>
            <a:ext cx="371217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Conclusiones:</a:t>
            </a:r>
          </a:p>
          <a:p>
            <a:pPr algn="ctr"/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B1082B-CBA7-084F-C325-07B74C82676A}"/>
              </a:ext>
            </a:extLst>
          </p:cNvPr>
          <p:cNvSpPr/>
          <p:nvPr/>
        </p:nvSpPr>
        <p:spPr>
          <a:xfrm>
            <a:off x="611629" y="1529515"/>
            <a:ext cx="1113886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conclusión, la influencia bacteriana es un recordatorio de la importancia de la prevención y la acción en nuestra salud.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Para combatir eficazmente esta infección viral, es esencial adoptar medidas de prevención sólidas.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Mantener una buena higiene, recibir la vacunación anual y evitar el contacto cercano con personas enfermas son pasos cruciales.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Reconocer los síntomas a tiempo y buscar atención médica adecuada pueden marcar la diferencia en la recuperación personal y la contención de la propagación.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Al trabajar juntos en la prevención y el tratamiento, podemos proteger nuestra salud y la de quienes nos rodean.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1400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F0BCEC1A-0771-AF77-3150-306CFBA9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3058E29-501F-C282-5704-708E53EA5FCC}"/>
              </a:ext>
            </a:extLst>
          </p:cNvPr>
          <p:cNvSpPr/>
          <p:nvPr/>
        </p:nvSpPr>
        <p:spPr>
          <a:xfrm>
            <a:off x="290693" y="1013002"/>
            <a:ext cx="6880190" cy="4755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3C6824-E429-B217-966F-DD4EEB4F6033}"/>
              </a:ext>
            </a:extLst>
          </p:cNvPr>
          <p:cNvSpPr/>
          <p:nvPr/>
        </p:nvSpPr>
        <p:spPr>
          <a:xfrm>
            <a:off x="372612" y="1353885"/>
            <a:ext cx="6798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Referencias </a:t>
            </a:r>
            <a:r>
              <a:rPr lang="es-ES" sz="3600" b="0" cap="none" spc="0" dirty="0" smtClean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bibliográficas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9BDDC1-4A92-ECA7-BC6A-2BE13EAC4236}"/>
              </a:ext>
            </a:extLst>
          </p:cNvPr>
          <p:cNvSpPr/>
          <p:nvPr/>
        </p:nvSpPr>
        <p:spPr>
          <a:xfrm>
            <a:off x="560589" y="2000216"/>
            <a:ext cx="6067751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400" dirty="0">
                <a:effectLst/>
              </a:rPr>
              <a:t/>
            </a:r>
            <a:br>
              <a:rPr lang="en-US" sz="1400" dirty="0">
                <a:effectLst/>
              </a:rPr>
            </a:br>
            <a:endParaRPr lang="es-ES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0589" y="2133600"/>
            <a:ext cx="615771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Baehr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, M. F., &amp;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Mackenney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, P. J. (2014). Aspectos clínicos de la influenza. 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Revista Médica Clínica Las Condes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(3), 406–411.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https://doi.org/10.1016/s0716-8640(14)70056-2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Hospital CMQ. (2023b,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27). 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Influenza: ¿Qué es? ¿Cuáles son los síntomas? ¿Cómo prevenirla?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https://hospitalcmq.com/es/enfermedades-y-condiciones/que-es-la-influenza/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Datos clave sobre la influenza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(2023b,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2). Centers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Control and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https://espanol.cdc.gov/flu/about/keyfacts.htm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Síntomas de la influenza y sus complicaciones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(2022b,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3). Centers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Control and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s-PE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espanol.cdc.gov/flu/symptoms/symptoms.htm</a:t>
            </a:r>
            <a:endParaRPr lang="es-PE" sz="1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Sparo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, M. (2010b,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1). 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Neumonías bacterianas </a:t>
            </a:r>
            <a:r>
              <a:rPr lang="es-P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bacteriémicas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 post-influenza (NBBPI)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s-PE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sedici.unlp.edu.ar/handle/10915/15489</a:t>
            </a:r>
            <a:endParaRPr lang="es-PE" sz="1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s-PE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.-b). OPS/OMS | Organización Panamericana De La Salud. </a:t>
            </a:r>
            <a:r>
              <a:rPr lang="es-PE" sz="11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https://www.paho.org/es/temas/haemophilus-influenzae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6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1747</TotalTime>
  <Words>764</Words>
  <Application>Microsoft Office PowerPoint</Application>
  <PresentationFormat>Panorámica</PresentationFormat>
  <Paragraphs>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Wilfredo</dc:creator>
  <cp:lastModifiedBy>Wilfredo</cp:lastModifiedBy>
  <cp:revision>5</cp:revision>
  <dcterms:created xsi:type="dcterms:W3CDTF">2023-07-20T21:23:38Z</dcterms:created>
  <dcterms:modified xsi:type="dcterms:W3CDTF">2023-08-15T02:46:32Z</dcterms:modified>
</cp:coreProperties>
</file>