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56" r:id="rId4"/>
    <p:sldId id="257" r:id="rId5"/>
    <p:sldId id="258" r:id="rId6"/>
    <p:sldId id="259" r:id="rId7"/>
    <p:sldId id="260" r:id="rId8"/>
    <p:sldId id="266"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PE"/>
          </a:p>
        </p:txBody>
      </p:sp>
      <p:sp>
        <p:nvSpPr>
          <p:cNvPr id="4" name="Marcador de fecha 3"/>
          <p:cNvSpPr>
            <a:spLocks noGrp="1"/>
          </p:cNvSpPr>
          <p:nvPr>
            <p:ph type="dt" sz="half" idx="10"/>
          </p:nvPr>
        </p:nvSpPr>
        <p:spPr/>
        <p:txBody>
          <a:bodyPr/>
          <a:lstStyle/>
          <a:p>
            <a:fld id="{6AE788F5-79FA-4EA3-9E25-5FAE558F60E2}" type="datetimeFigureOut">
              <a:rPr lang="es-PE" smtClean="0"/>
              <a:t>14/08/2023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80752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6AE788F5-79FA-4EA3-9E25-5FAE558F60E2}" type="datetimeFigureOut">
              <a:rPr lang="es-PE" smtClean="0"/>
              <a:t>14/08/2023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22112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6AE788F5-79FA-4EA3-9E25-5FAE558F60E2}" type="datetimeFigureOut">
              <a:rPr lang="es-PE" smtClean="0"/>
              <a:t>14/08/2023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4114679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6AE788F5-79FA-4EA3-9E25-5FAE558F60E2}" type="datetimeFigureOut">
              <a:rPr lang="es-PE" smtClean="0"/>
              <a:t>14/08/2023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212031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6AE788F5-79FA-4EA3-9E25-5FAE558F60E2}" type="datetimeFigureOut">
              <a:rPr lang="es-PE" smtClean="0"/>
              <a:t>14/08/2023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148117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6AE788F5-79FA-4EA3-9E25-5FAE558F60E2}" type="datetimeFigureOut">
              <a:rPr lang="es-PE" smtClean="0"/>
              <a:t>14/08/2023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1653047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6AE788F5-79FA-4EA3-9E25-5FAE558F60E2}" type="datetimeFigureOut">
              <a:rPr lang="es-PE" smtClean="0"/>
              <a:t>14/08/2023</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133766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6AE788F5-79FA-4EA3-9E25-5FAE558F60E2}" type="datetimeFigureOut">
              <a:rPr lang="es-PE" smtClean="0"/>
              <a:t>14/08/2023</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12168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AE788F5-79FA-4EA3-9E25-5FAE558F60E2}" type="datetimeFigureOut">
              <a:rPr lang="es-PE" smtClean="0"/>
              <a:t>14/08/2023</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767279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AE788F5-79FA-4EA3-9E25-5FAE558F60E2}" type="datetimeFigureOut">
              <a:rPr lang="es-PE" smtClean="0"/>
              <a:t>14/08/2023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292405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AE788F5-79FA-4EA3-9E25-5FAE558F60E2}" type="datetimeFigureOut">
              <a:rPr lang="es-PE" smtClean="0"/>
              <a:t>14/08/2023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11E5B0DF-5081-459B-87DD-489C4B789448}" type="slidenum">
              <a:rPr lang="es-PE" smtClean="0"/>
              <a:t>‹Nº›</a:t>
            </a:fld>
            <a:endParaRPr lang="es-PE"/>
          </a:p>
        </p:txBody>
      </p:sp>
    </p:spTree>
    <p:extLst>
      <p:ext uri="{BB962C8B-B14F-4D97-AF65-F5344CB8AC3E}">
        <p14:creationId xmlns:p14="http://schemas.microsoft.com/office/powerpoint/2010/main" val="297939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788F5-79FA-4EA3-9E25-5FAE558F60E2}" type="datetimeFigureOut">
              <a:rPr lang="es-PE" smtClean="0"/>
              <a:t>14/08/2023</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5B0DF-5081-459B-87DD-489C4B789448}" type="slidenum">
              <a:rPr lang="es-PE" smtClean="0"/>
              <a:t>‹Nº›</a:t>
            </a:fld>
            <a:endParaRPr lang="es-PE"/>
          </a:p>
        </p:txBody>
      </p:sp>
    </p:spTree>
    <p:extLst>
      <p:ext uri="{BB962C8B-B14F-4D97-AF65-F5344CB8AC3E}">
        <p14:creationId xmlns:p14="http://schemas.microsoft.com/office/powerpoint/2010/main" val="1323904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www.discoduroderoer.es/wp-content/uploads/2013/07/ejercicio-1-tablas.png" TargetMode="Externa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hyperlink" Target="http://www.discoduroderoer.es/wp-content/uploads/2013/07/ejercicio-4-tablas.png" TargetMode="External"/><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2790825"/>
            <a:ext cx="9144000" cy="719138"/>
          </a:xfrm>
        </p:spPr>
        <p:txBody>
          <a:bodyPr>
            <a:normAutofit fontScale="90000"/>
          </a:bodyPr>
          <a:lstStyle/>
          <a:p>
            <a:r>
              <a:rPr lang="es-PE" b="1" dirty="0"/>
              <a:t>Tablas en HTML</a:t>
            </a:r>
          </a:p>
        </p:txBody>
      </p:sp>
      <p:sp>
        <p:nvSpPr>
          <p:cNvPr id="3" name="Subtítulo 2"/>
          <p:cNvSpPr>
            <a:spLocks noGrp="1"/>
          </p:cNvSpPr>
          <p:nvPr>
            <p:ph type="subTitle" idx="1"/>
          </p:nvPr>
        </p:nvSpPr>
        <p:spPr>
          <a:xfrm>
            <a:off x="1524000" y="3602038"/>
            <a:ext cx="9144000" cy="350837"/>
          </a:xfrm>
        </p:spPr>
        <p:txBody>
          <a:bodyPr>
            <a:normAutofit fontScale="92500" lnSpcReduction="20000"/>
          </a:bodyPr>
          <a:lstStyle/>
          <a:p>
            <a:pPr algn="r"/>
            <a:r>
              <a:rPr lang="es-PE" b="1" dirty="0"/>
              <a:t>Ing. Luis G. Aguilar Fernández</a:t>
            </a:r>
          </a:p>
        </p:txBody>
      </p:sp>
    </p:spTree>
    <p:extLst>
      <p:ext uri="{BB962C8B-B14F-4D97-AF65-F5344CB8AC3E}">
        <p14:creationId xmlns:p14="http://schemas.microsoft.com/office/powerpoint/2010/main" val="358327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6378" y="244761"/>
            <a:ext cx="4713213" cy="369332"/>
          </a:xfrm>
          <a:prstGeom prst="rect">
            <a:avLst/>
          </a:prstGeom>
        </p:spPr>
        <p:txBody>
          <a:bodyPr wrap="none">
            <a:spAutoFit/>
          </a:bodyPr>
          <a:lstStyle/>
          <a:p>
            <a:r>
              <a:rPr lang="es-MX" b="1" u="sng" dirty="0">
                <a:solidFill>
                  <a:srgbClr val="FF0000"/>
                </a:solidFill>
              </a:rPr>
              <a:t>Combinación de columna expandida y cabecera</a:t>
            </a:r>
            <a:endParaRPr lang="es-PE" b="1" u="sng" dirty="0">
              <a:solidFill>
                <a:srgbClr val="FF0000"/>
              </a:solidFill>
            </a:endParaRPr>
          </a:p>
        </p:txBody>
      </p:sp>
      <p:sp>
        <p:nvSpPr>
          <p:cNvPr id="3" name="Rectángulo 2"/>
          <p:cNvSpPr/>
          <p:nvPr/>
        </p:nvSpPr>
        <p:spPr>
          <a:xfrm>
            <a:off x="5876658" y="429427"/>
            <a:ext cx="6096000" cy="5893921"/>
          </a:xfrm>
          <a:prstGeom prst="rect">
            <a:avLst/>
          </a:prstGeom>
        </p:spPr>
        <p:txBody>
          <a:bodyPr>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=center&gt;</a:t>
            </a:r>
          </a:p>
          <a:p>
            <a:r>
              <a:rPr lang="es-PE" sz="1300" dirty="0"/>
              <a:t>&lt;</a:t>
            </a:r>
            <a:r>
              <a:rPr lang="es-PE" sz="1300" dirty="0" err="1"/>
              <a:t>caption</a:t>
            </a:r>
            <a:r>
              <a:rPr lang="es-PE" sz="1300" dirty="0"/>
              <a:t>&gt;Ejemplo de combinación de columna expandida y cabecera&lt;/</a:t>
            </a:r>
            <a:r>
              <a:rPr lang="es-PE" sz="1300" dirty="0" err="1"/>
              <a:t>caption</a:t>
            </a:r>
            <a:r>
              <a:rPr lang="es-PE" sz="1300" dirty="0"/>
              <a:t>&gt;</a:t>
            </a:r>
          </a:p>
          <a:p>
            <a:r>
              <a:rPr lang="es-PE" sz="1300" dirty="0"/>
              <a:t>    &lt;TR </a:t>
            </a:r>
            <a:r>
              <a:rPr lang="es-PE" sz="1300" dirty="0" err="1"/>
              <a:t>align</a:t>
            </a:r>
            <a:r>
              <a:rPr lang="es-PE" sz="1300" dirty="0"/>
              <a:t>=center </a:t>
            </a:r>
            <a:r>
              <a:rPr lang="es-PE" sz="1300" dirty="0" err="1"/>
              <a:t>bgcolor</a:t>
            </a:r>
            <a:r>
              <a:rPr lang="es-PE" sz="1300" dirty="0"/>
              <a:t>=</a:t>
            </a:r>
            <a:r>
              <a:rPr lang="es-PE" sz="1300" dirty="0" err="1"/>
              <a:t>pink</a:t>
            </a:r>
            <a:r>
              <a:rPr lang="es-PE" sz="1300" dirty="0"/>
              <a:t>&gt;</a:t>
            </a:r>
          </a:p>
          <a:p>
            <a:r>
              <a:rPr lang="es-PE" sz="1300" dirty="0"/>
              <a:t>        &lt;TH COLSPAN=2&gt;Head1&lt;/TH&gt;</a:t>
            </a:r>
          </a:p>
          <a:p>
            <a:r>
              <a:rPr lang="es-PE" sz="1300" dirty="0"/>
              <a:t>        &lt;TH COLSPAN=2&gt;Head2&lt;/TH&gt;</a:t>
            </a:r>
          </a:p>
          <a:p>
            <a:r>
              <a:rPr lang="es-PE" sz="1300" dirty="0"/>
              <a:t>    &lt;/TR&gt;</a:t>
            </a:r>
          </a:p>
          <a:p>
            <a:r>
              <a:rPr lang="es-PE" sz="1300" dirty="0"/>
              <a:t>    &lt;TR </a:t>
            </a:r>
            <a:r>
              <a:rPr lang="es-PE" sz="1300" dirty="0" err="1"/>
              <a:t>align</a:t>
            </a:r>
            <a:r>
              <a:rPr lang="es-PE" sz="1300" dirty="0"/>
              <a:t>=center&gt;</a:t>
            </a:r>
          </a:p>
          <a:p>
            <a:r>
              <a:rPr lang="es-PE" sz="1300" dirty="0"/>
              <a:t>        &lt;TD&gt;A&lt;/TD&gt; </a:t>
            </a:r>
          </a:p>
          <a:p>
            <a:r>
              <a:rPr lang="es-PE" sz="1300" dirty="0"/>
              <a:t>        &lt;TD&gt;B&lt;/TD&gt; </a:t>
            </a:r>
          </a:p>
          <a:p>
            <a:r>
              <a:rPr lang="es-PE" sz="1300" dirty="0"/>
              <a:t>        &lt;TD&gt;C&lt;/TD&gt; </a:t>
            </a:r>
          </a:p>
          <a:p>
            <a:r>
              <a:rPr lang="es-PE" sz="1300" dirty="0"/>
              <a:t>        &lt;TD&gt;D&lt;/TD&gt; </a:t>
            </a:r>
          </a:p>
          <a:p>
            <a:r>
              <a:rPr lang="es-PE" sz="1300" dirty="0"/>
              <a:t>    &lt;/TR&gt;</a:t>
            </a:r>
          </a:p>
          <a:p>
            <a:r>
              <a:rPr lang="es-PE" sz="1300" dirty="0"/>
              <a:t>    &lt;TR </a:t>
            </a:r>
            <a:r>
              <a:rPr lang="es-PE" sz="1300" dirty="0" err="1"/>
              <a:t>align</a:t>
            </a:r>
            <a:r>
              <a:rPr lang="es-PE" sz="1300" dirty="0"/>
              <a:t>=center&gt;    </a:t>
            </a:r>
          </a:p>
          <a:p>
            <a:r>
              <a:rPr lang="es-PE" sz="1300" dirty="0"/>
              <a:t>        &lt;TD&gt;E&lt;/TD&gt; </a:t>
            </a:r>
          </a:p>
          <a:p>
            <a:r>
              <a:rPr lang="es-PE" sz="1300" dirty="0"/>
              <a:t>        &lt;TD&gt;F&lt;/TD&gt; </a:t>
            </a:r>
          </a:p>
          <a:p>
            <a:r>
              <a:rPr lang="es-PE" sz="1300" dirty="0"/>
              <a:t>        &lt;TD&gt;G&lt;/TD&gt; </a:t>
            </a:r>
          </a:p>
          <a:p>
            <a:r>
              <a:rPr lang="es-PE" sz="1300" dirty="0"/>
              <a:t>        &lt;TD&gt;H&lt;/TD&gt; </a:t>
            </a:r>
          </a:p>
          <a:p>
            <a:r>
              <a:rPr lang="es-PE" sz="1300" dirty="0"/>
              <a:t>    &lt;/TR&gt;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4" name="Imagen 3"/>
          <p:cNvPicPr>
            <a:picLocks noChangeAspect="1"/>
          </p:cNvPicPr>
          <p:nvPr/>
        </p:nvPicPr>
        <p:blipFill>
          <a:blip r:embed="rId2"/>
          <a:stretch>
            <a:fillRect/>
          </a:stretch>
        </p:blipFill>
        <p:spPr>
          <a:xfrm>
            <a:off x="166378" y="2344985"/>
            <a:ext cx="5814344" cy="2197045"/>
          </a:xfrm>
          <a:prstGeom prst="rect">
            <a:avLst/>
          </a:prstGeom>
        </p:spPr>
      </p:pic>
    </p:spTree>
    <p:extLst>
      <p:ext uri="{BB962C8B-B14F-4D97-AF65-F5344CB8AC3E}">
        <p14:creationId xmlns:p14="http://schemas.microsoft.com/office/powerpoint/2010/main" val="3510055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6485" y="142211"/>
            <a:ext cx="5982792" cy="369332"/>
          </a:xfrm>
          <a:prstGeom prst="rect">
            <a:avLst/>
          </a:prstGeom>
        </p:spPr>
        <p:txBody>
          <a:bodyPr wrap="none">
            <a:spAutoFit/>
          </a:bodyPr>
          <a:lstStyle/>
          <a:p>
            <a:r>
              <a:rPr lang="es-MX" b="1" u="sng" dirty="0">
                <a:solidFill>
                  <a:srgbClr val="FF0000"/>
                </a:solidFill>
              </a:rPr>
              <a:t>Combinación de cabeceras múltiples y columnas expandidas </a:t>
            </a:r>
            <a:endParaRPr lang="es-PE" b="1" u="sng" dirty="0">
              <a:solidFill>
                <a:srgbClr val="FF0000"/>
              </a:solidFill>
            </a:endParaRPr>
          </a:p>
        </p:txBody>
      </p:sp>
      <p:sp>
        <p:nvSpPr>
          <p:cNvPr id="3" name="Rectángulo 2"/>
          <p:cNvSpPr/>
          <p:nvPr/>
        </p:nvSpPr>
        <p:spPr>
          <a:xfrm>
            <a:off x="5893750" y="947322"/>
            <a:ext cx="6096000" cy="5493812"/>
          </a:xfrm>
          <a:prstGeom prst="rect">
            <a:avLst/>
          </a:prstGeom>
        </p:spPr>
        <p:txBody>
          <a:bodyPr>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=center&gt;</a:t>
            </a:r>
          </a:p>
          <a:p>
            <a:r>
              <a:rPr lang="es-PE" sz="1300" dirty="0"/>
              <a:t>&lt;</a:t>
            </a:r>
            <a:r>
              <a:rPr lang="es-PE" sz="1300" dirty="0" err="1"/>
              <a:t>caption</a:t>
            </a:r>
            <a:r>
              <a:rPr lang="es-PE" sz="1300" dirty="0"/>
              <a:t>&gt;Combinación de cabeceras múltiples y columnas expandidas &lt;/</a:t>
            </a:r>
            <a:r>
              <a:rPr lang="es-PE" sz="1300" dirty="0" err="1"/>
              <a:t>caption</a:t>
            </a:r>
            <a:r>
              <a:rPr lang="es-PE" sz="1300" dirty="0"/>
              <a:t>&gt;</a:t>
            </a:r>
          </a:p>
          <a:p>
            <a:r>
              <a:rPr lang="es-PE" sz="1300" dirty="0"/>
              <a:t>    &lt;TR </a:t>
            </a:r>
            <a:r>
              <a:rPr lang="es-PE" sz="1300" dirty="0" err="1"/>
              <a:t>bgcolor</a:t>
            </a:r>
            <a:r>
              <a:rPr lang="es-PE" sz="1300" dirty="0"/>
              <a:t>=</a:t>
            </a:r>
            <a:r>
              <a:rPr lang="es-PE" sz="1300" dirty="0" err="1"/>
              <a:t>yellow</a:t>
            </a:r>
            <a:r>
              <a:rPr lang="es-PE" sz="1300" dirty="0"/>
              <a:t>&gt;</a:t>
            </a:r>
          </a:p>
          <a:p>
            <a:r>
              <a:rPr lang="es-PE" sz="1300" dirty="0"/>
              <a:t>        &lt;TH COLSPAN=2&gt;Head1&lt;/TH&gt;</a:t>
            </a:r>
          </a:p>
          <a:p>
            <a:r>
              <a:rPr lang="es-PE" sz="1300" dirty="0"/>
              <a:t>        &lt;TH COLSPAN=2&gt;Head2&lt;/TH&gt;</a:t>
            </a:r>
          </a:p>
          <a:p>
            <a:r>
              <a:rPr lang="es-PE" sz="1300" dirty="0"/>
              <a:t>    &lt;/TR&gt;</a:t>
            </a:r>
          </a:p>
          <a:p>
            <a:r>
              <a:rPr lang="es-PE" sz="1300" dirty="0"/>
              <a:t>    &lt;TR </a:t>
            </a:r>
            <a:r>
              <a:rPr lang="es-PE" sz="1300" dirty="0" err="1"/>
              <a:t>bgcolor</a:t>
            </a:r>
            <a:r>
              <a:rPr lang="es-PE" sz="1300" dirty="0"/>
              <a:t>=</a:t>
            </a:r>
            <a:r>
              <a:rPr lang="es-PE" sz="1300" dirty="0" err="1"/>
              <a:t>yellow</a:t>
            </a:r>
            <a:r>
              <a:rPr lang="es-PE" sz="1300" dirty="0"/>
              <a:t>&gt;</a:t>
            </a:r>
          </a:p>
          <a:p>
            <a:r>
              <a:rPr lang="es-PE" sz="1300" dirty="0"/>
              <a:t>        &lt;TH&gt;Head 3&lt;/TH&gt; &lt;TH&gt;Head 4&lt;/TH&gt; </a:t>
            </a:r>
          </a:p>
          <a:p>
            <a:r>
              <a:rPr lang="es-PE" sz="1300" dirty="0"/>
              <a:t>        &lt;TH&gt;Head 5&lt;/TH&gt; &lt;TH&gt;Head 6&lt;/TH&gt; </a:t>
            </a:r>
          </a:p>
          <a:p>
            <a:r>
              <a:rPr lang="es-PE" sz="1300" dirty="0"/>
              <a:t>    &lt;/TR&gt;</a:t>
            </a:r>
          </a:p>
          <a:p>
            <a:r>
              <a:rPr lang="es-PE" sz="1300" dirty="0"/>
              <a:t>    &lt;TR </a:t>
            </a:r>
            <a:r>
              <a:rPr lang="es-PE" sz="1300" dirty="0" err="1"/>
              <a:t>align</a:t>
            </a:r>
            <a:r>
              <a:rPr lang="es-PE" sz="1300" dirty="0"/>
              <a:t>  =center&gt;</a:t>
            </a:r>
          </a:p>
          <a:p>
            <a:r>
              <a:rPr lang="es-PE" sz="1300" dirty="0"/>
              <a:t>        &lt;TD&gt;A&lt;/TD&gt; &lt;TD&gt;B&lt;/TD&gt; &lt;TD&gt;C&lt;/TD&gt; &lt;TD&gt;D&lt;/TD&gt; </a:t>
            </a:r>
          </a:p>
          <a:p>
            <a:r>
              <a:rPr lang="es-PE" sz="1300" dirty="0"/>
              <a:t>    &lt;/TR&gt;</a:t>
            </a:r>
          </a:p>
          <a:p>
            <a:r>
              <a:rPr lang="es-PE" sz="1300" dirty="0"/>
              <a:t>    &lt;TR </a:t>
            </a:r>
            <a:r>
              <a:rPr lang="es-PE" sz="1300" dirty="0" err="1"/>
              <a:t>align</a:t>
            </a:r>
            <a:r>
              <a:rPr lang="es-PE" sz="1300" dirty="0"/>
              <a:t>=center&gt;</a:t>
            </a:r>
          </a:p>
          <a:p>
            <a:r>
              <a:rPr lang="es-PE" sz="1300" dirty="0"/>
              <a:t>        &lt;TD&gt;E&lt;/TD&gt; &lt;TD&gt;F&lt;/TD&gt; &lt;TD&gt;G&lt;/TD&gt; &lt;TD&gt;H&lt;/TD&gt; </a:t>
            </a:r>
          </a:p>
          <a:p>
            <a:r>
              <a:rPr lang="es-PE" sz="1300" dirty="0"/>
              <a:t>    &lt;/TR&gt;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4" name="Imagen 3"/>
          <p:cNvPicPr>
            <a:picLocks noChangeAspect="1"/>
          </p:cNvPicPr>
          <p:nvPr/>
        </p:nvPicPr>
        <p:blipFill>
          <a:blip r:embed="rId2"/>
          <a:stretch>
            <a:fillRect/>
          </a:stretch>
        </p:blipFill>
        <p:spPr>
          <a:xfrm>
            <a:off x="453037" y="2049729"/>
            <a:ext cx="4776990" cy="1561236"/>
          </a:xfrm>
          <a:prstGeom prst="rect">
            <a:avLst/>
          </a:prstGeom>
        </p:spPr>
      </p:pic>
    </p:spTree>
    <p:extLst>
      <p:ext uri="{BB962C8B-B14F-4D97-AF65-F5344CB8AC3E}">
        <p14:creationId xmlns:p14="http://schemas.microsoft.com/office/powerpoint/2010/main" val="2051393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6485" y="142211"/>
            <a:ext cx="2019464" cy="369332"/>
          </a:xfrm>
          <a:prstGeom prst="rect">
            <a:avLst/>
          </a:prstGeom>
        </p:spPr>
        <p:txBody>
          <a:bodyPr wrap="none">
            <a:spAutoFit/>
          </a:bodyPr>
          <a:lstStyle/>
          <a:p>
            <a:r>
              <a:rPr lang="es-MX" b="1" u="sng" dirty="0">
                <a:solidFill>
                  <a:srgbClr val="FF0000"/>
                </a:solidFill>
              </a:rPr>
              <a:t>Cabeceras laterales</a:t>
            </a:r>
            <a:endParaRPr lang="es-PE" b="1" u="sng" dirty="0">
              <a:solidFill>
                <a:srgbClr val="FF0000"/>
              </a:solidFill>
            </a:endParaRPr>
          </a:p>
        </p:txBody>
      </p:sp>
      <p:sp>
        <p:nvSpPr>
          <p:cNvPr id="3" name="Rectángulo 2"/>
          <p:cNvSpPr/>
          <p:nvPr/>
        </p:nvSpPr>
        <p:spPr>
          <a:xfrm>
            <a:off x="5748471" y="1205750"/>
            <a:ext cx="6096000" cy="4401205"/>
          </a:xfrm>
          <a:prstGeom prst="rect">
            <a:avLst/>
          </a:prstGeom>
        </p:spPr>
        <p:txBody>
          <a:bodyPr>
            <a:spAutoFit/>
          </a:bodyPr>
          <a:lstStyle/>
          <a:p>
            <a:r>
              <a:rPr lang="es-PE" sz="1400" dirty="0"/>
              <a:t>&lt;!DOCTYPE </a:t>
            </a:r>
            <a:r>
              <a:rPr lang="es-PE" sz="1400" dirty="0" err="1"/>
              <a:t>html</a:t>
            </a:r>
            <a:r>
              <a:rPr lang="es-PE" sz="1400" dirty="0"/>
              <a:t>&gt;</a:t>
            </a:r>
          </a:p>
          <a:p>
            <a:r>
              <a:rPr lang="es-PE" sz="1400" dirty="0"/>
              <a:t>&lt;</a:t>
            </a:r>
            <a:r>
              <a:rPr lang="es-PE" sz="1400" dirty="0" err="1"/>
              <a:t>html</a:t>
            </a:r>
            <a:r>
              <a:rPr lang="es-PE" sz="1400" dirty="0"/>
              <a:t>&gt;</a:t>
            </a:r>
          </a:p>
          <a:p>
            <a:r>
              <a:rPr lang="es-PE" sz="1400" dirty="0"/>
              <a:t>&lt;head&gt;</a:t>
            </a:r>
          </a:p>
          <a:p>
            <a:r>
              <a:rPr lang="es-PE" sz="1400" dirty="0"/>
              <a:t>	&lt;meta </a:t>
            </a:r>
            <a:r>
              <a:rPr lang="es-PE" sz="1400" dirty="0" err="1"/>
              <a:t>charset</a:t>
            </a:r>
            <a:r>
              <a:rPr lang="es-PE" sz="1400" dirty="0"/>
              <a:t>="utf-8"&gt;</a:t>
            </a:r>
          </a:p>
          <a:p>
            <a:r>
              <a:rPr lang="es-PE" sz="1400" dirty="0"/>
              <a:t>	&lt;meta </a:t>
            </a:r>
            <a:r>
              <a:rPr lang="es-PE" sz="1400" dirty="0" err="1"/>
              <a:t>name</a:t>
            </a:r>
            <a:r>
              <a:rPr lang="es-PE" sz="1400" dirty="0"/>
              <a:t>="</a:t>
            </a:r>
            <a:r>
              <a:rPr lang="es-PE" sz="1400" dirty="0" err="1"/>
              <a:t>viewport</a:t>
            </a:r>
            <a:r>
              <a:rPr lang="es-PE" sz="1400" dirty="0"/>
              <a:t>" </a:t>
            </a:r>
            <a:r>
              <a:rPr lang="es-PE" sz="1400" dirty="0" err="1"/>
              <a:t>content</a:t>
            </a:r>
            <a:r>
              <a:rPr lang="es-PE" sz="1400" dirty="0"/>
              <a:t>="</a:t>
            </a:r>
            <a:r>
              <a:rPr lang="es-PE" sz="1400" dirty="0" err="1"/>
              <a:t>width</a:t>
            </a:r>
            <a:r>
              <a:rPr lang="es-PE" sz="1400" dirty="0"/>
              <a:t>=</a:t>
            </a:r>
            <a:r>
              <a:rPr lang="es-PE" sz="1400" dirty="0" err="1"/>
              <a:t>device-width</a:t>
            </a:r>
            <a:r>
              <a:rPr lang="es-PE" sz="1400" dirty="0"/>
              <a:t>, </a:t>
            </a:r>
            <a:r>
              <a:rPr lang="es-PE" sz="1400" dirty="0" err="1"/>
              <a:t>initial-scale</a:t>
            </a:r>
            <a:r>
              <a:rPr lang="es-PE" sz="1400" dirty="0"/>
              <a:t>=1"&gt;</a:t>
            </a:r>
          </a:p>
          <a:p>
            <a:r>
              <a:rPr lang="es-PE" sz="1400" dirty="0"/>
              <a:t>	&lt;</a:t>
            </a:r>
            <a:r>
              <a:rPr lang="es-PE" sz="1400" dirty="0" err="1"/>
              <a:t>title</a:t>
            </a:r>
            <a:r>
              <a:rPr lang="es-PE" sz="1400" dirty="0"/>
              <a:t>&gt;Uso de título de tabla&lt;/</a:t>
            </a:r>
            <a:r>
              <a:rPr lang="es-PE" sz="1400" dirty="0" err="1"/>
              <a:t>title</a:t>
            </a:r>
            <a:r>
              <a:rPr lang="es-PE" sz="1400" dirty="0"/>
              <a:t>&gt;</a:t>
            </a:r>
          </a:p>
          <a:p>
            <a:r>
              <a:rPr lang="es-PE" sz="1400" dirty="0"/>
              <a:t>&lt;/head&gt;</a:t>
            </a:r>
          </a:p>
          <a:p>
            <a:r>
              <a:rPr lang="es-PE" sz="1400" dirty="0"/>
              <a:t>&lt;</a:t>
            </a:r>
            <a:r>
              <a:rPr lang="es-PE" sz="1400" dirty="0" err="1"/>
              <a:t>body</a:t>
            </a:r>
            <a:r>
              <a:rPr lang="es-PE" sz="1400" dirty="0"/>
              <a:t>&gt;</a:t>
            </a:r>
          </a:p>
          <a:p>
            <a:r>
              <a:rPr lang="es-PE" sz="1400" dirty="0"/>
              <a:t>&lt;TABLE BORDER </a:t>
            </a:r>
            <a:r>
              <a:rPr lang="es-PE" sz="1400" dirty="0" err="1"/>
              <a:t>width</a:t>
            </a:r>
            <a:r>
              <a:rPr lang="es-PE" sz="1400" dirty="0"/>
              <a:t> =50% HEIGHT=200px </a:t>
            </a:r>
            <a:r>
              <a:rPr lang="es-PE" sz="1400" dirty="0" err="1"/>
              <a:t>align</a:t>
            </a:r>
            <a:r>
              <a:rPr lang="es-PE" sz="1400" dirty="0"/>
              <a:t>=center&gt;</a:t>
            </a:r>
          </a:p>
          <a:p>
            <a:r>
              <a:rPr lang="es-PE" sz="1400" dirty="0"/>
              <a:t>&lt;</a:t>
            </a:r>
            <a:r>
              <a:rPr lang="es-PE" sz="1400" dirty="0" err="1"/>
              <a:t>caption</a:t>
            </a:r>
            <a:r>
              <a:rPr lang="es-PE" sz="1400" dirty="0"/>
              <a:t>&gt;cabeceras laterales &lt;/</a:t>
            </a:r>
            <a:r>
              <a:rPr lang="es-PE" sz="1400" dirty="0" err="1"/>
              <a:t>caption</a:t>
            </a:r>
            <a:r>
              <a:rPr lang="es-PE" sz="1400" dirty="0"/>
              <a:t>&gt;</a:t>
            </a:r>
          </a:p>
          <a:p>
            <a:r>
              <a:rPr lang="es-PE" sz="1400" dirty="0"/>
              <a:t>    &lt;TR&gt;&lt;TH </a:t>
            </a:r>
            <a:r>
              <a:rPr lang="es-PE" sz="1400" dirty="0" err="1"/>
              <a:t>bgcolor</a:t>
            </a:r>
            <a:r>
              <a:rPr lang="es-PE" sz="1400" dirty="0"/>
              <a:t>=</a:t>
            </a:r>
            <a:r>
              <a:rPr lang="es-PE" sz="1400" dirty="0" err="1"/>
              <a:t>yellow</a:t>
            </a:r>
            <a:r>
              <a:rPr lang="es-PE" sz="1400" dirty="0"/>
              <a:t>&gt;Head1&lt;/TH&gt;</a:t>
            </a:r>
          </a:p>
          <a:p>
            <a:r>
              <a:rPr lang="es-PE" sz="1400" dirty="0"/>
              <a:t>              &lt;TD&gt;</a:t>
            </a:r>
            <a:r>
              <a:rPr lang="es-PE" sz="1400" dirty="0" err="1"/>
              <a:t>Item</a:t>
            </a:r>
            <a:r>
              <a:rPr lang="es-PE" sz="1400" dirty="0"/>
              <a:t> 1&lt;/TD&gt; &lt;TD&gt;</a:t>
            </a:r>
            <a:r>
              <a:rPr lang="es-PE" sz="1400" dirty="0" err="1"/>
              <a:t>Item</a:t>
            </a:r>
            <a:r>
              <a:rPr lang="es-PE" sz="1400" dirty="0"/>
              <a:t> 2&lt;/TD&gt; &lt;TD&gt;</a:t>
            </a:r>
            <a:r>
              <a:rPr lang="es-PE" sz="1400" dirty="0" err="1"/>
              <a:t>Item</a:t>
            </a:r>
            <a:r>
              <a:rPr lang="es-PE" sz="1400" dirty="0"/>
              <a:t> 3&lt;/TD&gt;&lt;/TR&gt;</a:t>
            </a:r>
          </a:p>
          <a:p>
            <a:r>
              <a:rPr lang="es-PE" sz="1400" dirty="0"/>
              <a:t>    &lt;TR&gt;&lt;TH </a:t>
            </a:r>
            <a:r>
              <a:rPr lang="es-PE" sz="1400" dirty="0" err="1"/>
              <a:t>bgcolor</a:t>
            </a:r>
            <a:r>
              <a:rPr lang="es-PE" sz="1400" dirty="0"/>
              <a:t>=</a:t>
            </a:r>
            <a:r>
              <a:rPr lang="es-PE" sz="1400" dirty="0" err="1"/>
              <a:t>yellow</a:t>
            </a:r>
            <a:r>
              <a:rPr lang="es-PE" sz="1400" dirty="0"/>
              <a:t>&gt;Head2&lt;/TH&gt;</a:t>
            </a:r>
          </a:p>
          <a:p>
            <a:r>
              <a:rPr lang="es-PE" sz="1400" dirty="0"/>
              <a:t>              &lt;TD&gt;</a:t>
            </a:r>
            <a:r>
              <a:rPr lang="es-PE" sz="1400" dirty="0" err="1"/>
              <a:t>Item</a:t>
            </a:r>
            <a:r>
              <a:rPr lang="es-PE" sz="1400" dirty="0"/>
              <a:t> 4&lt;/TD&gt; &lt;TD&gt;</a:t>
            </a:r>
            <a:r>
              <a:rPr lang="es-PE" sz="1400" dirty="0" err="1"/>
              <a:t>Item</a:t>
            </a:r>
            <a:r>
              <a:rPr lang="es-PE" sz="1400" dirty="0"/>
              <a:t> 5&lt;/TD&gt; &lt;TD&gt;</a:t>
            </a:r>
            <a:r>
              <a:rPr lang="es-PE" sz="1400" dirty="0" err="1"/>
              <a:t>Item</a:t>
            </a:r>
            <a:r>
              <a:rPr lang="es-PE" sz="1400" dirty="0"/>
              <a:t> 6&lt;/TD&gt;&lt;/TR&gt;</a:t>
            </a:r>
          </a:p>
          <a:p>
            <a:r>
              <a:rPr lang="es-PE" sz="1400" dirty="0"/>
              <a:t>    &lt;TR&gt;&lt;TH </a:t>
            </a:r>
            <a:r>
              <a:rPr lang="es-PE" sz="1400" dirty="0" err="1"/>
              <a:t>bgcolor</a:t>
            </a:r>
            <a:r>
              <a:rPr lang="es-PE" sz="1400" dirty="0"/>
              <a:t>=</a:t>
            </a:r>
            <a:r>
              <a:rPr lang="es-PE" sz="1400" dirty="0" err="1"/>
              <a:t>yellow</a:t>
            </a:r>
            <a:r>
              <a:rPr lang="es-PE" sz="1400" dirty="0"/>
              <a:t>&gt;Head3&lt;/TH&gt;</a:t>
            </a:r>
          </a:p>
          <a:p>
            <a:r>
              <a:rPr lang="es-PE" sz="1400" dirty="0"/>
              <a:t>              &lt;TD&gt;</a:t>
            </a:r>
            <a:r>
              <a:rPr lang="es-PE" sz="1400" dirty="0" err="1"/>
              <a:t>Item</a:t>
            </a:r>
            <a:r>
              <a:rPr lang="es-PE" sz="1400" dirty="0"/>
              <a:t> 7&lt;/TD&gt; &lt;TD&gt;</a:t>
            </a:r>
            <a:r>
              <a:rPr lang="es-PE" sz="1400" dirty="0" err="1"/>
              <a:t>Item</a:t>
            </a:r>
            <a:r>
              <a:rPr lang="es-PE" sz="1400" dirty="0"/>
              <a:t> 8&lt;/TD&gt; &lt;TD&gt;</a:t>
            </a:r>
            <a:r>
              <a:rPr lang="es-PE" sz="1400" dirty="0" err="1"/>
              <a:t>Item</a:t>
            </a:r>
            <a:r>
              <a:rPr lang="es-PE" sz="1400" dirty="0"/>
              <a:t> 9&lt;/TD&gt;&lt;/TR&gt;</a:t>
            </a:r>
          </a:p>
          <a:p>
            <a:r>
              <a:rPr lang="es-PE" sz="1400" dirty="0"/>
              <a:t>&lt;/</a:t>
            </a:r>
            <a:r>
              <a:rPr lang="es-PE" sz="1400" dirty="0" err="1"/>
              <a:t>table</a:t>
            </a:r>
            <a:r>
              <a:rPr lang="es-PE" sz="1400" dirty="0"/>
              <a:t>&gt;</a:t>
            </a:r>
          </a:p>
          <a:p>
            <a:r>
              <a:rPr lang="es-PE" sz="1400" dirty="0"/>
              <a:t>&lt;/</a:t>
            </a:r>
            <a:r>
              <a:rPr lang="es-PE" sz="1400" dirty="0" err="1"/>
              <a:t>body</a:t>
            </a:r>
            <a:r>
              <a:rPr lang="es-PE" sz="1400" dirty="0"/>
              <a:t>&gt;</a:t>
            </a:r>
          </a:p>
          <a:p>
            <a:r>
              <a:rPr lang="es-PE" sz="1400" dirty="0"/>
              <a:t>&lt;/</a:t>
            </a:r>
            <a:r>
              <a:rPr lang="es-PE" sz="1400" dirty="0" err="1"/>
              <a:t>html</a:t>
            </a:r>
            <a:r>
              <a:rPr lang="es-PE" sz="1400" dirty="0"/>
              <a:t>&gt;</a:t>
            </a:r>
          </a:p>
        </p:txBody>
      </p:sp>
      <p:pic>
        <p:nvPicPr>
          <p:cNvPr id="4" name="Imagen 3"/>
          <p:cNvPicPr>
            <a:picLocks noChangeAspect="1"/>
          </p:cNvPicPr>
          <p:nvPr/>
        </p:nvPicPr>
        <p:blipFill>
          <a:blip r:embed="rId2"/>
          <a:stretch>
            <a:fillRect/>
          </a:stretch>
        </p:blipFill>
        <p:spPr>
          <a:xfrm>
            <a:off x="209834" y="1556454"/>
            <a:ext cx="5122744" cy="2151448"/>
          </a:xfrm>
          <a:prstGeom prst="rect">
            <a:avLst/>
          </a:prstGeom>
        </p:spPr>
      </p:pic>
    </p:spTree>
    <p:extLst>
      <p:ext uri="{BB962C8B-B14F-4D97-AF65-F5344CB8AC3E}">
        <p14:creationId xmlns:p14="http://schemas.microsoft.com/office/powerpoint/2010/main" val="2176991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2486" y="210577"/>
            <a:ext cx="5496248" cy="369332"/>
          </a:xfrm>
          <a:prstGeom prst="rect">
            <a:avLst/>
          </a:prstGeom>
        </p:spPr>
        <p:txBody>
          <a:bodyPr wrap="none">
            <a:spAutoFit/>
          </a:bodyPr>
          <a:lstStyle/>
          <a:p>
            <a:r>
              <a:rPr lang="es-MX" b="1" u="sng" dirty="0">
                <a:solidFill>
                  <a:srgbClr val="FF0000"/>
                </a:solidFill>
              </a:rPr>
              <a:t>Combinación de cabeceras laterales y líneas expandidas</a:t>
            </a:r>
            <a:endParaRPr lang="es-PE" b="1" u="sng" dirty="0">
              <a:solidFill>
                <a:srgbClr val="FF0000"/>
              </a:solidFill>
            </a:endParaRPr>
          </a:p>
        </p:txBody>
      </p:sp>
      <p:sp>
        <p:nvSpPr>
          <p:cNvPr id="3" name="Rectángulo 2"/>
          <p:cNvSpPr/>
          <p:nvPr/>
        </p:nvSpPr>
        <p:spPr>
          <a:xfrm>
            <a:off x="6096000" y="1268816"/>
            <a:ext cx="6096000" cy="4293483"/>
          </a:xfrm>
          <a:prstGeom prst="rect">
            <a:avLst/>
          </a:prstGeom>
        </p:spPr>
        <p:txBody>
          <a:bodyPr>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=center&gt;</a:t>
            </a:r>
          </a:p>
          <a:p>
            <a:r>
              <a:rPr lang="es-PE" sz="1300" dirty="0"/>
              <a:t>&lt;</a:t>
            </a:r>
            <a:r>
              <a:rPr lang="es-PE" sz="1300" dirty="0" err="1"/>
              <a:t>caption</a:t>
            </a:r>
            <a:r>
              <a:rPr lang="es-PE" sz="1300" dirty="0"/>
              <a:t>&gt;Combinación de cabeceras laterales y líneas expandidas &lt;/</a:t>
            </a:r>
            <a:r>
              <a:rPr lang="es-PE" sz="1300" dirty="0" err="1"/>
              <a:t>caption</a:t>
            </a:r>
            <a:r>
              <a:rPr lang="es-PE" sz="1300" dirty="0"/>
              <a:t>&gt;</a:t>
            </a:r>
          </a:p>
          <a:p>
            <a:r>
              <a:rPr lang="es-PE" sz="1300" dirty="0"/>
              <a:t>    &lt;TR&gt;&lt;TH ROWSPAN=2 </a:t>
            </a:r>
            <a:r>
              <a:rPr lang="es-PE" sz="1300" dirty="0" err="1"/>
              <a:t>bgcolor</a:t>
            </a:r>
            <a:r>
              <a:rPr lang="es-PE" sz="1300" dirty="0"/>
              <a:t>=</a:t>
            </a:r>
            <a:r>
              <a:rPr lang="es-PE" sz="1300" dirty="0" err="1"/>
              <a:t>yellow</a:t>
            </a:r>
            <a:r>
              <a:rPr lang="es-PE" sz="1300" dirty="0"/>
              <a:t>&gt;Head1&lt;/TH&gt;</a:t>
            </a:r>
          </a:p>
          <a:p>
            <a:r>
              <a:rPr lang="es-PE" sz="1300" dirty="0"/>
              <a:t>              &lt;TD&gt;</a:t>
            </a:r>
            <a:r>
              <a:rPr lang="es-PE" sz="1300" dirty="0" err="1"/>
              <a:t>Item</a:t>
            </a:r>
            <a:r>
              <a:rPr lang="es-PE" sz="1300" dirty="0"/>
              <a:t> 1&lt;/TD&gt; &lt;TD&gt;</a:t>
            </a:r>
            <a:r>
              <a:rPr lang="es-PE" sz="1300" dirty="0" err="1"/>
              <a:t>Item</a:t>
            </a:r>
            <a:r>
              <a:rPr lang="es-PE" sz="1300" dirty="0"/>
              <a:t> 2&lt;/TD&gt; &lt;TD&gt;</a:t>
            </a:r>
            <a:r>
              <a:rPr lang="es-PE" sz="1300" dirty="0" err="1"/>
              <a:t>Item</a:t>
            </a:r>
            <a:r>
              <a:rPr lang="es-PE" sz="1300" dirty="0"/>
              <a:t> 3&lt;/TD&gt; &lt;TD&gt;</a:t>
            </a:r>
            <a:r>
              <a:rPr lang="es-PE" sz="1300" dirty="0" err="1"/>
              <a:t>Item</a:t>
            </a:r>
            <a:r>
              <a:rPr lang="es-PE" sz="1300" dirty="0"/>
              <a:t> 4&lt;/TD&gt;</a:t>
            </a:r>
          </a:p>
          <a:p>
            <a:r>
              <a:rPr lang="es-PE" sz="1300" dirty="0"/>
              <a:t>    &lt;/TR&gt;</a:t>
            </a:r>
          </a:p>
          <a:p>
            <a:r>
              <a:rPr lang="es-PE" sz="1300" dirty="0"/>
              <a:t>    &lt;TR&gt;&lt;TD&gt;</a:t>
            </a:r>
            <a:r>
              <a:rPr lang="es-PE" sz="1300" dirty="0" err="1"/>
              <a:t>Item</a:t>
            </a:r>
            <a:r>
              <a:rPr lang="es-PE" sz="1300" dirty="0"/>
              <a:t> 5&lt;/TD&gt; &lt;TD&gt;</a:t>
            </a:r>
            <a:r>
              <a:rPr lang="es-PE" sz="1300" dirty="0" err="1"/>
              <a:t>Item</a:t>
            </a:r>
            <a:r>
              <a:rPr lang="es-PE" sz="1300" dirty="0"/>
              <a:t> 6&lt;/TD&gt; &lt;TD&gt;</a:t>
            </a:r>
            <a:r>
              <a:rPr lang="es-PE" sz="1300" dirty="0" err="1"/>
              <a:t>Item</a:t>
            </a:r>
            <a:r>
              <a:rPr lang="es-PE" sz="1300" dirty="0"/>
              <a:t> 7&lt;/TD&gt; &lt;TD&gt;</a:t>
            </a:r>
            <a:r>
              <a:rPr lang="es-PE" sz="1300" dirty="0" err="1"/>
              <a:t>Item</a:t>
            </a:r>
            <a:r>
              <a:rPr lang="es-PE" sz="1300" dirty="0"/>
              <a:t> 8&lt;/TD&gt;</a:t>
            </a:r>
          </a:p>
          <a:p>
            <a:r>
              <a:rPr lang="es-PE" sz="1300" dirty="0"/>
              <a:t>    &lt;/TR&gt;</a:t>
            </a:r>
          </a:p>
          <a:p>
            <a:r>
              <a:rPr lang="es-PE" sz="1300" dirty="0"/>
              <a:t>    &lt;TR&gt;&lt;TH </a:t>
            </a:r>
            <a:r>
              <a:rPr lang="es-PE" sz="1300" dirty="0" err="1"/>
              <a:t>bgcolor</a:t>
            </a:r>
            <a:r>
              <a:rPr lang="es-PE" sz="1300" dirty="0"/>
              <a:t>=</a:t>
            </a:r>
            <a:r>
              <a:rPr lang="es-PE" sz="1300" dirty="0" err="1"/>
              <a:t>yellow</a:t>
            </a:r>
            <a:r>
              <a:rPr lang="es-PE" sz="1300" dirty="0"/>
              <a:t>&gt;Head2&lt;/TH&gt;</a:t>
            </a:r>
          </a:p>
          <a:p>
            <a:r>
              <a:rPr lang="es-PE" sz="1300" dirty="0"/>
              <a:t>           &lt;TD&gt;</a:t>
            </a:r>
            <a:r>
              <a:rPr lang="es-PE" sz="1300" dirty="0" err="1"/>
              <a:t>Item</a:t>
            </a:r>
            <a:r>
              <a:rPr lang="es-PE" sz="1300" dirty="0"/>
              <a:t> 9&lt;/TD&gt; &lt;TD&gt;</a:t>
            </a:r>
            <a:r>
              <a:rPr lang="es-PE" sz="1300" dirty="0" err="1"/>
              <a:t>Item</a:t>
            </a:r>
            <a:r>
              <a:rPr lang="es-PE" sz="1300" dirty="0"/>
              <a:t> 10&lt;/TD&gt; &lt;TD&gt;</a:t>
            </a:r>
            <a:r>
              <a:rPr lang="es-PE" sz="1300" dirty="0" err="1"/>
              <a:t>Item</a:t>
            </a:r>
            <a:r>
              <a:rPr lang="es-PE" sz="1300" dirty="0"/>
              <a:t> 3&lt;/TD&gt; &lt;TD&gt;</a:t>
            </a:r>
            <a:r>
              <a:rPr lang="es-PE" sz="1300" dirty="0" err="1"/>
              <a:t>Item</a:t>
            </a:r>
            <a:r>
              <a:rPr lang="es-PE" sz="1300" dirty="0"/>
              <a:t> 11&lt;/TD&gt;</a:t>
            </a:r>
          </a:p>
          <a:p>
            <a:r>
              <a:rPr lang="es-PE" sz="1300" dirty="0"/>
              <a:t>    &lt;/TR&gt;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4" name="Imagen 3"/>
          <p:cNvPicPr>
            <a:picLocks noChangeAspect="1"/>
          </p:cNvPicPr>
          <p:nvPr/>
        </p:nvPicPr>
        <p:blipFill>
          <a:blip r:embed="rId2"/>
          <a:stretch>
            <a:fillRect/>
          </a:stretch>
        </p:blipFill>
        <p:spPr>
          <a:xfrm>
            <a:off x="136982" y="2598420"/>
            <a:ext cx="5922408" cy="1443741"/>
          </a:xfrm>
          <a:prstGeom prst="rect">
            <a:avLst/>
          </a:prstGeom>
        </p:spPr>
      </p:pic>
    </p:spTree>
    <p:extLst>
      <p:ext uri="{BB962C8B-B14F-4D97-AF65-F5344CB8AC3E}">
        <p14:creationId xmlns:p14="http://schemas.microsoft.com/office/powerpoint/2010/main" val="2702848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82390"/>
            <a:ext cx="3958199" cy="369332"/>
          </a:xfrm>
          <a:prstGeom prst="rect">
            <a:avLst/>
          </a:prstGeom>
        </p:spPr>
        <p:txBody>
          <a:bodyPr wrap="none">
            <a:spAutoFit/>
          </a:bodyPr>
          <a:lstStyle/>
          <a:p>
            <a:r>
              <a:rPr lang="es-MX" b="1" u="sng" dirty="0">
                <a:solidFill>
                  <a:srgbClr val="FF0000"/>
                </a:solidFill>
              </a:rPr>
              <a:t>Ejemplo de línea y columna expandidos</a:t>
            </a:r>
            <a:endParaRPr lang="es-PE" b="1" u="sng" dirty="0">
              <a:solidFill>
                <a:srgbClr val="FF0000"/>
              </a:solidFill>
            </a:endParaRPr>
          </a:p>
        </p:txBody>
      </p:sp>
      <p:sp>
        <p:nvSpPr>
          <p:cNvPr id="3" name="Rectángulo 2"/>
          <p:cNvSpPr/>
          <p:nvPr/>
        </p:nvSpPr>
        <p:spPr>
          <a:xfrm>
            <a:off x="5996299" y="267056"/>
            <a:ext cx="6096000" cy="5493812"/>
          </a:xfrm>
          <a:prstGeom prst="rect">
            <a:avLst/>
          </a:prstGeom>
        </p:spPr>
        <p:txBody>
          <a:bodyPr>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=center&gt;</a:t>
            </a:r>
          </a:p>
          <a:p>
            <a:r>
              <a:rPr lang="es-PE" sz="1300" dirty="0"/>
              <a:t>&lt;</a:t>
            </a:r>
            <a:r>
              <a:rPr lang="es-PE" sz="1300" dirty="0" err="1"/>
              <a:t>caption</a:t>
            </a:r>
            <a:r>
              <a:rPr lang="es-PE" sz="1300" dirty="0"/>
              <a:t>&gt;ejemplo de línea y columna expandidos &lt;/</a:t>
            </a:r>
            <a:r>
              <a:rPr lang="es-PE" sz="1300" dirty="0" err="1"/>
              <a:t>caption</a:t>
            </a:r>
            <a:r>
              <a:rPr lang="es-PE" sz="1300" dirty="0"/>
              <a:t>&gt;</a:t>
            </a:r>
          </a:p>
          <a:p>
            <a:r>
              <a:rPr lang="es-PE" sz="1300" dirty="0"/>
              <a:t>    &lt;TR&gt;</a:t>
            </a:r>
          </a:p>
          <a:p>
            <a:r>
              <a:rPr lang="es-PE" sz="1300" dirty="0"/>
              <a:t>        &lt;TD ALIGN=center ROWSPAN=4 COLSPAN=2&gt;A (4 filas, 2 columnas)&lt;/TD&gt;</a:t>
            </a:r>
          </a:p>
          <a:p>
            <a:r>
              <a:rPr lang="es-PE" sz="1300" dirty="0"/>
              <a:t>        &lt;TD&gt;1&lt;/TD&gt;</a:t>
            </a:r>
          </a:p>
          <a:p>
            <a:r>
              <a:rPr lang="es-PE" sz="1300" dirty="0"/>
              <a:t>        &lt;TD&gt;2&lt;/TD&gt;</a:t>
            </a:r>
          </a:p>
          <a:p>
            <a:r>
              <a:rPr lang="es-PE" sz="1300" dirty="0"/>
              <a:t>    &lt;/TR&gt;</a:t>
            </a:r>
          </a:p>
          <a:p>
            <a:r>
              <a:rPr lang="es-PE" sz="1300" dirty="0"/>
              <a:t>    &lt;TR&gt;</a:t>
            </a:r>
          </a:p>
          <a:p>
            <a:r>
              <a:rPr lang="es-PE" sz="1300" dirty="0"/>
              <a:t>        &lt;TD&gt;3&lt;/TD&gt;</a:t>
            </a:r>
          </a:p>
          <a:p>
            <a:r>
              <a:rPr lang="es-PE" sz="1300" dirty="0"/>
              <a:t>        &lt;TD&gt;4&lt;/TD&gt;</a:t>
            </a:r>
          </a:p>
          <a:p>
            <a:r>
              <a:rPr lang="es-PE" sz="1300" dirty="0"/>
              <a:t>    &lt;/TR&gt;</a:t>
            </a:r>
          </a:p>
          <a:p>
            <a:r>
              <a:rPr lang="es-PE" sz="1300" dirty="0"/>
              <a:t>    &lt;TR&gt;</a:t>
            </a:r>
          </a:p>
          <a:p>
            <a:r>
              <a:rPr lang="es-PE" sz="1300" dirty="0"/>
              <a:t>                &lt;TD ALIGN=center ROWSPAN=2 COLSPAN=2&gt;B (2 filas, 2 columnas)&lt;/TD&gt;</a:t>
            </a:r>
          </a:p>
          <a:p>
            <a:r>
              <a:rPr lang="es-PE" sz="1300" dirty="0"/>
              <a:t>    &lt;/TR&gt;</a:t>
            </a:r>
          </a:p>
          <a:p>
            <a:r>
              <a:rPr lang="es-PE" sz="1300" dirty="0"/>
              <a:t>    &lt;TR&gt;</a:t>
            </a:r>
          </a:p>
          <a:p>
            <a:r>
              <a:rPr lang="es-PE" sz="1300" dirty="0"/>
              <a:t>    &lt;/TR&gt;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4" name="Imagen 3"/>
          <p:cNvPicPr>
            <a:picLocks noChangeAspect="1"/>
          </p:cNvPicPr>
          <p:nvPr/>
        </p:nvPicPr>
        <p:blipFill>
          <a:blip r:embed="rId2"/>
          <a:stretch>
            <a:fillRect/>
          </a:stretch>
        </p:blipFill>
        <p:spPr>
          <a:xfrm>
            <a:off x="229866" y="2640463"/>
            <a:ext cx="5952327" cy="1410244"/>
          </a:xfrm>
          <a:prstGeom prst="rect">
            <a:avLst/>
          </a:prstGeom>
        </p:spPr>
      </p:pic>
    </p:spTree>
    <p:extLst>
      <p:ext uri="{BB962C8B-B14F-4D97-AF65-F5344CB8AC3E}">
        <p14:creationId xmlns:p14="http://schemas.microsoft.com/office/powerpoint/2010/main" val="2436258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43934"/>
            <a:ext cx="41361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indent="0" fontAlgn="base">
              <a:lnSpc>
                <a:spcPct val="100000"/>
              </a:lnSpc>
              <a:spcBef>
                <a:spcPct val="0"/>
              </a:spcBef>
              <a:spcAft>
                <a:spcPct val="0"/>
              </a:spcAft>
              <a:buClrTx/>
              <a:buSzTx/>
              <a:buFontTx/>
              <a:buNone/>
              <a:tabLst/>
            </a:pPr>
            <a:r>
              <a:rPr lang="es-PE" altLang="es-PE" b="1" u="sng" dirty="0">
                <a:solidFill>
                  <a:srgbClr val="FF0000"/>
                </a:solidFill>
              </a:rPr>
              <a:t>Modificadores </a:t>
            </a:r>
            <a:r>
              <a:rPr lang="es-PE" altLang="es-PE" b="1" u="sng" dirty="0" err="1">
                <a:solidFill>
                  <a:srgbClr val="FF0000"/>
                </a:solidFill>
              </a:rPr>
              <a:t>cellpadding</a:t>
            </a:r>
            <a:r>
              <a:rPr lang="es-PE" altLang="es-PE" b="1" u="sng" dirty="0">
                <a:solidFill>
                  <a:srgbClr val="FF0000"/>
                </a:solidFill>
              </a:rPr>
              <a:t> y  </a:t>
            </a:r>
            <a:r>
              <a:rPr lang="es-PE" altLang="es-PE" b="1" u="sng" dirty="0" err="1">
                <a:solidFill>
                  <a:srgbClr val="FF0000"/>
                </a:solidFill>
              </a:rPr>
              <a:t>cellspacing</a:t>
            </a:r>
            <a:r>
              <a:rPr lang="es-PE" altLang="es-PE" b="1" u="sng" dirty="0">
                <a:solidFill>
                  <a:srgbClr val="FF0000"/>
                </a:solidFill>
              </a:rPr>
              <a:t> </a:t>
            </a:r>
          </a:p>
        </p:txBody>
      </p:sp>
      <p:sp>
        <p:nvSpPr>
          <p:cNvPr id="4" name="Rectángulo 3"/>
          <p:cNvSpPr/>
          <p:nvPr/>
        </p:nvSpPr>
        <p:spPr>
          <a:xfrm>
            <a:off x="458625" y="721558"/>
            <a:ext cx="4865406" cy="923330"/>
          </a:xfrm>
          <a:prstGeom prst="rect">
            <a:avLst/>
          </a:prstGeom>
        </p:spPr>
        <p:txBody>
          <a:bodyPr wrap="square">
            <a:spAutoFit/>
          </a:bodyPr>
          <a:lstStyle/>
          <a:p>
            <a:pPr algn="just"/>
            <a:r>
              <a:rPr lang="es-MX" dirty="0" err="1">
                <a:solidFill>
                  <a:srgbClr val="FF0000"/>
                </a:solidFill>
              </a:rPr>
              <a:t>Cellpadding</a:t>
            </a:r>
            <a:r>
              <a:rPr lang="es-MX" dirty="0">
                <a:solidFill>
                  <a:srgbClr val="FF0000"/>
                </a:solidFill>
              </a:rPr>
              <a:t> </a:t>
            </a:r>
            <a:r>
              <a:rPr lang="es-MX" dirty="0"/>
              <a:t>es un atributo o modificador de las tablas HTML que especifica el espacio, en píxeles, entre la pared de la celda y su contenido.</a:t>
            </a:r>
            <a:endParaRPr lang="es-PE" dirty="0"/>
          </a:p>
        </p:txBody>
      </p:sp>
      <p:sp>
        <p:nvSpPr>
          <p:cNvPr id="5" name="Rectángulo 4"/>
          <p:cNvSpPr/>
          <p:nvPr/>
        </p:nvSpPr>
        <p:spPr>
          <a:xfrm>
            <a:off x="458625" y="1832512"/>
            <a:ext cx="4865406" cy="646331"/>
          </a:xfrm>
          <a:prstGeom prst="rect">
            <a:avLst/>
          </a:prstGeom>
        </p:spPr>
        <p:txBody>
          <a:bodyPr wrap="square">
            <a:spAutoFit/>
          </a:bodyPr>
          <a:lstStyle/>
          <a:p>
            <a:pPr algn="just"/>
            <a:r>
              <a:rPr lang="es-MX" dirty="0" err="1">
                <a:solidFill>
                  <a:srgbClr val="FF0000"/>
                </a:solidFill>
              </a:rPr>
              <a:t>Cellspacing</a:t>
            </a:r>
            <a:r>
              <a:rPr lang="es-MX" dirty="0"/>
              <a:t> controla la distancia entre celdas individuales en una tabla. </a:t>
            </a:r>
            <a:endParaRPr lang="es-PE" dirty="0"/>
          </a:p>
        </p:txBody>
      </p:sp>
      <p:sp>
        <p:nvSpPr>
          <p:cNvPr id="6" name="Rectángulo 5"/>
          <p:cNvSpPr/>
          <p:nvPr/>
        </p:nvSpPr>
        <p:spPr>
          <a:xfrm>
            <a:off x="6272615" y="1165296"/>
            <a:ext cx="5725682" cy="4401205"/>
          </a:xfrm>
          <a:prstGeom prst="rect">
            <a:avLst/>
          </a:prstGeom>
        </p:spPr>
        <p:txBody>
          <a:bodyPr wrap="square">
            <a:spAutoFit/>
          </a:bodyPr>
          <a:lstStyle/>
          <a:p>
            <a:r>
              <a:rPr lang="es-PE" sz="1400" dirty="0"/>
              <a:t>&lt;!DOCTYPE </a:t>
            </a:r>
            <a:r>
              <a:rPr lang="es-PE" sz="1400" dirty="0" err="1"/>
              <a:t>html</a:t>
            </a:r>
            <a:r>
              <a:rPr lang="es-PE" sz="1400" dirty="0"/>
              <a:t>&gt;</a:t>
            </a:r>
          </a:p>
          <a:p>
            <a:r>
              <a:rPr lang="es-PE" sz="1400" dirty="0"/>
              <a:t>&lt;</a:t>
            </a:r>
            <a:r>
              <a:rPr lang="es-PE" sz="1400" dirty="0" err="1"/>
              <a:t>html</a:t>
            </a:r>
            <a:r>
              <a:rPr lang="es-PE" sz="1400" dirty="0"/>
              <a:t>&gt;</a:t>
            </a:r>
          </a:p>
          <a:p>
            <a:r>
              <a:rPr lang="es-PE" sz="1400" dirty="0"/>
              <a:t>&lt;head&gt;</a:t>
            </a:r>
          </a:p>
          <a:p>
            <a:r>
              <a:rPr lang="es-PE" sz="1400" dirty="0"/>
              <a:t>      &lt;meta </a:t>
            </a:r>
            <a:r>
              <a:rPr lang="es-PE" sz="1400" dirty="0" err="1"/>
              <a:t>charset</a:t>
            </a:r>
            <a:r>
              <a:rPr lang="es-PE" sz="1400" dirty="0"/>
              <a:t>="utf-8"&gt;</a:t>
            </a:r>
          </a:p>
          <a:p>
            <a:r>
              <a:rPr lang="es-PE" sz="1400" dirty="0"/>
              <a:t>      &lt;meta </a:t>
            </a:r>
            <a:r>
              <a:rPr lang="es-PE" sz="1400" dirty="0" err="1"/>
              <a:t>name</a:t>
            </a:r>
            <a:r>
              <a:rPr lang="es-PE" sz="1400" dirty="0"/>
              <a:t>="</a:t>
            </a:r>
            <a:r>
              <a:rPr lang="es-PE" sz="1400" dirty="0" err="1"/>
              <a:t>viewport</a:t>
            </a:r>
            <a:r>
              <a:rPr lang="es-PE" sz="1400" dirty="0"/>
              <a:t>" </a:t>
            </a:r>
            <a:r>
              <a:rPr lang="es-PE" sz="1400" dirty="0" err="1"/>
              <a:t>content</a:t>
            </a:r>
            <a:r>
              <a:rPr lang="es-PE" sz="1400" dirty="0"/>
              <a:t>="</a:t>
            </a:r>
            <a:r>
              <a:rPr lang="es-PE" sz="1400" dirty="0" err="1"/>
              <a:t>width</a:t>
            </a:r>
            <a:r>
              <a:rPr lang="es-PE" sz="1400" dirty="0"/>
              <a:t>=</a:t>
            </a:r>
            <a:r>
              <a:rPr lang="es-PE" sz="1400" dirty="0" err="1"/>
              <a:t>device-width</a:t>
            </a:r>
            <a:r>
              <a:rPr lang="es-PE" sz="1400" dirty="0"/>
              <a:t>, </a:t>
            </a:r>
            <a:r>
              <a:rPr lang="es-PE" sz="1400" dirty="0" err="1"/>
              <a:t>initial-scale</a:t>
            </a:r>
            <a:r>
              <a:rPr lang="es-PE" sz="1400" dirty="0"/>
              <a:t>=1"&gt;</a:t>
            </a:r>
          </a:p>
          <a:p>
            <a:r>
              <a:rPr lang="es-PE" sz="1400" dirty="0"/>
              <a:t>      &lt;</a:t>
            </a:r>
            <a:r>
              <a:rPr lang="es-PE" sz="1400" dirty="0" err="1"/>
              <a:t>title</a:t>
            </a:r>
            <a:r>
              <a:rPr lang="es-PE" sz="1400" dirty="0"/>
              <a:t>&gt;Uso de título de tabla&lt;/</a:t>
            </a:r>
            <a:r>
              <a:rPr lang="es-PE" sz="1400" dirty="0" err="1"/>
              <a:t>title</a:t>
            </a:r>
            <a:r>
              <a:rPr lang="es-PE" sz="1400" dirty="0"/>
              <a:t>&gt;</a:t>
            </a:r>
          </a:p>
          <a:p>
            <a:r>
              <a:rPr lang="es-PE" sz="1400" dirty="0"/>
              <a:t>&lt;/head&gt;</a:t>
            </a:r>
          </a:p>
          <a:p>
            <a:r>
              <a:rPr lang="es-PE" sz="1400" dirty="0"/>
              <a:t>&lt;</a:t>
            </a:r>
            <a:r>
              <a:rPr lang="es-PE" sz="1400" dirty="0" err="1"/>
              <a:t>body</a:t>
            </a:r>
            <a:r>
              <a:rPr lang="es-PE" sz="1400" dirty="0"/>
              <a:t>&gt;</a:t>
            </a:r>
          </a:p>
          <a:p>
            <a:r>
              <a:rPr lang="es-PE" sz="1400" dirty="0"/>
              <a:t>&lt;TABLE BORDER </a:t>
            </a:r>
            <a:r>
              <a:rPr lang="es-PE" sz="1400" dirty="0" err="1"/>
              <a:t>width</a:t>
            </a:r>
            <a:r>
              <a:rPr lang="es-PE" sz="1400" dirty="0"/>
              <a:t> =50% HEIGHT=200px </a:t>
            </a:r>
            <a:r>
              <a:rPr lang="es-PE" sz="1400" dirty="0" err="1"/>
              <a:t>align</a:t>
            </a:r>
            <a:r>
              <a:rPr lang="es-PE" sz="1400" dirty="0"/>
              <a:t>=center CELLPADDING=0 CELLSPACING=0&gt;</a:t>
            </a:r>
          </a:p>
          <a:p>
            <a:r>
              <a:rPr lang="es-PE" sz="1400" dirty="0"/>
              <a:t>&lt;TR </a:t>
            </a:r>
            <a:r>
              <a:rPr lang="es-PE" sz="1400" dirty="0" err="1"/>
              <a:t>bgcolor</a:t>
            </a:r>
            <a:r>
              <a:rPr lang="es-PE" sz="1400" dirty="0"/>
              <a:t>=</a:t>
            </a:r>
            <a:r>
              <a:rPr lang="es-PE" sz="1400" dirty="0" err="1"/>
              <a:t>yellow</a:t>
            </a:r>
            <a:r>
              <a:rPr lang="es-PE" sz="1400" dirty="0"/>
              <a:t>&gt;</a:t>
            </a:r>
          </a:p>
          <a:p>
            <a:r>
              <a:rPr lang="es-PE" sz="1400" dirty="0"/>
              <a:t>        &lt;TD&gt;A&lt;/TD&gt; &lt;TD&gt;B&lt;/TD&gt; &lt;TD&gt;C&lt;/TD&gt;</a:t>
            </a:r>
          </a:p>
          <a:p>
            <a:r>
              <a:rPr lang="es-PE" sz="1400" dirty="0"/>
              <a:t>    &lt;/TR&gt;</a:t>
            </a:r>
          </a:p>
          <a:p>
            <a:r>
              <a:rPr lang="es-PE" sz="1400" dirty="0"/>
              <a:t>    &lt;TR </a:t>
            </a:r>
            <a:r>
              <a:rPr lang="es-PE" sz="1400" dirty="0" err="1"/>
              <a:t>bgcolor</a:t>
            </a:r>
            <a:r>
              <a:rPr lang="es-PE" sz="1400" dirty="0"/>
              <a:t>=</a:t>
            </a:r>
            <a:r>
              <a:rPr lang="es-PE" sz="1400" dirty="0" err="1"/>
              <a:t>pink</a:t>
            </a:r>
            <a:r>
              <a:rPr lang="es-PE" sz="1400" dirty="0"/>
              <a:t>&gt;</a:t>
            </a:r>
          </a:p>
          <a:p>
            <a:r>
              <a:rPr lang="es-PE" sz="1400" dirty="0"/>
              <a:t>        &lt;TD&gt;D&lt;/TD&gt; &lt;TD&gt;E&lt;/TD&gt; &lt;TD&gt;F&lt;/TD&gt;</a:t>
            </a:r>
          </a:p>
          <a:p>
            <a:r>
              <a:rPr lang="es-PE" sz="1400" dirty="0"/>
              <a:t>    &lt;/TR&gt;</a:t>
            </a:r>
          </a:p>
          <a:p>
            <a:r>
              <a:rPr lang="es-PE" sz="1400" dirty="0"/>
              <a:t>&lt;/TABLE&gt;</a:t>
            </a:r>
          </a:p>
          <a:p>
            <a:r>
              <a:rPr lang="es-PE" sz="1400" dirty="0"/>
              <a:t>&lt;/</a:t>
            </a:r>
            <a:r>
              <a:rPr lang="es-PE" sz="1400" dirty="0" err="1"/>
              <a:t>table</a:t>
            </a:r>
            <a:r>
              <a:rPr lang="es-PE" sz="1400" dirty="0"/>
              <a:t>&gt;</a:t>
            </a:r>
          </a:p>
          <a:p>
            <a:r>
              <a:rPr lang="es-PE" sz="1400" dirty="0"/>
              <a:t>&lt;/</a:t>
            </a:r>
            <a:r>
              <a:rPr lang="es-PE" sz="1400" dirty="0" err="1"/>
              <a:t>body</a:t>
            </a:r>
            <a:r>
              <a:rPr lang="es-PE" sz="1400" dirty="0"/>
              <a:t>&gt;</a:t>
            </a:r>
          </a:p>
          <a:p>
            <a:r>
              <a:rPr lang="es-PE" sz="1400" dirty="0"/>
              <a:t>&lt;/</a:t>
            </a:r>
            <a:r>
              <a:rPr lang="es-PE" sz="1400" dirty="0" err="1"/>
              <a:t>html</a:t>
            </a:r>
            <a:r>
              <a:rPr lang="es-PE" sz="1400" dirty="0"/>
              <a:t>&gt;</a:t>
            </a:r>
          </a:p>
        </p:txBody>
      </p:sp>
      <p:pic>
        <p:nvPicPr>
          <p:cNvPr id="7" name="Imagen 6"/>
          <p:cNvPicPr>
            <a:picLocks noChangeAspect="1"/>
          </p:cNvPicPr>
          <p:nvPr/>
        </p:nvPicPr>
        <p:blipFill>
          <a:blip r:embed="rId2"/>
          <a:stretch>
            <a:fillRect/>
          </a:stretch>
        </p:blipFill>
        <p:spPr>
          <a:xfrm>
            <a:off x="313347" y="3537191"/>
            <a:ext cx="5787180" cy="1222815"/>
          </a:xfrm>
          <a:prstGeom prst="rect">
            <a:avLst/>
          </a:prstGeom>
        </p:spPr>
      </p:pic>
    </p:spTree>
    <p:extLst>
      <p:ext uri="{BB962C8B-B14F-4D97-AF65-F5344CB8AC3E}">
        <p14:creationId xmlns:p14="http://schemas.microsoft.com/office/powerpoint/2010/main" val="555671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91200" y="1224609"/>
            <a:ext cx="6463469" cy="3893374"/>
          </a:xfrm>
          <a:prstGeom prst="rect">
            <a:avLst/>
          </a:prstGeom>
        </p:spPr>
        <p:txBody>
          <a:bodyPr wrap="square">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 CELLPADDING=20 CELLSPACING=0&gt;</a:t>
            </a:r>
          </a:p>
          <a:p>
            <a:r>
              <a:rPr lang="es-PE" sz="1300" dirty="0"/>
              <a:t>&lt;TR </a:t>
            </a:r>
            <a:r>
              <a:rPr lang="es-PE" sz="1300" dirty="0" err="1"/>
              <a:t>bgcolor</a:t>
            </a:r>
            <a:r>
              <a:rPr lang="es-PE" sz="1300" dirty="0"/>
              <a:t>=</a:t>
            </a:r>
            <a:r>
              <a:rPr lang="es-PE" sz="1300" dirty="0" err="1"/>
              <a:t>yellow</a:t>
            </a:r>
            <a:r>
              <a:rPr lang="es-PE" sz="1300" dirty="0"/>
              <a:t>&gt;</a:t>
            </a:r>
          </a:p>
          <a:p>
            <a:r>
              <a:rPr lang="es-PE" sz="1300" dirty="0"/>
              <a:t>        &lt;TD&gt;A&lt;/TD&gt; &lt;TD&gt;B&lt;/TD&gt; &lt;TD&gt;C&lt;/TD&gt;</a:t>
            </a:r>
          </a:p>
          <a:p>
            <a:r>
              <a:rPr lang="es-PE" sz="1300" dirty="0"/>
              <a:t>    &lt;/TR&gt;</a:t>
            </a:r>
          </a:p>
          <a:p>
            <a:r>
              <a:rPr lang="es-PE" sz="1300" dirty="0"/>
              <a:t>    &lt;TR </a:t>
            </a:r>
            <a:r>
              <a:rPr lang="es-PE" sz="1300" dirty="0" err="1"/>
              <a:t>bgcolor</a:t>
            </a:r>
            <a:r>
              <a:rPr lang="es-PE" sz="1300" dirty="0"/>
              <a:t>=</a:t>
            </a:r>
            <a:r>
              <a:rPr lang="es-PE" sz="1300" dirty="0" err="1"/>
              <a:t>pink</a:t>
            </a:r>
            <a:r>
              <a:rPr lang="es-PE" sz="1300" dirty="0"/>
              <a:t>&gt;</a:t>
            </a:r>
          </a:p>
          <a:p>
            <a:r>
              <a:rPr lang="es-PE" sz="1300" dirty="0"/>
              <a:t>        &lt;TD&gt;D&lt;/TD&gt; &lt;TD&gt;E&lt;/TD&gt; &lt;TD&gt;F&lt;/TD&gt;</a:t>
            </a:r>
          </a:p>
          <a:p>
            <a:r>
              <a:rPr lang="es-PE" sz="1300" dirty="0"/>
              <a:t>    &lt;/TR&gt;</a:t>
            </a:r>
          </a:p>
          <a:p>
            <a:r>
              <a:rPr lang="es-PE" sz="1300" dirty="0"/>
              <a:t>&lt;/TABLE&gt;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3" name="Imagen 2"/>
          <p:cNvPicPr>
            <a:picLocks noChangeAspect="1"/>
          </p:cNvPicPr>
          <p:nvPr/>
        </p:nvPicPr>
        <p:blipFill>
          <a:blip r:embed="rId2"/>
          <a:stretch>
            <a:fillRect/>
          </a:stretch>
        </p:blipFill>
        <p:spPr>
          <a:xfrm>
            <a:off x="75340" y="2086378"/>
            <a:ext cx="5779334" cy="1229389"/>
          </a:xfrm>
          <a:prstGeom prst="rect">
            <a:avLst/>
          </a:prstGeom>
        </p:spPr>
      </p:pic>
    </p:spTree>
    <p:extLst>
      <p:ext uri="{BB962C8B-B14F-4D97-AF65-F5344CB8AC3E}">
        <p14:creationId xmlns:p14="http://schemas.microsoft.com/office/powerpoint/2010/main" val="1930619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702751" y="1585299"/>
            <a:ext cx="5338273" cy="4093428"/>
          </a:xfrm>
          <a:prstGeom prst="rect">
            <a:avLst/>
          </a:prstGeom>
        </p:spPr>
        <p:txBody>
          <a:bodyPr wrap="square">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 CELLPADDING=0 CELLSPACING=20&gt;</a:t>
            </a:r>
          </a:p>
          <a:p>
            <a:r>
              <a:rPr lang="es-PE" sz="1300" dirty="0"/>
              <a:t>       &lt;TR </a:t>
            </a:r>
            <a:r>
              <a:rPr lang="es-PE" sz="1300" dirty="0" err="1"/>
              <a:t>bgcolor</a:t>
            </a:r>
            <a:r>
              <a:rPr lang="es-PE" sz="1300" dirty="0"/>
              <a:t>=</a:t>
            </a:r>
            <a:r>
              <a:rPr lang="es-PE" sz="1300" dirty="0" err="1"/>
              <a:t>yellow</a:t>
            </a:r>
            <a:r>
              <a:rPr lang="es-PE" sz="1300" dirty="0"/>
              <a:t>&gt;</a:t>
            </a:r>
          </a:p>
          <a:p>
            <a:r>
              <a:rPr lang="es-PE" sz="1300" dirty="0"/>
              <a:t>        &lt;TD&gt;A&lt;/TD&gt; &lt;TD&gt;B&lt;/TD&gt; &lt;TD&gt;C&lt;/TD&gt;</a:t>
            </a:r>
          </a:p>
          <a:p>
            <a:r>
              <a:rPr lang="es-PE" sz="1300" dirty="0"/>
              <a:t>    &lt;/TR&gt;</a:t>
            </a:r>
          </a:p>
          <a:p>
            <a:r>
              <a:rPr lang="es-PE" sz="1300" dirty="0"/>
              <a:t>    &lt;TR </a:t>
            </a:r>
            <a:r>
              <a:rPr lang="es-PE" sz="1300" dirty="0" err="1"/>
              <a:t>bgcolor</a:t>
            </a:r>
            <a:r>
              <a:rPr lang="es-PE" sz="1300" dirty="0"/>
              <a:t>=</a:t>
            </a:r>
            <a:r>
              <a:rPr lang="es-PE" sz="1300" dirty="0" err="1"/>
              <a:t>pink</a:t>
            </a:r>
            <a:r>
              <a:rPr lang="es-PE" sz="1300" dirty="0"/>
              <a:t>&gt;</a:t>
            </a:r>
          </a:p>
          <a:p>
            <a:r>
              <a:rPr lang="es-PE" sz="1300" dirty="0"/>
              <a:t>        &lt;TD&gt;D&lt;/TD&gt; &lt;TD&gt;E&lt;/TD&gt; &lt;TD&gt;F&lt;/TD&gt;</a:t>
            </a:r>
          </a:p>
          <a:p>
            <a:r>
              <a:rPr lang="es-PE" sz="1300" dirty="0"/>
              <a:t>    &lt;/TR&gt;</a:t>
            </a:r>
          </a:p>
          <a:p>
            <a:r>
              <a:rPr lang="es-PE" sz="1300" dirty="0"/>
              <a:t>&lt;/TABLE&gt;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3" name="Imagen 2"/>
          <p:cNvPicPr>
            <a:picLocks noChangeAspect="1"/>
          </p:cNvPicPr>
          <p:nvPr/>
        </p:nvPicPr>
        <p:blipFill>
          <a:blip r:embed="rId2"/>
          <a:stretch>
            <a:fillRect/>
          </a:stretch>
        </p:blipFill>
        <p:spPr>
          <a:xfrm>
            <a:off x="0" y="2705934"/>
            <a:ext cx="6737192" cy="1541325"/>
          </a:xfrm>
          <a:prstGeom prst="rect">
            <a:avLst/>
          </a:prstGeom>
        </p:spPr>
      </p:pic>
    </p:spTree>
    <p:extLst>
      <p:ext uri="{BB962C8B-B14F-4D97-AF65-F5344CB8AC3E}">
        <p14:creationId xmlns:p14="http://schemas.microsoft.com/office/powerpoint/2010/main" val="4294843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679962" y="927272"/>
            <a:ext cx="5275604" cy="4093428"/>
          </a:xfrm>
          <a:prstGeom prst="rect">
            <a:avLst/>
          </a:prstGeom>
        </p:spPr>
        <p:txBody>
          <a:bodyPr wrap="square">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    &lt;/head&gt;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 CELLPADDING=20 CELLSPACING=20&gt;</a:t>
            </a:r>
          </a:p>
          <a:p>
            <a:r>
              <a:rPr lang="es-PE" sz="1300" dirty="0"/>
              <a:t>       &lt;TR </a:t>
            </a:r>
            <a:r>
              <a:rPr lang="es-PE" sz="1300" dirty="0" err="1"/>
              <a:t>bgcolor</a:t>
            </a:r>
            <a:r>
              <a:rPr lang="es-PE" sz="1300" dirty="0"/>
              <a:t>=</a:t>
            </a:r>
            <a:r>
              <a:rPr lang="es-PE" sz="1300" dirty="0" err="1"/>
              <a:t>yellow</a:t>
            </a:r>
            <a:r>
              <a:rPr lang="es-PE" sz="1300" dirty="0"/>
              <a:t>&gt;</a:t>
            </a:r>
          </a:p>
          <a:p>
            <a:r>
              <a:rPr lang="es-PE" sz="1300" dirty="0"/>
              <a:t>        &lt;TD&gt;A&lt;/TD&gt; &lt;TD&gt;B&lt;/TD&gt; &lt;TD&gt;C&lt;/TD&gt;</a:t>
            </a:r>
          </a:p>
          <a:p>
            <a:r>
              <a:rPr lang="es-PE" sz="1300" dirty="0"/>
              <a:t>    &lt;/TR&gt;</a:t>
            </a:r>
          </a:p>
          <a:p>
            <a:r>
              <a:rPr lang="es-PE" sz="1300" dirty="0"/>
              <a:t>    &lt;TR </a:t>
            </a:r>
            <a:r>
              <a:rPr lang="es-PE" sz="1300" dirty="0" err="1"/>
              <a:t>bgcolor</a:t>
            </a:r>
            <a:r>
              <a:rPr lang="es-PE" sz="1300" dirty="0"/>
              <a:t>=</a:t>
            </a:r>
            <a:r>
              <a:rPr lang="es-PE" sz="1300" dirty="0" err="1"/>
              <a:t>pink</a:t>
            </a:r>
            <a:r>
              <a:rPr lang="es-PE" sz="1300" dirty="0"/>
              <a:t>&gt;</a:t>
            </a:r>
          </a:p>
          <a:p>
            <a:r>
              <a:rPr lang="es-PE" sz="1300" dirty="0"/>
              <a:t>        &lt;TD&gt;D&lt;/TD&gt; &lt;TD&gt;E&lt;/TD&gt; &lt;TD&gt;F&lt;/TD&gt;</a:t>
            </a:r>
          </a:p>
          <a:p>
            <a:r>
              <a:rPr lang="es-PE" sz="1300" dirty="0"/>
              <a:t>    &lt;/TR&gt;</a:t>
            </a:r>
          </a:p>
          <a:p>
            <a:r>
              <a:rPr lang="es-PE" sz="1300" dirty="0"/>
              <a:t>&lt;/TABLE&gt;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3" name="Imagen 2"/>
          <p:cNvPicPr>
            <a:picLocks noChangeAspect="1"/>
          </p:cNvPicPr>
          <p:nvPr/>
        </p:nvPicPr>
        <p:blipFill>
          <a:blip r:embed="rId2"/>
          <a:stretch>
            <a:fillRect/>
          </a:stretch>
        </p:blipFill>
        <p:spPr>
          <a:xfrm>
            <a:off x="279319" y="2320427"/>
            <a:ext cx="6440042" cy="1473906"/>
          </a:xfrm>
          <a:prstGeom prst="rect">
            <a:avLst/>
          </a:prstGeom>
        </p:spPr>
      </p:pic>
    </p:spTree>
    <p:extLst>
      <p:ext uri="{BB962C8B-B14F-4D97-AF65-F5344CB8AC3E}">
        <p14:creationId xmlns:p14="http://schemas.microsoft.com/office/powerpoint/2010/main" val="2609027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9342" y="148990"/>
            <a:ext cx="7668426" cy="338554"/>
          </a:xfrm>
          <a:prstGeom prst="rect">
            <a:avLst/>
          </a:prstGeom>
        </p:spPr>
        <p:txBody>
          <a:bodyPr wrap="square">
            <a:spAutoFit/>
          </a:bodyPr>
          <a:lstStyle/>
          <a:p>
            <a:r>
              <a:rPr lang="es-MX" sz="1600" b="1" u="sng" dirty="0">
                <a:solidFill>
                  <a:srgbClr val="FF0000"/>
                </a:solidFill>
              </a:rPr>
              <a:t>Alineado vertical del contenido de las celdas. VALIGN=TOP | BOTTOM | MIDDLE</a:t>
            </a:r>
            <a:endParaRPr lang="es-PE" sz="1600" b="1" u="sng" dirty="0">
              <a:solidFill>
                <a:srgbClr val="FF0000"/>
              </a:solidFill>
            </a:endParaRPr>
          </a:p>
        </p:txBody>
      </p:sp>
      <p:sp>
        <p:nvSpPr>
          <p:cNvPr id="3" name="Rectángulo 2"/>
          <p:cNvSpPr/>
          <p:nvPr/>
        </p:nvSpPr>
        <p:spPr>
          <a:xfrm>
            <a:off x="347145" y="740416"/>
            <a:ext cx="4957704" cy="923330"/>
          </a:xfrm>
          <a:prstGeom prst="rect">
            <a:avLst/>
          </a:prstGeom>
        </p:spPr>
        <p:txBody>
          <a:bodyPr wrap="none">
            <a:spAutoFit/>
          </a:bodyPr>
          <a:lstStyle/>
          <a:p>
            <a:r>
              <a:rPr lang="es-MX" b="1" u="sng" dirty="0">
                <a:solidFill>
                  <a:srgbClr val="FF0000"/>
                </a:solidFill>
              </a:rPr>
              <a:t>TOP</a:t>
            </a:r>
            <a:r>
              <a:rPr lang="es-MX" dirty="0">
                <a:solidFill>
                  <a:srgbClr val="FF0000"/>
                </a:solidFill>
              </a:rPr>
              <a:t> </a:t>
            </a:r>
            <a:r>
              <a:rPr lang="es-MX" dirty="0"/>
              <a:t>Alinea hacia arriba de la celda (parte superior)</a:t>
            </a:r>
            <a:endParaRPr lang="es-MX" b="1" u="sng" dirty="0">
              <a:solidFill>
                <a:srgbClr val="FF0000"/>
              </a:solidFill>
            </a:endParaRPr>
          </a:p>
          <a:p>
            <a:r>
              <a:rPr lang="es-MX" b="1" u="sng" dirty="0">
                <a:solidFill>
                  <a:srgbClr val="FF0000"/>
                </a:solidFill>
              </a:rPr>
              <a:t>BOTTOM</a:t>
            </a:r>
            <a:r>
              <a:rPr lang="es-MX" dirty="0"/>
              <a:t> Alinea debajo de la celda (parte inferior.</a:t>
            </a:r>
            <a:endParaRPr lang="es-MX" b="1" u="sng" dirty="0">
              <a:solidFill>
                <a:srgbClr val="FF0000"/>
              </a:solidFill>
            </a:endParaRPr>
          </a:p>
          <a:p>
            <a:r>
              <a:rPr lang="es-MX" b="1" u="sng" dirty="0">
                <a:solidFill>
                  <a:srgbClr val="FF0000"/>
                </a:solidFill>
              </a:rPr>
              <a:t>MIDDLE</a:t>
            </a:r>
            <a:r>
              <a:rPr lang="es-MX" dirty="0"/>
              <a:t> Alinea al medio de la celda.</a:t>
            </a:r>
            <a:endParaRPr lang="es-MX" b="1" u="sng" dirty="0">
              <a:solidFill>
                <a:srgbClr val="FF0000"/>
              </a:solidFill>
            </a:endParaRPr>
          </a:p>
        </p:txBody>
      </p:sp>
      <p:sp>
        <p:nvSpPr>
          <p:cNvPr id="4" name="Rectángulo 3"/>
          <p:cNvSpPr/>
          <p:nvPr/>
        </p:nvSpPr>
        <p:spPr>
          <a:xfrm>
            <a:off x="6514744" y="802043"/>
            <a:ext cx="5677256" cy="6340197"/>
          </a:xfrm>
          <a:prstGeom prst="rect">
            <a:avLst/>
          </a:prstGeom>
        </p:spPr>
        <p:txBody>
          <a:bodyPr wrap="square">
            <a:spAutoFit/>
          </a:bodyPr>
          <a:lstStyle/>
          <a:p>
            <a:r>
              <a:rPr lang="es-PE" sz="1400" dirty="0"/>
              <a:t>&lt;!DOCTYPE </a:t>
            </a:r>
            <a:r>
              <a:rPr lang="es-PE" sz="1400" dirty="0" err="1"/>
              <a:t>html</a:t>
            </a:r>
            <a:r>
              <a:rPr lang="es-PE" sz="1400" dirty="0"/>
              <a:t>&gt;</a:t>
            </a:r>
          </a:p>
          <a:p>
            <a:r>
              <a:rPr lang="es-PE" sz="1400" dirty="0"/>
              <a:t>&lt;</a:t>
            </a:r>
            <a:r>
              <a:rPr lang="es-PE" sz="1400" dirty="0" err="1"/>
              <a:t>html</a:t>
            </a:r>
            <a:r>
              <a:rPr lang="es-PE" sz="1400" dirty="0"/>
              <a:t>&gt;</a:t>
            </a:r>
          </a:p>
          <a:p>
            <a:r>
              <a:rPr lang="es-PE" sz="1400" dirty="0"/>
              <a:t>&lt;head&gt;</a:t>
            </a:r>
          </a:p>
          <a:p>
            <a:r>
              <a:rPr lang="es-PE" sz="1400" dirty="0"/>
              <a:t>   &lt;meta </a:t>
            </a:r>
            <a:r>
              <a:rPr lang="es-PE" sz="1400" dirty="0" err="1"/>
              <a:t>charset</a:t>
            </a:r>
            <a:r>
              <a:rPr lang="es-PE" sz="1400" dirty="0"/>
              <a:t>="utf-8"&gt;</a:t>
            </a:r>
          </a:p>
          <a:p>
            <a:r>
              <a:rPr lang="es-PE" sz="1400" dirty="0"/>
              <a:t>   &lt;meta </a:t>
            </a:r>
            <a:r>
              <a:rPr lang="es-PE" sz="1400" dirty="0" err="1"/>
              <a:t>name</a:t>
            </a:r>
            <a:r>
              <a:rPr lang="es-PE" sz="1400" dirty="0"/>
              <a:t>="</a:t>
            </a:r>
            <a:r>
              <a:rPr lang="es-PE" sz="1400" dirty="0" err="1"/>
              <a:t>viewport</a:t>
            </a:r>
            <a:r>
              <a:rPr lang="es-PE" sz="1400" dirty="0"/>
              <a:t>" </a:t>
            </a:r>
            <a:r>
              <a:rPr lang="es-PE" sz="1400" dirty="0" err="1"/>
              <a:t>content</a:t>
            </a:r>
            <a:r>
              <a:rPr lang="es-PE" sz="1400" dirty="0"/>
              <a:t>="</a:t>
            </a:r>
            <a:r>
              <a:rPr lang="es-PE" sz="1400" dirty="0" err="1"/>
              <a:t>width</a:t>
            </a:r>
            <a:r>
              <a:rPr lang="es-PE" sz="1400" dirty="0"/>
              <a:t>=</a:t>
            </a:r>
            <a:r>
              <a:rPr lang="es-PE" sz="1400" dirty="0" err="1"/>
              <a:t>device-width</a:t>
            </a:r>
            <a:r>
              <a:rPr lang="es-PE" sz="1400" dirty="0"/>
              <a:t>, </a:t>
            </a:r>
            <a:r>
              <a:rPr lang="es-PE" sz="1400" dirty="0" err="1"/>
              <a:t>initial-scale</a:t>
            </a:r>
            <a:r>
              <a:rPr lang="es-PE" sz="1400" dirty="0"/>
              <a:t>=1"&gt;</a:t>
            </a:r>
          </a:p>
          <a:p>
            <a:r>
              <a:rPr lang="es-PE" sz="1400" dirty="0"/>
              <a:t>   &lt;</a:t>
            </a:r>
            <a:r>
              <a:rPr lang="es-PE" sz="1400" dirty="0" err="1"/>
              <a:t>title</a:t>
            </a:r>
            <a:r>
              <a:rPr lang="es-PE" sz="1400" dirty="0"/>
              <a:t>&gt;Uso de título de tabla&lt;/</a:t>
            </a:r>
            <a:r>
              <a:rPr lang="es-PE" sz="1400" dirty="0" err="1"/>
              <a:t>title</a:t>
            </a:r>
            <a:r>
              <a:rPr lang="es-PE" sz="1400" dirty="0"/>
              <a:t>&gt;</a:t>
            </a:r>
          </a:p>
          <a:p>
            <a:r>
              <a:rPr lang="es-PE" sz="1400" dirty="0"/>
              <a:t>&lt;/head&gt;</a:t>
            </a:r>
          </a:p>
          <a:p>
            <a:r>
              <a:rPr lang="es-PE" sz="1400" dirty="0"/>
              <a:t>&lt;</a:t>
            </a:r>
            <a:r>
              <a:rPr lang="es-PE" sz="1400" dirty="0" err="1"/>
              <a:t>body</a:t>
            </a:r>
            <a:r>
              <a:rPr lang="es-PE" sz="1400" dirty="0"/>
              <a:t>&gt;</a:t>
            </a:r>
          </a:p>
          <a:p>
            <a:r>
              <a:rPr lang="es-PE" sz="1400" dirty="0"/>
              <a:t>&lt;TABLE BORDER </a:t>
            </a:r>
            <a:r>
              <a:rPr lang="es-PE" sz="1400" dirty="0" err="1"/>
              <a:t>width</a:t>
            </a:r>
            <a:r>
              <a:rPr lang="es-PE" sz="1400" dirty="0"/>
              <a:t> =50% HEIGHT=200px </a:t>
            </a:r>
            <a:r>
              <a:rPr lang="es-PE" sz="1400" dirty="0" err="1"/>
              <a:t>align</a:t>
            </a:r>
            <a:r>
              <a:rPr lang="es-PE" sz="1400" dirty="0"/>
              <a:t>=center CELLPADDING=10 CELLSPACING=6&gt;</a:t>
            </a:r>
          </a:p>
          <a:p>
            <a:r>
              <a:rPr lang="es-PE" sz="1400" dirty="0"/>
              <a:t>       &lt;TR&gt;</a:t>
            </a:r>
          </a:p>
          <a:p>
            <a:r>
              <a:rPr lang="es-PE" sz="1400" dirty="0"/>
              <a:t>        &lt;TH&gt;Enero&lt;/TH&gt;</a:t>
            </a:r>
          </a:p>
          <a:p>
            <a:r>
              <a:rPr lang="es-PE" sz="1400" dirty="0"/>
              <a:t>        &lt;TH&gt;Febrero&lt;/TH&gt;</a:t>
            </a:r>
          </a:p>
          <a:p>
            <a:r>
              <a:rPr lang="es-PE" sz="1400" dirty="0"/>
              <a:t>        &lt;TH&gt;Marzo&lt;/TH&gt;</a:t>
            </a:r>
          </a:p>
          <a:p>
            <a:r>
              <a:rPr lang="es-PE" sz="1400" dirty="0"/>
              <a:t>    &lt;/TR&gt;</a:t>
            </a:r>
          </a:p>
          <a:p>
            <a:r>
              <a:rPr lang="es-PE" sz="1400" dirty="0"/>
              <a:t>    &lt;TR VALIGN=top&gt;</a:t>
            </a:r>
          </a:p>
          <a:p>
            <a:r>
              <a:rPr lang="es-PE" sz="1400" dirty="0"/>
              <a:t>        &lt;TD&gt;Todas alineadas arriba&lt;/TD&gt;</a:t>
            </a:r>
          </a:p>
          <a:p>
            <a:r>
              <a:rPr lang="es-PE" sz="1400" dirty="0"/>
              <a:t>        &lt;TD&gt;Esta es la&lt;</a:t>
            </a:r>
            <a:r>
              <a:rPr lang="es-PE" sz="1400" dirty="0" err="1"/>
              <a:t>br</a:t>
            </a:r>
            <a:r>
              <a:rPr lang="es-PE" sz="1400" dirty="0"/>
              <a:t>&gt;Celda 2&lt;/TD&gt;</a:t>
            </a:r>
          </a:p>
          <a:p>
            <a:r>
              <a:rPr lang="es-PE" sz="1400" dirty="0"/>
              <a:t>        &lt;TD&gt;Celda 3&lt;/TD&gt;</a:t>
            </a:r>
          </a:p>
          <a:p>
            <a:r>
              <a:rPr lang="es-PE" sz="1400" dirty="0"/>
              <a:t>    &lt;/TR&gt;</a:t>
            </a:r>
          </a:p>
          <a:p>
            <a:r>
              <a:rPr lang="es-PE" sz="1400" dirty="0"/>
              <a:t>    &lt;TR&gt;</a:t>
            </a:r>
          </a:p>
          <a:p>
            <a:r>
              <a:rPr lang="es-PE" sz="1400" dirty="0"/>
              <a:t>        &lt;TD VALIGN=top&gt;Alineado arriba&lt;/TD&gt;</a:t>
            </a:r>
          </a:p>
          <a:p>
            <a:r>
              <a:rPr lang="es-PE" sz="1400" dirty="0"/>
              <a:t>        &lt;TD VALIGN=</a:t>
            </a:r>
            <a:r>
              <a:rPr lang="es-PE" sz="1400" dirty="0" err="1"/>
              <a:t>bottom</a:t>
            </a:r>
            <a:r>
              <a:rPr lang="es-PE" sz="1400" dirty="0"/>
              <a:t>&gt;Alineado abajo&lt;/TD&gt;</a:t>
            </a:r>
          </a:p>
          <a:p>
            <a:r>
              <a:rPr lang="es-PE" sz="1400" dirty="0"/>
              <a:t>        &lt;TD&gt;Por defecto&lt;</a:t>
            </a:r>
            <a:r>
              <a:rPr lang="es-PE" sz="1400" dirty="0" err="1"/>
              <a:t>br</a:t>
            </a:r>
            <a:r>
              <a:rPr lang="es-PE" sz="1400" dirty="0"/>
              <a:t>&gt;Alineado al centro&lt;/TD&gt;</a:t>
            </a:r>
          </a:p>
          <a:p>
            <a:r>
              <a:rPr lang="es-PE" sz="1400" dirty="0"/>
              <a:t>    &lt;/TR&gt;</a:t>
            </a:r>
          </a:p>
          <a:p>
            <a:r>
              <a:rPr lang="es-PE" sz="1400" dirty="0"/>
              <a:t>&lt;/</a:t>
            </a:r>
            <a:r>
              <a:rPr lang="es-PE" sz="1400" dirty="0" err="1"/>
              <a:t>table</a:t>
            </a:r>
            <a:r>
              <a:rPr lang="es-PE" sz="1400" dirty="0"/>
              <a:t>&gt;</a:t>
            </a:r>
          </a:p>
          <a:p>
            <a:r>
              <a:rPr lang="es-PE" sz="1400" dirty="0"/>
              <a:t>&lt;/</a:t>
            </a:r>
            <a:r>
              <a:rPr lang="es-PE" sz="1400" dirty="0" err="1"/>
              <a:t>body</a:t>
            </a:r>
            <a:r>
              <a:rPr lang="es-PE" sz="1400" dirty="0"/>
              <a:t>&gt;</a:t>
            </a:r>
          </a:p>
          <a:p>
            <a:r>
              <a:rPr lang="es-PE" sz="1400" dirty="0"/>
              <a:t>&lt;/</a:t>
            </a:r>
            <a:r>
              <a:rPr lang="es-PE" sz="1400" dirty="0" err="1"/>
              <a:t>html</a:t>
            </a:r>
            <a:r>
              <a:rPr lang="es-PE" sz="1400" dirty="0"/>
              <a:t>&gt;</a:t>
            </a:r>
          </a:p>
        </p:txBody>
      </p:sp>
      <p:pic>
        <p:nvPicPr>
          <p:cNvPr id="5" name="Imagen 4"/>
          <p:cNvPicPr>
            <a:picLocks noChangeAspect="1"/>
          </p:cNvPicPr>
          <p:nvPr/>
        </p:nvPicPr>
        <p:blipFill>
          <a:blip r:embed="rId2"/>
          <a:stretch>
            <a:fillRect/>
          </a:stretch>
        </p:blipFill>
        <p:spPr>
          <a:xfrm>
            <a:off x="219342" y="2931207"/>
            <a:ext cx="6110603" cy="1350236"/>
          </a:xfrm>
          <a:prstGeom prst="rect">
            <a:avLst/>
          </a:prstGeom>
        </p:spPr>
      </p:pic>
    </p:spTree>
    <p:extLst>
      <p:ext uri="{BB962C8B-B14F-4D97-AF65-F5344CB8AC3E}">
        <p14:creationId xmlns:p14="http://schemas.microsoft.com/office/powerpoint/2010/main" val="677277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1142498" y="1471410"/>
            <a:ext cx="9266265" cy="3748290"/>
          </a:xfrm>
          <a:prstGeom prst="rect">
            <a:avLst/>
          </a:prstGeom>
        </p:spPr>
      </p:pic>
    </p:spTree>
    <p:extLst>
      <p:ext uri="{BB962C8B-B14F-4D97-AF65-F5344CB8AC3E}">
        <p14:creationId xmlns:p14="http://schemas.microsoft.com/office/powerpoint/2010/main" val="3878813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754025" y="510030"/>
            <a:ext cx="5437975" cy="5893921"/>
          </a:xfrm>
          <a:prstGeom prst="rect">
            <a:avLst/>
          </a:prstGeom>
        </p:spPr>
        <p:txBody>
          <a:bodyPr wrap="square">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BORDER=3 </a:t>
            </a:r>
            <a:r>
              <a:rPr lang="es-PE" sz="1300" dirty="0" err="1"/>
              <a:t>width</a:t>
            </a:r>
            <a:r>
              <a:rPr lang="es-PE" sz="1300" dirty="0"/>
              <a:t> =50% HEIGHT=200px </a:t>
            </a:r>
            <a:r>
              <a:rPr lang="es-PE" sz="1300" dirty="0" err="1"/>
              <a:t>align</a:t>
            </a:r>
            <a:r>
              <a:rPr lang="es-PE" sz="1300" dirty="0"/>
              <a:t>=center CELLPADDING=10 CELLSPACING=6 </a:t>
            </a:r>
            <a:r>
              <a:rPr lang="es-PE" sz="1300" dirty="0" err="1"/>
              <a:t>bordercolor</a:t>
            </a:r>
            <a:r>
              <a:rPr lang="es-PE" sz="1300" dirty="0"/>
              <a:t>=blue&gt;</a:t>
            </a:r>
          </a:p>
          <a:p>
            <a:r>
              <a:rPr lang="es-PE" sz="1300" dirty="0"/>
              <a:t>       &lt;TR&gt;</a:t>
            </a:r>
          </a:p>
          <a:p>
            <a:r>
              <a:rPr lang="es-PE" sz="1300" dirty="0"/>
              <a:t>        &lt;TH&gt;Enero&lt;/TH&gt;</a:t>
            </a:r>
          </a:p>
          <a:p>
            <a:r>
              <a:rPr lang="es-PE" sz="1300" dirty="0"/>
              <a:t>        &lt;TH&gt;Febrero&lt;/TH&gt;</a:t>
            </a:r>
          </a:p>
          <a:p>
            <a:r>
              <a:rPr lang="es-PE" sz="1300" dirty="0"/>
              <a:t>        &lt;TH&gt;Marzo&lt;/TH&gt;</a:t>
            </a:r>
          </a:p>
          <a:p>
            <a:r>
              <a:rPr lang="es-PE" sz="1300" dirty="0"/>
              <a:t>    &lt;/TR&gt;</a:t>
            </a:r>
          </a:p>
          <a:p>
            <a:r>
              <a:rPr lang="es-PE" sz="1300" dirty="0"/>
              <a:t>    &lt;TR VALIGN=top&gt;</a:t>
            </a:r>
          </a:p>
          <a:p>
            <a:r>
              <a:rPr lang="es-PE" sz="1300" dirty="0"/>
              <a:t>        &lt;TD&gt;Todas alineadas arriba&lt;/TD&gt;</a:t>
            </a:r>
          </a:p>
          <a:p>
            <a:r>
              <a:rPr lang="es-PE" sz="1300" dirty="0"/>
              <a:t>        &lt;TD&gt;Esta es la&lt;</a:t>
            </a:r>
            <a:r>
              <a:rPr lang="es-PE" sz="1300" dirty="0" err="1"/>
              <a:t>br</a:t>
            </a:r>
            <a:r>
              <a:rPr lang="es-PE" sz="1300" dirty="0"/>
              <a:t>&gt;Celda 2&lt;/TD&gt;</a:t>
            </a:r>
          </a:p>
          <a:p>
            <a:r>
              <a:rPr lang="es-PE" sz="1300" dirty="0"/>
              <a:t>        &lt;TD&gt;Celda 3&lt;/TD&gt;</a:t>
            </a:r>
          </a:p>
          <a:p>
            <a:r>
              <a:rPr lang="es-PE" sz="1300" dirty="0"/>
              <a:t>    &lt;/TR&gt;</a:t>
            </a:r>
          </a:p>
          <a:p>
            <a:r>
              <a:rPr lang="es-PE" sz="1300" dirty="0"/>
              <a:t>    &lt;TR&gt;</a:t>
            </a:r>
          </a:p>
          <a:p>
            <a:r>
              <a:rPr lang="es-PE" sz="1300" dirty="0"/>
              <a:t>        &lt;TD VALIGN=top&gt;Alineado arriba&lt;/TD&gt;</a:t>
            </a:r>
          </a:p>
          <a:p>
            <a:r>
              <a:rPr lang="es-PE" sz="1300" dirty="0"/>
              <a:t>        &lt;TD VALIGN=</a:t>
            </a:r>
            <a:r>
              <a:rPr lang="es-PE" sz="1300" dirty="0" err="1"/>
              <a:t>bottom</a:t>
            </a:r>
            <a:r>
              <a:rPr lang="es-PE" sz="1300" dirty="0"/>
              <a:t>&gt;Alineado abajo&lt;/TD&gt;</a:t>
            </a:r>
          </a:p>
          <a:p>
            <a:r>
              <a:rPr lang="es-PE" sz="1300" dirty="0"/>
              <a:t>        &lt;TD&gt;Por defecto&lt;</a:t>
            </a:r>
            <a:r>
              <a:rPr lang="es-PE" sz="1300" dirty="0" err="1"/>
              <a:t>br</a:t>
            </a:r>
            <a:r>
              <a:rPr lang="es-PE" sz="1300" dirty="0"/>
              <a:t>&gt;Alineado al centro&lt;/TD&gt;</a:t>
            </a:r>
          </a:p>
          <a:p>
            <a:r>
              <a:rPr lang="es-PE" sz="1300" dirty="0"/>
              <a:t>    &lt;/TR&gt;</a:t>
            </a:r>
          </a:p>
          <a:p>
            <a:r>
              <a:rPr lang="es-PE" sz="1300" dirty="0"/>
              <a:t>&lt;/TABLE&gt;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3" name="Imagen 2"/>
          <p:cNvPicPr>
            <a:picLocks noChangeAspect="1"/>
          </p:cNvPicPr>
          <p:nvPr/>
        </p:nvPicPr>
        <p:blipFill>
          <a:blip r:embed="rId2"/>
          <a:stretch>
            <a:fillRect/>
          </a:stretch>
        </p:blipFill>
        <p:spPr>
          <a:xfrm>
            <a:off x="310699" y="2795046"/>
            <a:ext cx="6592913" cy="1452214"/>
          </a:xfrm>
          <a:prstGeom prst="rect">
            <a:avLst/>
          </a:prstGeom>
        </p:spPr>
      </p:pic>
    </p:spTree>
    <p:extLst>
      <p:ext uri="{BB962C8B-B14F-4D97-AF65-F5344CB8AC3E}">
        <p14:creationId xmlns:p14="http://schemas.microsoft.com/office/powerpoint/2010/main" val="2791872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14400" y="384561"/>
            <a:ext cx="2782621" cy="369332"/>
          </a:xfrm>
          <a:prstGeom prst="rect">
            <a:avLst/>
          </a:prstGeom>
          <a:noFill/>
        </p:spPr>
        <p:txBody>
          <a:bodyPr wrap="none" rtlCol="0">
            <a:spAutoFit/>
          </a:bodyPr>
          <a:lstStyle/>
          <a:p>
            <a:r>
              <a:rPr lang="es-PE" dirty="0"/>
              <a:t>Ejercicios libres propuestos.</a:t>
            </a:r>
          </a:p>
        </p:txBody>
      </p:sp>
      <p:sp>
        <p:nvSpPr>
          <p:cNvPr id="5" name="Rectangle 1"/>
          <p:cNvSpPr>
            <a:spLocks noChangeArrowheads="1"/>
          </p:cNvSpPr>
          <p:nvPr/>
        </p:nvSpPr>
        <p:spPr bwMode="auto">
          <a:xfrm>
            <a:off x="302783" y="753893"/>
            <a:ext cx="571515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Realiza un documento </a:t>
            </a:r>
            <a:r>
              <a:rPr lang="es-PE" altLang="es-PE" dirty="0" err="1"/>
              <a:t>html</a:t>
            </a:r>
            <a:r>
              <a:rPr lang="es-PE" altLang="es-PE" dirty="0"/>
              <a:t> parecido a la siguiente imagen:</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  </a:t>
            </a:r>
          </a:p>
        </p:txBody>
      </p:sp>
      <p:pic>
        <p:nvPicPr>
          <p:cNvPr id="2050" name="Picture 2" descr="ejercicio 1 tabla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8701" y="558633"/>
            <a:ext cx="1581150" cy="112395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26326" y="2315910"/>
            <a:ext cx="1533525" cy="1371600"/>
          </a:xfrm>
          <a:prstGeom prst="rect">
            <a:avLst/>
          </a:prstGeom>
        </p:spPr>
      </p:pic>
      <p:sp>
        <p:nvSpPr>
          <p:cNvPr id="8" name="Rectangle 1"/>
          <p:cNvSpPr>
            <a:spLocks noChangeArrowheads="1"/>
          </p:cNvSpPr>
          <p:nvPr/>
        </p:nvSpPr>
        <p:spPr bwMode="auto">
          <a:xfrm>
            <a:off x="405332" y="2610177"/>
            <a:ext cx="485017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Modifica el anterior para que se muestre el título:</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  </a:t>
            </a:r>
          </a:p>
        </p:txBody>
      </p:sp>
      <p:sp>
        <p:nvSpPr>
          <p:cNvPr id="7" name="Rectangle 3"/>
          <p:cNvSpPr>
            <a:spLocks noChangeArrowheads="1"/>
          </p:cNvSpPr>
          <p:nvPr/>
        </p:nvSpPr>
        <p:spPr bwMode="auto">
          <a:xfrm>
            <a:off x="145279" y="4466461"/>
            <a:ext cx="90956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Realiza una tabla como se muestra en la siguiente tabla. Usa las fusiones de columnas y filas.</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  </a:t>
            </a:r>
          </a:p>
        </p:txBody>
      </p:sp>
      <p:pic>
        <p:nvPicPr>
          <p:cNvPr id="2052" name="Picture 4" descr="ejercicio 4 tablas">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92816" y="4040024"/>
            <a:ext cx="838200" cy="112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5787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67548" y="717066"/>
            <a:ext cx="786225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s-PE" altLang="es-PE" dirty="0"/>
              <a:t>En este ejercicio vas a ponerle un pie a la tabla uniendo todas las celdas de la última fila. En el pie irá la nota aclaratoria "La masa es relativa a la masa de la tierra" y tendrá formato de encabezado 5.</a:t>
            </a:r>
          </a:p>
          <a:p>
            <a:pPr marL="0" marR="0" lvl="0" indent="0" algn="just" defTabSz="914400" rtl="0" eaLnBrk="0" fontAlgn="base" latinLnBrk="0" hangingPunct="0">
              <a:lnSpc>
                <a:spcPct val="100000"/>
              </a:lnSpc>
              <a:spcBef>
                <a:spcPct val="0"/>
              </a:spcBef>
              <a:spcAft>
                <a:spcPct val="0"/>
              </a:spcAft>
              <a:buClrTx/>
              <a:buSzTx/>
              <a:buFontTx/>
              <a:buNone/>
              <a:tabLst/>
            </a:pPr>
            <a:r>
              <a:rPr lang="es-PE" altLang="es-PE" dirty="0"/>
              <a:t>La tabla tendrá un título: El sistema solar que irá con formato de encabezado 3. El título de la página web será Planetas del sistema solar.  </a:t>
            </a:r>
          </a:p>
        </p:txBody>
      </p:sp>
      <p:pic>
        <p:nvPicPr>
          <p:cNvPr id="3074" name="Picture 2" descr="Tabla sim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6011" y="160330"/>
            <a:ext cx="2867025" cy="2590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167548" y="3368638"/>
            <a:ext cx="6096000" cy="2031325"/>
          </a:xfrm>
          <a:prstGeom prst="rect">
            <a:avLst/>
          </a:prstGeom>
        </p:spPr>
        <p:txBody>
          <a:bodyPr>
            <a:spAutoFit/>
          </a:bodyPr>
          <a:lstStyle/>
          <a:p>
            <a:r>
              <a:rPr lang="es-MX" dirty="0"/>
              <a:t>Crear la tabla de la imagen. Como ves esta tabla combina todas las celdas de la primera columna para colocar una imagen de Júpiter, con el atributo  </a:t>
            </a:r>
            <a:r>
              <a:rPr lang="es-MX" dirty="0" err="1"/>
              <a:t>alt</a:t>
            </a:r>
            <a:r>
              <a:rPr lang="es-MX" dirty="0"/>
              <a:t> igual a Planeta Júpiter. También se unen la segunda y tercera celdas de cabecera para poner el texto Datos. La tabla posee un título El Planeta Júpiter colocado en el </a:t>
            </a:r>
            <a:r>
              <a:rPr lang="es-MX" dirty="0" err="1"/>
              <a:t>caption</a:t>
            </a:r>
            <a:r>
              <a:rPr lang="es-MX" dirty="0"/>
              <a:t>.</a:t>
            </a:r>
          </a:p>
          <a:p>
            <a:pPr algn="just"/>
            <a:r>
              <a:rPr lang="es-MX" dirty="0"/>
              <a:t>El título de la página será Planeta Júpiter </a:t>
            </a: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1423" y="3247401"/>
            <a:ext cx="5343545" cy="2489505"/>
          </a:xfrm>
          <a:prstGeom prst="rect">
            <a:avLst/>
          </a:prstGeom>
        </p:spPr>
      </p:pic>
    </p:spTree>
    <p:extLst>
      <p:ext uri="{BB962C8B-B14F-4D97-AF65-F5344CB8AC3E}">
        <p14:creationId xmlns:p14="http://schemas.microsoft.com/office/powerpoint/2010/main" val="1715493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7163415" y="230226"/>
            <a:ext cx="4582164" cy="2210108"/>
          </a:xfrm>
          <a:prstGeom prst="rect">
            <a:avLst/>
          </a:prstGeom>
        </p:spPr>
      </p:pic>
      <p:sp>
        <p:nvSpPr>
          <p:cNvPr id="3" name="CuadroTexto 2"/>
          <p:cNvSpPr txBox="1"/>
          <p:nvPr/>
        </p:nvSpPr>
        <p:spPr>
          <a:xfrm>
            <a:off x="1179319" y="675118"/>
            <a:ext cx="4691641" cy="307777"/>
          </a:xfrm>
          <a:prstGeom prst="rect">
            <a:avLst/>
          </a:prstGeom>
          <a:noFill/>
        </p:spPr>
        <p:txBody>
          <a:bodyPr wrap="square" rtlCol="0">
            <a:spAutoFit/>
          </a:bodyPr>
          <a:lstStyle/>
          <a:p>
            <a:r>
              <a:rPr lang="es-PE" sz="1400" dirty="0"/>
              <a:t>Crear un horario de las siguientes características. </a:t>
            </a:r>
          </a:p>
        </p:txBody>
      </p:sp>
      <p:sp>
        <p:nvSpPr>
          <p:cNvPr id="4" name="CuadroTexto 3"/>
          <p:cNvSpPr txBox="1"/>
          <p:nvPr/>
        </p:nvSpPr>
        <p:spPr>
          <a:xfrm>
            <a:off x="1280444" y="4485118"/>
            <a:ext cx="4691641" cy="307777"/>
          </a:xfrm>
          <a:prstGeom prst="rect">
            <a:avLst/>
          </a:prstGeom>
          <a:noFill/>
        </p:spPr>
        <p:txBody>
          <a:bodyPr wrap="square" rtlCol="0">
            <a:spAutoFit/>
          </a:bodyPr>
          <a:lstStyle/>
          <a:p>
            <a:r>
              <a:rPr lang="es-PE" sz="1400" dirty="0"/>
              <a:t>Crear el horario de clases de tu sección. </a:t>
            </a:r>
          </a:p>
        </p:txBody>
      </p:sp>
    </p:spTree>
    <p:extLst>
      <p:ext uri="{BB962C8B-B14F-4D97-AF65-F5344CB8AC3E}">
        <p14:creationId xmlns:p14="http://schemas.microsoft.com/office/powerpoint/2010/main" val="1302239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9469" y="149470"/>
            <a:ext cx="118930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s-PE" altLang="es-PE" dirty="0"/>
              <a:t>Crea una página con título Ventas de almacenes. La primera línea contendrá un encabezado nivel 2 con el texto Ventas </a:t>
            </a:r>
            <a:r>
              <a:rPr lang="es-PE" altLang="es-PE" dirty="0" err="1"/>
              <a:t>totals</a:t>
            </a:r>
            <a:r>
              <a:rPr lang="es-PE" altLang="es-PE" dirty="0"/>
              <a:t> de almacenes Gracias. Debajo de es línea aparecerá la tabla, como se muestra en eta imagen. Como se ve los nombres de ciudades están en celdas combinadas, entre el grupo de sucursales de cada ciudad hay una fila completa cuyas celdas contienen un espacio ($</a:t>
            </a:r>
            <a:r>
              <a:rPr lang="es-PE" altLang="es-PE" dirty="0" err="1"/>
              <a:t>nbsp</a:t>
            </a:r>
            <a:r>
              <a:rPr lang="es-PE" altLang="es-PE" dirty="0"/>
              <a:t>;).  </a:t>
            </a:r>
          </a:p>
        </p:txBody>
      </p:sp>
      <p:pic>
        <p:nvPicPr>
          <p:cNvPr id="4098" name="Picture 2" descr="Tabla sim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0516" y="1593485"/>
            <a:ext cx="4724400" cy="229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102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35624" y="296652"/>
            <a:ext cx="11213122" cy="646331"/>
          </a:xfrm>
          <a:prstGeom prst="rect">
            <a:avLst/>
          </a:prstGeom>
        </p:spPr>
        <p:txBody>
          <a:bodyPr wrap="square">
            <a:spAutoFit/>
          </a:bodyPr>
          <a:lstStyle/>
          <a:p>
            <a:pPr algn="just"/>
            <a:r>
              <a:rPr lang="es-MX" dirty="0"/>
              <a:t>Crea la página con título </a:t>
            </a:r>
            <a:r>
              <a:rPr lang="es-MX" b="1" dirty="0"/>
              <a:t>Resultados del curso</a:t>
            </a:r>
            <a:r>
              <a:rPr lang="es-MX" dirty="0"/>
              <a:t>. La tabla tiene como </a:t>
            </a:r>
            <a:r>
              <a:rPr lang="es-MX" dirty="0" err="1"/>
              <a:t>caption</a:t>
            </a:r>
            <a:r>
              <a:rPr lang="es-MX" dirty="0"/>
              <a:t> el mismo texto. Combina celdas y usa los elementos de tabla adecuados para conseguir una tabla como la mostrada en la figura.</a:t>
            </a:r>
            <a:endParaRPr lang="es-PE" dirty="0"/>
          </a:p>
        </p:txBody>
      </p:sp>
      <p:pic>
        <p:nvPicPr>
          <p:cNvPr id="3" name="Imagen 2"/>
          <p:cNvPicPr>
            <a:picLocks noChangeAspect="1"/>
          </p:cNvPicPr>
          <p:nvPr/>
        </p:nvPicPr>
        <p:blipFill>
          <a:blip r:embed="rId2"/>
          <a:stretch>
            <a:fillRect/>
          </a:stretch>
        </p:blipFill>
        <p:spPr>
          <a:xfrm>
            <a:off x="1313782" y="1614234"/>
            <a:ext cx="9564435" cy="3629532"/>
          </a:xfrm>
          <a:prstGeom prst="rect">
            <a:avLst/>
          </a:prstGeom>
        </p:spPr>
      </p:pic>
    </p:spTree>
    <p:extLst>
      <p:ext uri="{BB962C8B-B14F-4D97-AF65-F5344CB8AC3E}">
        <p14:creationId xmlns:p14="http://schemas.microsoft.com/office/powerpoint/2010/main" val="3122364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81025" y="199937"/>
            <a:ext cx="113061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s-PE" altLang="es-PE" dirty="0"/>
              <a:t>Construye este catálogo de ofertas inmobiliarias con una tabla cuyo </a:t>
            </a:r>
            <a:r>
              <a:rPr lang="es-PE" altLang="es-PE" dirty="0" err="1"/>
              <a:t>caption</a:t>
            </a:r>
            <a:r>
              <a:rPr lang="es-PE" altLang="es-PE" dirty="0"/>
              <a:t> (Oferta de casas) es un encabezamiento de nivel 3. El título de la página es Catálogo de casas. Las imágenes pueden ser descargadas de internet referentes a cualquier tipo de casa.</a:t>
            </a:r>
          </a:p>
          <a:p>
            <a:pPr marL="0" marR="0" lvl="0" indent="0" algn="just" defTabSz="914400" rtl="0" eaLnBrk="0" fontAlgn="base" latinLnBrk="0" hangingPunct="0">
              <a:lnSpc>
                <a:spcPct val="100000"/>
              </a:lnSpc>
              <a:spcBef>
                <a:spcPct val="0"/>
              </a:spcBef>
              <a:spcAft>
                <a:spcPct val="0"/>
              </a:spcAft>
              <a:buClrTx/>
              <a:buSzTx/>
              <a:buFontTx/>
              <a:buNone/>
              <a:tabLst/>
            </a:pPr>
            <a:r>
              <a:rPr lang="es-PE" altLang="es-PE" dirty="0"/>
              <a:t>  </a:t>
            </a:r>
          </a:p>
        </p:txBody>
      </p:sp>
      <p:pic>
        <p:nvPicPr>
          <p:cNvPr id="5122" name="Picture 2" descr="Tabla sim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3637" y="1724025"/>
            <a:ext cx="7600950"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03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6099" y="836461"/>
            <a:ext cx="5979970" cy="369332"/>
          </a:xfrm>
          <a:prstGeom prst="rect">
            <a:avLst/>
          </a:prstGeom>
        </p:spPr>
        <p:txBody>
          <a:bodyPr wrap="none">
            <a:spAutoFit/>
          </a:bodyPr>
          <a:lstStyle/>
          <a:p>
            <a:r>
              <a:rPr lang="es-MX" dirty="0"/>
              <a:t>Grupo de filas donde cada una contiene a un grupo de celdas.</a:t>
            </a:r>
            <a:endParaRPr lang="es-PE" dirty="0"/>
          </a:p>
        </p:txBody>
      </p:sp>
      <p:sp>
        <p:nvSpPr>
          <p:cNvPr id="5" name="Rectángulo 4"/>
          <p:cNvSpPr/>
          <p:nvPr/>
        </p:nvSpPr>
        <p:spPr>
          <a:xfrm>
            <a:off x="0" y="-29089"/>
            <a:ext cx="12191999" cy="923330"/>
          </a:xfrm>
          <a:prstGeom prst="rect">
            <a:avLst/>
          </a:prstGeom>
          <a:noFill/>
        </p:spPr>
        <p:txBody>
          <a:bodyPr wrap="square" lIns="91440" tIns="45720" rIns="91440" bIns="45720">
            <a:spAutoFit/>
          </a:bodyPr>
          <a:lstStyle/>
          <a:p>
            <a:pPr algn="ctr"/>
            <a:r>
              <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Tablas en </a:t>
            </a:r>
            <a:r>
              <a:rPr lang="es-ES" sz="5400" b="1" cap="none" spc="0"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html</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ectangle 1"/>
          <p:cNvSpPr>
            <a:spLocks noChangeArrowheads="1"/>
          </p:cNvSpPr>
          <p:nvPr/>
        </p:nvSpPr>
        <p:spPr bwMode="auto">
          <a:xfrm>
            <a:off x="316099" y="1205793"/>
            <a:ext cx="1083606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U</a:t>
            </a:r>
            <a:r>
              <a:rPr kumimoji="0" lang="es-PE" altLang="es-PE" b="0" i="0" u="none" strike="noStrike" cap="none" normalizeH="0" baseline="0" dirty="0">
                <a:ln>
                  <a:noFill/>
                </a:ln>
                <a:solidFill>
                  <a:schemeClr val="tx1"/>
                </a:solidFill>
                <a:effectLst/>
              </a:rPr>
              <a:t>na tabla básica puede ser declarada usando tres elementos:</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T</a:t>
            </a:r>
            <a:r>
              <a:rPr kumimoji="0" lang="es-PE" altLang="es-PE" b="0" i="0" u="none" strike="noStrike" cap="none" normalizeH="0" baseline="0" dirty="0">
                <a:ln>
                  <a:noFill/>
                </a:ln>
                <a:solidFill>
                  <a:schemeClr val="tx1"/>
                </a:solidFill>
                <a:effectLst/>
              </a:rPr>
              <a:t>able</a:t>
            </a:r>
            <a:r>
              <a:rPr kumimoji="0" lang="es-PE" altLang="es-PE" b="0" i="0" u="none" strike="noStrike" cap="none" normalizeH="0" dirty="0">
                <a:ln>
                  <a:noFill/>
                </a:ln>
                <a:solidFill>
                  <a:schemeClr val="tx1"/>
                </a:solidFill>
                <a:effectLst/>
              </a:rPr>
              <a:t> : Es </a:t>
            </a:r>
            <a:r>
              <a:rPr kumimoji="0" lang="es-PE" altLang="es-PE" b="0" i="0" u="none" strike="noStrike" cap="none" normalizeH="0" baseline="0" dirty="0">
                <a:ln>
                  <a:noFill/>
                </a:ln>
                <a:solidFill>
                  <a:schemeClr val="tx1"/>
                </a:solidFill>
                <a:effectLst/>
              </a:rPr>
              <a:t>el contenedor principal).</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t>T</a:t>
            </a:r>
            <a:r>
              <a:rPr kumimoji="0" lang="es-PE" altLang="es-PE" b="0" i="0" u="none" strike="noStrike" cap="none" normalizeH="0" baseline="0" dirty="0">
                <a:ln>
                  <a:noFill/>
                </a:ln>
                <a:solidFill>
                  <a:schemeClr val="tx1"/>
                </a:solidFill>
                <a:effectLst/>
              </a:rPr>
              <a:t>r</a:t>
            </a:r>
            <a:r>
              <a:rPr kumimoji="0" lang="es-PE" altLang="es-PE" b="0" i="0" u="none" strike="noStrike" cap="none" normalizeH="0" dirty="0">
                <a:ln>
                  <a:noFill/>
                </a:ln>
                <a:solidFill>
                  <a:schemeClr val="tx1"/>
                </a:solidFill>
                <a:effectLst/>
              </a:rPr>
              <a:t> :</a:t>
            </a:r>
            <a:r>
              <a:rPr lang="es-PE" altLang="es-PE" dirty="0"/>
              <a:t>  Representa a </a:t>
            </a:r>
            <a:r>
              <a:rPr kumimoji="0" lang="es-PE" altLang="es-PE" b="0" i="0" u="none" strike="noStrike" cap="none" normalizeH="0" baseline="0" dirty="0">
                <a:ln>
                  <a:noFill/>
                </a:ln>
                <a:solidFill>
                  <a:schemeClr val="tx1"/>
                </a:solidFill>
                <a:effectLst/>
              </a:rPr>
              <a:t>las filas contenedoras de las celdas.</a:t>
            </a:r>
          </a:p>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b="0" i="0" u="none" strike="noStrike" cap="none" normalizeH="0" baseline="0" dirty="0">
                <a:ln>
                  <a:noFill/>
                </a:ln>
                <a:solidFill>
                  <a:schemeClr val="tx1"/>
                </a:solidFill>
                <a:effectLst/>
              </a:rPr>
              <a:t>Td:</a:t>
            </a:r>
            <a:r>
              <a:rPr kumimoji="0" lang="es-PE" altLang="es-PE" b="0" i="0" u="none" strike="noStrike" cap="none" normalizeH="0" dirty="0">
                <a:ln>
                  <a:noFill/>
                </a:ln>
                <a:solidFill>
                  <a:schemeClr val="tx1"/>
                </a:solidFill>
                <a:effectLst/>
              </a:rPr>
              <a:t>  Representa a la celda.</a:t>
            </a:r>
            <a:endParaRPr kumimoji="0" lang="es-PE" altLang="es-PE" b="0" i="0" u="none" strike="noStrike" cap="none" normalizeH="0" baseline="0" dirty="0">
              <a:ln>
                <a:noFill/>
              </a:ln>
              <a:solidFill>
                <a:schemeClr val="tx1"/>
              </a:solidFill>
              <a:effectLst/>
            </a:endParaRPr>
          </a:p>
        </p:txBody>
      </p:sp>
      <p:sp>
        <p:nvSpPr>
          <p:cNvPr id="8" name="Rectángulo 7"/>
          <p:cNvSpPr/>
          <p:nvPr/>
        </p:nvSpPr>
        <p:spPr>
          <a:xfrm>
            <a:off x="3785786" y="2071343"/>
            <a:ext cx="6773967" cy="4832092"/>
          </a:xfrm>
          <a:prstGeom prst="rect">
            <a:avLst/>
          </a:prstGeom>
        </p:spPr>
        <p:txBody>
          <a:bodyPr wrap="square">
            <a:spAutoFit/>
          </a:bodyPr>
          <a:lstStyle/>
          <a:p>
            <a:r>
              <a:rPr lang="es-MX" sz="1400" dirty="0"/>
              <a:t> &lt;table  &gt;  &lt;!--inicio de la creación de una tabla --&gt;</a:t>
            </a:r>
          </a:p>
          <a:p>
            <a:r>
              <a:rPr lang="es-MX" sz="1400" dirty="0"/>
              <a:t>  &lt;</a:t>
            </a:r>
            <a:r>
              <a:rPr lang="es-MX" sz="1400" dirty="0" err="1"/>
              <a:t>tr</a:t>
            </a:r>
            <a:r>
              <a:rPr lang="es-MX" sz="1400" dirty="0"/>
              <a:t>&gt;  &lt;!-- Inicio de una fila --&gt;</a:t>
            </a:r>
          </a:p>
          <a:p>
            <a:r>
              <a:rPr lang="es-MX" sz="1400" dirty="0"/>
              <a:t>    &lt;</a:t>
            </a:r>
            <a:r>
              <a:rPr lang="es-MX" sz="1400" dirty="0" err="1"/>
              <a:t>th</a:t>
            </a:r>
            <a:r>
              <a:rPr lang="es-MX" sz="1400" dirty="0"/>
              <a:t>&gt;Hoy&lt;/</a:t>
            </a:r>
            <a:r>
              <a:rPr lang="es-MX" sz="1400" dirty="0" err="1"/>
              <a:t>th</a:t>
            </a:r>
            <a:r>
              <a:rPr lang="es-MX" sz="1400" dirty="0"/>
              <a:t>&gt;  &lt;!-- Creación de primera celda de fila--&gt;</a:t>
            </a:r>
          </a:p>
          <a:p>
            <a:r>
              <a:rPr lang="es-MX" sz="1400" dirty="0"/>
              <a:t>    &lt;</a:t>
            </a:r>
            <a:r>
              <a:rPr lang="es-MX" sz="1400" dirty="0" err="1"/>
              <a:t>th</a:t>
            </a:r>
            <a:r>
              <a:rPr lang="es-MX" sz="1400" dirty="0"/>
              <a:t>&gt;Mañana&lt;/</a:t>
            </a:r>
            <a:r>
              <a:rPr lang="es-MX" sz="1400" dirty="0" err="1"/>
              <a:t>th</a:t>
            </a:r>
            <a:r>
              <a:rPr lang="es-MX" sz="1400" dirty="0"/>
              <a:t>&gt; &lt;!-- Creación de siguiente celda en forma horizontal --&gt;</a:t>
            </a:r>
          </a:p>
          <a:p>
            <a:r>
              <a:rPr lang="es-MX" sz="1400" dirty="0"/>
              <a:t>    &lt;</a:t>
            </a:r>
            <a:r>
              <a:rPr lang="es-MX" sz="1400" dirty="0" err="1"/>
              <a:t>th</a:t>
            </a:r>
            <a:r>
              <a:rPr lang="es-MX" sz="1400" dirty="0"/>
              <a:t>&gt;Sábado&lt;/</a:t>
            </a:r>
            <a:r>
              <a:rPr lang="es-MX" sz="1400" dirty="0" err="1"/>
              <a:t>th</a:t>
            </a:r>
            <a:r>
              <a:rPr lang="es-MX" sz="1400" dirty="0"/>
              <a:t>&gt; &lt;!-- Creación de siguiente celda en forma horizontal --&gt;</a:t>
            </a:r>
          </a:p>
          <a:p>
            <a:r>
              <a:rPr lang="es-MX" sz="1400" dirty="0"/>
              <a:t>  &lt;/</a:t>
            </a:r>
            <a:r>
              <a:rPr lang="es-MX" sz="1400" dirty="0" err="1"/>
              <a:t>tr</a:t>
            </a:r>
            <a:r>
              <a:rPr lang="es-MX" sz="1400" dirty="0"/>
              <a:t>&gt; &lt;!-- fin de creación de fila --&gt;</a:t>
            </a:r>
          </a:p>
          <a:p>
            <a:r>
              <a:rPr lang="es-MX" sz="1400" dirty="0"/>
              <a:t>  &lt;</a:t>
            </a:r>
            <a:r>
              <a:rPr lang="es-MX" sz="1400" dirty="0" err="1"/>
              <a:t>tr</a:t>
            </a:r>
            <a:r>
              <a:rPr lang="es-MX" sz="1400" dirty="0"/>
              <a:t>&gt; &lt;!-- inicio de la siguiente fila --&gt;</a:t>
            </a:r>
          </a:p>
          <a:p>
            <a:r>
              <a:rPr lang="es-MX" sz="1400" dirty="0"/>
              <a:t>    &lt;</a:t>
            </a:r>
            <a:r>
              <a:rPr lang="es-MX" sz="1400" dirty="0" err="1"/>
              <a:t>td</a:t>
            </a:r>
            <a:r>
              <a:rPr lang="es-MX" sz="1400" dirty="0"/>
              <a:t>&gt;Soleado&lt;/</a:t>
            </a:r>
            <a:r>
              <a:rPr lang="es-MX" sz="1400" dirty="0" err="1"/>
              <a:t>td</a:t>
            </a:r>
            <a:r>
              <a:rPr lang="es-MX" sz="1400" dirty="0"/>
              <a:t>&gt; &lt;!-- Creación de primera celda de fila--&gt;</a:t>
            </a:r>
          </a:p>
          <a:p>
            <a:r>
              <a:rPr lang="es-MX" sz="1400" dirty="0"/>
              <a:t>    &lt;</a:t>
            </a:r>
            <a:r>
              <a:rPr lang="es-MX" sz="1400" dirty="0" err="1"/>
              <a:t>td</a:t>
            </a:r>
            <a:r>
              <a:rPr lang="es-MX" sz="1400" dirty="0"/>
              <a:t>&gt;Mayormente soleado&lt;/</a:t>
            </a:r>
            <a:r>
              <a:rPr lang="es-MX" sz="1400" dirty="0" err="1"/>
              <a:t>td</a:t>
            </a:r>
            <a:r>
              <a:rPr lang="es-MX" sz="1400" dirty="0"/>
              <a:t>&gt; &lt;!-- Creación de siguiente celda en forma horizontal --&gt;</a:t>
            </a:r>
          </a:p>
          <a:p>
            <a:r>
              <a:rPr lang="es-MX" sz="1400" dirty="0"/>
              <a:t>    &lt;</a:t>
            </a:r>
            <a:r>
              <a:rPr lang="es-MX" sz="1400" dirty="0" err="1"/>
              <a:t>td</a:t>
            </a:r>
            <a:r>
              <a:rPr lang="es-MX" sz="1400" dirty="0"/>
              <a:t>&gt;Parcialmente nublado&lt;/</a:t>
            </a:r>
            <a:r>
              <a:rPr lang="es-MX" sz="1400" dirty="0" err="1"/>
              <a:t>td</a:t>
            </a:r>
            <a:r>
              <a:rPr lang="es-MX" sz="1400" dirty="0"/>
              <a:t>&gt; &lt;!-- Creación de siguiente celda en forma horizontal --&gt;</a:t>
            </a:r>
          </a:p>
          <a:p>
            <a:r>
              <a:rPr lang="es-MX" sz="1400" dirty="0"/>
              <a:t>  &lt;/</a:t>
            </a:r>
            <a:r>
              <a:rPr lang="es-MX" sz="1400" dirty="0" err="1"/>
              <a:t>tr</a:t>
            </a:r>
            <a:r>
              <a:rPr lang="es-MX" sz="1400" dirty="0"/>
              <a:t>&gt; &lt;!-- fin de creación de fila --&gt;</a:t>
            </a:r>
          </a:p>
          <a:p>
            <a:r>
              <a:rPr lang="es-MX" sz="1400" dirty="0"/>
              <a:t>  &lt;</a:t>
            </a:r>
            <a:r>
              <a:rPr lang="es-MX" sz="1400" dirty="0" err="1"/>
              <a:t>tr</a:t>
            </a:r>
            <a:r>
              <a:rPr lang="es-MX" sz="1400" dirty="0"/>
              <a:t>&gt; &lt;!-- inicio de la siguiente fila --&gt;</a:t>
            </a:r>
          </a:p>
          <a:p>
            <a:r>
              <a:rPr lang="es-MX" sz="1400" dirty="0"/>
              <a:t>    &lt;</a:t>
            </a:r>
            <a:r>
              <a:rPr lang="es-MX" sz="1400" dirty="0" err="1"/>
              <a:t>td</a:t>
            </a:r>
            <a:r>
              <a:rPr lang="es-MX" sz="1400" dirty="0"/>
              <a:t>&gt;19°C&lt;/</a:t>
            </a:r>
            <a:r>
              <a:rPr lang="es-MX" sz="1400" dirty="0" err="1"/>
              <a:t>td</a:t>
            </a:r>
            <a:r>
              <a:rPr lang="es-MX" sz="1400" dirty="0"/>
              <a:t>&gt;&lt;!-- Creación de primera celda de fila--&gt;</a:t>
            </a:r>
          </a:p>
          <a:p>
            <a:r>
              <a:rPr lang="es-MX" sz="1400" dirty="0"/>
              <a:t>    &lt;</a:t>
            </a:r>
            <a:r>
              <a:rPr lang="es-MX" sz="1400" dirty="0" err="1"/>
              <a:t>td</a:t>
            </a:r>
            <a:r>
              <a:rPr lang="es-MX" sz="1400" dirty="0"/>
              <a:t>&gt;17°C&lt;/</a:t>
            </a:r>
            <a:r>
              <a:rPr lang="es-MX" sz="1400" dirty="0" err="1"/>
              <a:t>td</a:t>
            </a:r>
            <a:r>
              <a:rPr lang="es-MX" sz="1400" dirty="0"/>
              <a:t>&gt;&lt;!-- Creación de siguiente celda en forma horizontal --&gt;</a:t>
            </a:r>
          </a:p>
          <a:p>
            <a:r>
              <a:rPr lang="es-MX" sz="1400" dirty="0"/>
              <a:t>    &lt;</a:t>
            </a:r>
            <a:r>
              <a:rPr lang="es-MX" sz="1400" dirty="0" err="1"/>
              <a:t>td</a:t>
            </a:r>
            <a:r>
              <a:rPr lang="es-MX" sz="1400" dirty="0"/>
              <a:t>&gt;12°C&lt;/</a:t>
            </a:r>
            <a:r>
              <a:rPr lang="es-MX" sz="1400" dirty="0" err="1"/>
              <a:t>td</a:t>
            </a:r>
            <a:r>
              <a:rPr lang="es-MX" sz="1400" dirty="0"/>
              <a:t>&gt;&lt;!-- Creación de siguiente celda en forma horizontal --&gt;</a:t>
            </a:r>
          </a:p>
          <a:p>
            <a:r>
              <a:rPr lang="es-MX" sz="1400" dirty="0"/>
              <a:t>  &lt;/</a:t>
            </a:r>
            <a:r>
              <a:rPr lang="es-MX" sz="1400" dirty="0" err="1"/>
              <a:t>tr</a:t>
            </a:r>
            <a:r>
              <a:rPr lang="es-MX" sz="1400" dirty="0"/>
              <a:t>&gt;&lt;!-- fin de creación de fila --&gt;</a:t>
            </a:r>
          </a:p>
          <a:p>
            <a:r>
              <a:rPr lang="es-MX" sz="1400" dirty="0"/>
              <a:t>  &lt;</a:t>
            </a:r>
            <a:r>
              <a:rPr lang="es-MX" sz="1400" dirty="0" err="1"/>
              <a:t>tr</a:t>
            </a:r>
            <a:r>
              <a:rPr lang="es-MX" sz="1400" dirty="0"/>
              <a:t>&gt;&lt;!-- inicio de la siguiente fila --&gt;</a:t>
            </a:r>
          </a:p>
          <a:p>
            <a:r>
              <a:rPr lang="es-MX" sz="1400" dirty="0"/>
              <a:t>    &lt;</a:t>
            </a:r>
            <a:r>
              <a:rPr lang="es-MX" sz="1400" dirty="0" err="1"/>
              <a:t>td</a:t>
            </a:r>
            <a:r>
              <a:rPr lang="es-MX" sz="1400" dirty="0"/>
              <a:t>&gt;E 13 km/h&lt;/</a:t>
            </a:r>
            <a:r>
              <a:rPr lang="es-MX" sz="1400" dirty="0" err="1"/>
              <a:t>td</a:t>
            </a:r>
            <a:r>
              <a:rPr lang="es-MX" sz="1400" dirty="0"/>
              <a:t>&gt;&lt;!-- Creación de primera celda de fila--&gt;</a:t>
            </a:r>
          </a:p>
          <a:p>
            <a:r>
              <a:rPr lang="es-MX" sz="1400" dirty="0"/>
              <a:t>    &lt;</a:t>
            </a:r>
            <a:r>
              <a:rPr lang="es-MX" sz="1400" dirty="0" err="1"/>
              <a:t>td</a:t>
            </a:r>
            <a:r>
              <a:rPr lang="es-MX" sz="1400" dirty="0"/>
              <a:t>&gt;E 11 km/h&lt;/</a:t>
            </a:r>
            <a:r>
              <a:rPr lang="es-MX" sz="1400" dirty="0" err="1"/>
              <a:t>td</a:t>
            </a:r>
            <a:r>
              <a:rPr lang="es-MX" sz="1400" dirty="0"/>
              <a:t>&gt; &lt;!-- Creación de siguiente celda en forma horizontal --&gt;</a:t>
            </a:r>
          </a:p>
          <a:p>
            <a:r>
              <a:rPr lang="es-MX" sz="1400" dirty="0"/>
              <a:t>    &lt;</a:t>
            </a:r>
            <a:r>
              <a:rPr lang="es-MX" sz="1400" dirty="0" err="1"/>
              <a:t>td</a:t>
            </a:r>
            <a:r>
              <a:rPr lang="es-MX" sz="1400" dirty="0"/>
              <a:t>&gt;S 16 km/h&lt;/</a:t>
            </a:r>
            <a:r>
              <a:rPr lang="es-MX" sz="1400" dirty="0" err="1"/>
              <a:t>td</a:t>
            </a:r>
            <a:r>
              <a:rPr lang="es-MX" sz="1400" dirty="0"/>
              <a:t>&gt;&lt;!-- Creación de siguiente celda en forma horizontal --&gt;</a:t>
            </a:r>
          </a:p>
          <a:p>
            <a:r>
              <a:rPr lang="es-MX" sz="1400" dirty="0"/>
              <a:t>  &lt;/</a:t>
            </a:r>
            <a:r>
              <a:rPr lang="es-MX" sz="1400" dirty="0" err="1"/>
              <a:t>tr</a:t>
            </a:r>
            <a:r>
              <a:rPr lang="es-MX" sz="1400" dirty="0"/>
              <a:t>&gt;&lt;!-- fin de creación de fila --&gt;</a:t>
            </a:r>
          </a:p>
          <a:p>
            <a:r>
              <a:rPr lang="es-MX" sz="1400" dirty="0"/>
              <a:t>&lt;/</a:t>
            </a:r>
            <a:r>
              <a:rPr lang="es-MX" sz="1400" dirty="0" err="1"/>
              <a:t>table</a:t>
            </a:r>
            <a:r>
              <a:rPr lang="es-MX" sz="1400" dirty="0"/>
              <a:t>&gt; &lt;!-- Fin de tabla --&gt;</a:t>
            </a:r>
            <a:endParaRPr lang="es-PE" sz="1400" dirty="0"/>
          </a:p>
        </p:txBody>
      </p:sp>
    </p:spTree>
    <p:extLst>
      <p:ext uri="{BB962C8B-B14F-4D97-AF65-F5344CB8AC3E}">
        <p14:creationId xmlns:p14="http://schemas.microsoft.com/office/powerpoint/2010/main" val="2203557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9099" y="116573"/>
            <a:ext cx="2611741" cy="461665"/>
          </a:xfrm>
          <a:prstGeom prst="rect">
            <a:avLst/>
          </a:prstGeom>
        </p:spPr>
        <p:txBody>
          <a:bodyPr wrap="none">
            <a:spAutoFit/>
          </a:bodyPr>
          <a:lstStyle/>
          <a:p>
            <a:r>
              <a:rPr lang="es-PE" sz="2400" b="1" i="1" dirty="0">
                <a:solidFill>
                  <a:srgbClr val="FF0000"/>
                </a:solidFill>
                <a:effectLst>
                  <a:outerShdw blurRad="38100" dist="38100" dir="2700000" algn="tl">
                    <a:srgbClr val="000000">
                      <a:alpha val="43137"/>
                    </a:srgbClr>
                  </a:outerShdw>
                </a:effectLst>
              </a:rPr>
              <a:t>Celdas de cabecera</a:t>
            </a:r>
          </a:p>
        </p:txBody>
      </p:sp>
      <p:sp>
        <p:nvSpPr>
          <p:cNvPr id="3" name="Rectángulo 2"/>
          <p:cNvSpPr/>
          <p:nvPr/>
        </p:nvSpPr>
        <p:spPr>
          <a:xfrm>
            <a:off x="535537" y="578238"/>
            <a:ext cx="11249114" cy="646331"/>
          </a:xfrm>
          <a:prstGeom prst="rect">
            <a:avLst/>
          </a:prstGeom>
        </p:spPr>
        <p:txBody>
          <a:bodyPr wrap="square">
            <a:spAutoFit/>
          </a:bodyPr>
          <a:lstStyle/>
          <a:p>
            <a:r>
              <a:rPr lang="es-MX" dirty="0"/>
              <a:t>Es muy habitual que las tablas muestren datos y que estos posean celdas que sirvan para describirles. Esas celdas se consideran de cabecera y se marcan con </a:t>
            </a:r>
            <a:r>
              <a:rPr lang="es-MX" b="1" dirty="0" err="1"/>
              <a:t>th</a:t>
            </a:r>
            <a:r>
              <a:rPr lang="es-MX" b="1" dirty="0"/>
              <a:t>.</a:t>
            </a:r>
            <a:endParaRPr lang="es-PE" dirty="0"/>
          </a:p>
        </p:txBody>
      </p:sp>
      <p:sp>
        <p:nvSpPr>
          <p:cNvPr id="4" name="Rectangle 1"/>
          <p:cNvSpPr>
            <a:spLocks noChangeArrowheads="1"/>
          </p:cNvSpPr>
          <p:nvPr/>
        </p:nvSpPr>
        <p:spPr bwMode="auto">
          <a:xfrm>
            <a:off x="1048285" y="1371011"/>
            <a:ext cx="4959409"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200" i="0" u="none" strike="noStrike" cap="none" normalizeH="0" baseline="0" dirty="0">
                <a:ln>
                  <a:noFill/>
                </a:ln>
                <a:solidFill>
                  <a:schemeClr val="tx1"/>
                </a:solidFill>
                <a:effectLst/>
              </a:rPr>
              <a:t>&lt;table&gt;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tr</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&gt;&amp;</a:t>
            </a:r>
            <a:r>
              <a:rPr kumimoji="0" lang="es-PE" altLang="es-PE" sz="1200" i="0" u="none" strike="noStrike" cap="none" normalizeH="0" baseline="0" dirty="0" err="1">
                <a:ln>
                  <a:noFill/>
                </a:ln>
                <a:solidFill>
                  <a:schemeClr val="tx1"/>
                </a:solidFill>
                <a:effectLst/>
              </a:rPr>
              <a:t>nbsp</a:t>
            </a: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&gt;Lunes&lt;/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&gt;Martes&lt;/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&gt;Miércoles&lt;/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&gt;Jueves&lt;/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&gt;Viernes&lt;/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tr</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tr</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&gt;10:30&lt;/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&gt;Matemáticas&lt;/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&gt;Geografía&lt;/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&gt;Física&lt;/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&gt;Dibujo&lt;/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&gt;Matemáticas&lt;/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tr</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tr</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&gt;11:30&lt;/</a:t>
            </a:r>
            <a:r>
              <a:rPr kumimoji="0" lang="es-PE" altLang="es-PE" sz="1200" i="0" u="none" strike="noStrike" cap="none" normalizeH="0" baseline="0" dirty="0" err="1">
                <a:ln>
                  <a:noFill/>
                </a:ln>
                <a:solidFill>
                  <a:schemeClr val="tx1"/>
                </a:solidFill>
                <a:effectLst/>
              </a:rPr>
              <a:t>th</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&gt;Inglés&lt;/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&gt;Lenguaje&lt;/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&gt;Geografía&lt;/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&gt;Química&lt;/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&gt;Física&lt;/</a:t>
            </a:r>
            <a:r>
              <a:rPr kumimoji="0" lang="es-PE" altLang="es-PE" sz="1200" i="0" u="none" strike="noStrike" cap="none" normalizeH="0" baseline="0" dirty="0" err="1">
                <a:ln>
                  <a:noFill/>
                </a:ln>
                <a:solidFill>
                  <a:schemeClr val="tx1"/>
                </a:solidFill>
                <a:effectLst/>
              </a:rPr>
              <a:t>td</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a:t>
            </a:r>
            <a:r>
              <a:rPr kumimoji="0" lang="es-PE" altLang="es-PE" sz="1200" i="0" u="none" strike="noStrike" cap="none" normalizeH="0" baseline="0" dirty="0" err="1">
                <a:ln>
                  <a:noFill/>
                </a:ln>
                <a:solidFill>
                  <a:schemeClr val="tx1"/>
                </a:solidFill>
                <a:effectLst/>
              </a:rPr>
              <a:t>tr</a:t>
            </a:r>
            <a:r>
              <a:rPr kumimoji="0" lang="es-PE" altLang="es-PE" sz="1200" i="0" u="none" strike="noStrike" cap="none" normalizeH="0" baseline="0" dirty="0">
                <a:ln>
                  <a:noFill/>
                </a:ln>
                <a:solidFill>
                  <a:schemeClr val="tx1"/>
                </a:solidFill>
                <a:effectLst/>
              </a:rPr>
              <a:t>&gt;</a:t>
            </a:r>
            <a:br>
              <a:rPr kumimoji="0" lang="es-PE" altLang="es-PE" sz="1200" i="0" u="none" strike="noStrike" cap="none" normalizeH="0" baseline="0" dirty="0">
                <a:ln>
                  <a:noFill/>
                </a:ln>
                <a:solidFill>
                  <a:schemeClr val="tx1"/>
                </a:solidFill>
                <a:effectLst/>
              </a:rPr>
            </a:br>
            <a:r>
              <a:rPr kumimoji="0" lang="es-PE" altLang="es-PE" sz="1200" i="0" u="none" strike="noStrike" cap="none" normalizeH="0" baseline="0" dirty="0">
                <a:ln>
                  <a:noFill/>
                </a:ln>
                <a:solidFill>
                  <a:schemeClr val="tx1"/>
                </a:solidFill>
                <a:effectLst/>
              </a:rPr>
              <a:t>&lt;/table&gt; </a:t>
            </a:r>
          </a:p>
        </p:txBody>
      </p:sp>
    </p:spTree>
    <p:extLst>
      <p:ext uri="{BB962C8B-B14F-4D97-AF65-F5344CB8AC3E}">
        <p14:creationId xmlns:p14="http://schemas.microsoft.com/office/powerpoint/2010/main" val="1893030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97906" y="858291"/>
            <a:ext cx="7668426" cy="369332"/>
          </a:xfrm>
          <a:prstGeom prst="rect">
            <a:avLst/>
          </a:prstGeom>
        </p:spPr>
        <p:txBody>
          <a:bodyPr wrap="square">
            <a:spAutoFit/>
          </a:bodyPr>
          <a:lstStyle/>
          <a:p>
            <a:r>
              <a:rPr lang="es-MX" dirty="0"/>
              <a:t>A las tablas se les puede poner un título con ayuda de la etiqueta </a:t>
            </a:r>
            <a:r>
              <a:rPr lang="es-MX" dirty="0" err="1"/>
              <a:t>caption</a:t>
            </a:r>
            <a:r>
              <a:rPr lang="es-MX" dirty="0"/>
              <a:t>.</a:t>
            </a:r>
            <a:endParaRPr lang="es-PE" dirty="0"/>
          </a:p>
        </p:txBody>
      </p:sp>
      <p:sp>
        <p:nvSpPr>
          <p:cNvPr id="3" name="Rectángulo 2"/>
          <p:cNvSpPr/>
          <p:nvPr/>
        </p:nvSpPr>
        <p:spPr>
          <a:xfrm>
            <a:off x="109099" y="116573"/>
            <a:ext cx="2034147" cy="461665"/>
          </a:xfrm>
          <a:prstGeom prst="rect">
            <a:avLst/>
          </a:prstGeom>
        </p:spPr>
        <p:txBody>
          <a:bodyPr wrap="none">
            <a:spAutoFit/>
          </a:bodyPr>
          <a:lstStyle/>
          <a:p>
            <a:r>
              <a:rPr lang="es-PE" sz="2400" b="1" i="1" dirty="0">
                <a:solidFill>
                  <a:srgbClr val="FF0000"/>
                </a:solidFill>
                <a:effectLst>
                  <a:outerShdw blurRad="38100" dist="38100" dir="2700000" algn="tl">
                    <a:srgbClr val="000000">
                      <a:alpha val="43137"/>
                    </a:srgbClr>
                  </a:outerShdw>
                </a:effectLst>
              </a:rPr>
              <a:t>Título de tabla</a:t>
            </a:r>
          </a:p>
        </p:txBody>
      </p:sp>
      <p:sp>
        <p:nvSpPr>
          <p:cNvPr id="4" name="Rectángulo 3"/>
          <p:cNvSpPr/>
          <p:nvPr/>
        </p:nvSpPr>
        <p:spPr>
          <a:xfrm>
            <a:off x="330437" y="1507676"/>
            <a:ext cx="3857001" cy="3693319"/>
          </a:xfrm>
          <a:prstGeom prst="rect">
            <a:avLst/>
          </a:prstGeom>
          <a:ln w="28575">
            <a:solidFill>
              <a:schemeClr val="tx1"/>
            </a:solidFill>
          </a:ln>
        </p:spPr>
        <p:txBody>
          <a:bodyPr wrap="square">
            <a:spAutoFit/>
          </a:bodyPr>
          <a:lstStyle/>
          <a:p>
            <a:r>
              <a:rPr lang="es-PE" dirty="0"/>
              <a:t>&lt;TABLE BORDER&gt;</a:t>
            </a:r>
          </a:p>
          <a:p>
            <a:r>
              <a:rPr lang="es-PE" dirty="0"/>
              <a:t>    &lt;</a:t>
            </a:r>
            <a:r>
              <a:rPr lang="es-PE" dirty="0" err="1"/>
              <a:t>caption</a:t>
            </a:r>
            <a:r>
              <a:rPr lang="es-PE" dirty="0"/>
              <a:t>&gt; Ejemplo &lt;/</a:t>
            </a:r>
            <a:r>
              <a:rPr lang="es-PE" dirty="0" err="1"/>
              <a:t>caption</a:t>
            </a:r>
            <a:r>
              <a:rPr lang="es-PE" dirty="0"/>
              <a:t>&gt;</a:t>
            </a:r>
          </a:p>
          <a:p>
            <a:r>
              <a:rPr lang="es-PE" dirty="0"/>
              <a:t>    &lt;TR&gt;</a:t>
            </a:r>
          </a:p>
          <a:p>
            <a:r>
              <a:rPr lang="es-PE" dirty="0"/>
              <a:t>        &lt;TD&gt;A&lt;/TD&gt; </a:t>
            </a:r>
          </a:p>
          <a:p>
            <a:r>
              <a:rPr lang="es-PE" dirty="0"/>
              <a:t>        &lt;TD&gt;B&lt;/TD&gt; </a:t>
            </a:r>
          </a:p>
          <a:p>
            <a:r>
              <a:rPr lang="es-PE" dirty="0"/>
              <a:t>        &lt;TD&gt;C&lt;/TD&gt;</a:t>
            </a:r>
          </a:p>
          <a:p>
            <a:r>
              <a:rPr lang="es-PE" dirty="0"/>
              <a:t>    &lt;/TR&gt;</a:t>
            </a:r>
          </a:p>
          <a:p>
            <a:r>
              <a:rPr lang="es-PE" dirty="0"/>
              <a:t>    &lt;TR&gt;</a:t>
            </a:r>
          </a:p>
          <a:p>
            <a:r>
              <a:rPr lang="es-PE" dirty="0"/>
              <a:t>        &lt;TD&gt;D&lt;/TD&gt; </a:t>
            </a:r>
          </a:p>
          <a:p>
            <a:r>
              <a:rPr lang="es-PE" dirty="0"/>
              <a:t>        &lt;TD&gt;E&lt;/TD&gt; </a:t>
            </a:r>
          </a:p>
          <a:p>
            <a:r>
              <a:rPr lang="es-PE" dirty="0"/>
              <a:t>        &lt;TD&gt;F&lt;/TD&gt;</a:t>
            </a:r>
          </a:p>
          <a:p>
            <a:r>
              <a:rPr lang="es-PE" dirty="0"/>
              <a:t>    &lt;/TR&gt;</a:t>
            </a:r>
          </a:p>
          <a:p>
            <a:r>
              <a:rPr lang="es-PE" dirty="0"/>
              <a:t>&lt;/TABLE&gt;</a:t>
            </a:r>
          </a:p>
        </p:txBody>
      </p:sp>
      <p:pic>
        <p:nvPicPr>
          <p:cNvPr id="7" name="Imagen 6"/>
          <p:cNvPicPr>
            <a:picLocks noChangeAspect="1"/>
          </p:cNvPicPr>
          <p:nvPr/>
        </p:nvPicPr>
        <p:blipFill>
          <a:blip r:embed="rId2"/>
          <a:stretch>
            <a:fillRect/>
          </a:stretch>
        </p:blipFill>
        <p:spPr>
          <a:xfrm>
            <a:off x="6323942" y="1615059"/>
            <a:ext cx="1133633" cy="1371791"/>
          </a:xfrm>
          <a:prstGeom prst="rect">
            <a:avLst/>
          </a:prstGeom>
        </p:spPr>
      </p:pic>
      <p:sp>
        <p:nvSpPr>
          <p:cNvPr id="8" name="Rectángulo 7"/>
          <p:cNvSpPr/>
          <p:nvPr/>
        </p:nvSpPr>
        <p:spPr>
          <a:xfrm>
            <a:off x="7934454" y="4457837"/>
            <a:ext cx="2629887" cy="369332"/>
          </a:xfrm>
          <a:prstGeom prst="rect">
            <a:avLst/>
          </a:prstGeom>
        </p:spPr>
        <p:txBody>
          <a:bodyPr wrap="none">
            <a:spAutoFit/>
          </a:bodyPr>
          <a:lstStyle/>
          <a:p>
            <a:r>
              <a:rPr lang="es-PE" b="1" dirty="0"/>
              <a:t>CAPTION=TOP | BOTTOM</a:t>
            </a:r>
            <a:endParaRPr lang="es-PE" dirty="0"/>
          </a:p>
        </p:txBody>
      </p:sp>
    </p:spTree>
    <p:extLst>
      <p:ext uri="{BB962C8B-B14F-4D97-AF65-F5344CB8AC3E}">
        <p14:creationId xmlns:p14="http://schemas.microsoft.com/office/powerpoint/2010/main" val="3442992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506308" y="33863"/>
            <a:ext cx="5685692" cy="5047536"/>
          </a:xfrm>
          <a:prstGeom prst="rect">
            <a:avLst/>
          </a:prstGeom>
        </p:spPr>
        <p:txBody>
          <a:bodyPr wrap="square">
            <a:spAutoFit/>
          </a:bodyPr>
          <a:lstStyle/>
          <a:p>
            <a:r>
              <a:rPr lang="es-PE" sz="1400" dirty="0"/>
              <a:t>&lt;!DOCTYPE </a:t>
            </a:r>
            <a:r>
              <a:rPr lang="es-PE" sz="1400" dirty="0" err="1"/>
              <a:t>html</a:t>
            </a:r>
            <a:r>
              <a:rPr lang="es-PE" sz="1400" dirty="0"/>
              <a:t>&gt;</a:t>
            </a:r>
          </a:p>
          <a:p>
            <a:r>
              <a:rPr lang="es-PE" sz="1400" dirty="0"/>
              <a:t>&lt;</a:t>
            </a:r>
            <a:r>
              <a:rPr lang="es-PE" sz="1400" dirty="0" err="1"/>
              <a:t>html</a:t>
            </a:r>
            <a:r>
              <a:rPr lang="es-PE" sz="1400" dirty="0"/>
              <a:t>&gt;</a:t>
            </a:r>
          </a:p>
          <a:p>
            <a:r>
              <a:rPr lang="es-PE" sz="1400" dirty="0"/>
              <a:t>&lt;head&gt;</a:t>
            </a:r>
          </a:p>
          <a:p>
            <a:r>
              <a:rPr lang="es-PE" sz="1400" dirty="0"/>
              <a:t>    &lt;meta </a:t>
            </a:r>
            <a:r>
              <a:rPr lang="es-PE" sz="1400" dirty="0" err="1"/>
              <a:t>charset</a:t>
            </a:r>
            <a:r>
              <a:rPr lang="es-PE" sz="1400" dirty="0"/>
              <a:t>="utf-8"&gt;</a:t>
            </a:r>
          </a:p>
          <a:p>
            <a:r>
              <a:rPr lang="es-PE" sz="1400" dirty="0"/>
              <a:t>    &lt;meta </a:t>
            </a:r>
            <a:r>
              <a:rPr lang="es-PE" sz="1400" dirty="0" err="1"/>
              <a:t>name</a:t>
            </a:r>
            <a:r>
              <a:rPr lang="es-PE" sz="1400" dirty="0"/>
              <a:t>="</a:t>
            </a:r>
            <a:r>
              <a:rPr lang="es-PE" sz="1400" dirty="0" err="1"/>
              <a:t>viewport</a:t>
            </a:r>
            <a:r>
              <a:rPr lang="es-PE" sz="1400" dirty="0"/>
              <a:t>" </a:t>
            </a:r>
            <a:r>
              <a:rPr lang="es-PE" sz="1400" dirty="0" err="1"/>
              <a:t>content</a:t>
            </a:r>
            <a:r>
              <a:rPr lang="es-PE" sz="1400" dirty="0"/>
              <a:t>="</a:t>
            </a:r>
            <a:r>
              <a:rPr lang="es-PE" sz="1400" dirty="0" err="1"/>
              <a:t>width</a:t>
            </a:r>
            <a:r>
              <a:rPr lang="es-PE" sz="1400" dirty="0"/>
              <a:t>=</a:t>
            </a:r>
            <a:r>
              <a:rPr lang="es-PE" sz="1400" dirty="0" err="1"/>
              <a:t>device-width</a:t>
            </a:r>
            <a:r>
              <a:rPr lang="es-PE" sz="1400" dirty="0"/>
              <a:t>, </a:t>
            </a:r>
            <a:r>
              <a:rPr lang="es-PE" sz="1400" dirty="0" err="1"/>
              <a:t>initial-scale</a:t>
            </a:r>
            <a:r>
              <a:rPr lang="es-PE" sz="1400" dirty="0"/>
              <a:t>=1"&gt;</a:t>
            </a:r>
          </a:p>
          <a:p>
            <a:r>
              <a:rPr lang="es-PE" sz="1400" dirty="0"/>
              <a:t>    &lt;</a:t>
            </a:r>
            <a:r>
              <a:rPr lang="es-PE" sz="1400" dirty="0" err="1"/>
              <a:t>title</a:t>
            </a:r>
            <a:r>
              <a:rPr lang="es-PE" sz="1400" dirty="0"/>
              <a:t>&gt;Uso de título de tabla&lt;/</a:t>
            </a:r>
            <a:r>
              <a:rPr lang="es-PE" sz="1400" dirty="0" err="1"/>
              <a:t>title</a:t>
            </a:r>
            <a:r>
              <a:rPr lang="es-PE" sz="1400" dirty="0"/>
              <a:t>&gt;</a:t>
            </a:r>
          </a:p>
          <a:p>
            <a:r>
              <a:rPr lang="es-PE" sz="1400" dirty="0"/>
              <a:t>&lt;/head&gt;</a:t>
            </a:r>
          </a:p>
          <a:p>
            <a:r>
              <a:rPr lang="es-PE" sz="1400" dirty="0"/>
              <a:t>&lt;</a:t>
            </a:r>
            <a:r>
              <a:rPr lang="es-PE" sz="1400" dirty="0" err="1"/>
              <a:t>body</a:t>
            </a:r>
            <a:r>
              <a:rPr lang="es-PE" sz="1400" dirty="0"/>
              <a:t>&gt;</a:t>
            </a:r>
          </a:p>
          <a:p>
            <a:r>
              <a:rPr lang="es-PE" sz="1400" dirty="0"/>
              <a:t>&lt;TABLE BORDER </a:t>
            </a:r>
            <a:r>
              <a:rPr lang="es-PE" sz="1400" dirty="0" err="1"/>
              <a:t>width</a:t>
            </a:r>
            <a:r>
              <a:rPr lang="es-PE" sz="1400" dirty="0"/>
              <a:t> =50% HEIGHT=200px </a:t>
            </a:r>
            <a:r>
              <a:rPr lang="es-PE" sz="1400" dirty="0" err="1"/>
              <a:t>align</a:t>
            </a:r>
            <a:r>
              <a:rPr lang="es-PE" sz="1400" dirty="0"/>
              <a:t>=center </a:t>
            </a:r>
            <a:r>
              <a:rPr lang="es-PE" sz="1400" dirty="0" err="1"/>
              <a:t>bgcolor</a:t>
            </a:r>
            <a:r>
              <a:rPr lang="es-PE" sz="1400" dirty="0"/>
              <a:t>=</a:t>
            </a:r>
            <a:r>
              <a:rPr lang="es-PE" sz="1400" dirty="0" err="1"/>
              <a:t>yellow</a:t>
            </a:r>
            <a:r>
              <a:rPr lang="es-PE" sz="1400" dirty="0"/>
              <a:t> &gt;</a:t>
            </a:r>
          </a:p>
          <a:p>
            <a:r>
              <a:rPr lang="es-PE" sz="1400" dirty="0"/>
              <a:t>    &lt;</a:t>
            </a:r>
            <a:r>
              <a:rPr lang="es-PE" sz="1400" dirty="0" err="1"/>
              <a:t>caption</a:t>
            </a:r>
            <a:r>
              <a:rPr lang="es-PE" sz="1400" dirty="0"/>
              <a:t>&gt; Ejemplo &lt;/</a:t>
            </a:r>
            <a:r>
              <a:rPr lang="es-PE" sz="1400" dirty="0" err="1"/>
              <a:t>caption</a:t>
            </a:r>
            <a:r>
              <a:rPr lang="es-PE" sz="1400" dirty="0"/>
              <a:t>&gt;</a:t>
            </a:r>
          </a:p>
          <a:p>
            <a:r>
              <a:rPr lang="es-PE" sz="1400" dirty="0"/>
              <a:t>    &lt;TR&gt;</a:t>
            </a:r>
          </a:p>
          <a:p>
            <a:r>
              <a:rPr lang="es-PE" sz="1400" dirty="0"/>
              <a:t>        &lt;TD </a:t>
            </a:r>
            <a:r>
              <a:rPr lang="es-PE" sz="1400" dirty="0" err="1"/>
              <a:t>align</a:t>
            </a:r>
            <a:r>
              <a:rPr lang="es-PE" sz="1400" dirty="0"/>
              <a:t>=center&gt;A&lt;/TD&gt; </a:t>
            </a:r>
          </a:p>
          <a:p>
            <a:r>
              <a:rPr lang="es-PE" sz="1400" dirty="0"/>
              <a:t>        &lt;TD </a:t>
            </a:r>
            <a:r>
              <a:rPr lang="es-PE" sz="1400" dirty="0" err="1"/>
              <a:t>align</a:t>
            </a:r>
            <a:r>
              <a:rPr lang="es-PE" sz="1400" dirty="0"/>
              <a:t>=center&gt;B&lt;/TD&gt; </a:t>
            </a:r>
          </a:p>
          <a:p>
            <a:r>
              <a:rPr lang="es-PE" sz="1400" dirty="0"/>
              <a:t>        &lt;TD </a:t>
            </a:r>
            <a:r>
              <a:rPr lang="es-PE" sz="1400" dirty="0" err="1"/>
              <a:t>align</a:t>
            </a:r>
            <a:r>
              <a:rPr lang="es-PE" sz="1400" dirty="0"/>
              <a:t>=center&gt;C&lt;/TD&gt;</a:t>
            </a:r>
          </a:p>
          <a:p>
            <a:r>
              <a:rPr lang="es-PE" sz="1400" dirty="0"/>
              <a:t>    &lt;/TR&gt;</a:t>
            </a:r>
          </a:p>
          <a:p>
            <a:r>
              <a:rPr lang="es-PE" sz="1400" dirty="0"/>
              <a:t>    &lt;TR&gt;</a:t>
            </a:r>
          </a:p>
          <a:p>
            <a:r>
              <a:rPr lang="es-PE" sz="1400" dirty="0"/>
              <a:t>        &lt;TD </a:t>
            </a:r>
            <a:r>
              <a:rPr lang="es-PE" sz="1400" dirty="0" err="1"/>
              <a:t>align</a:t>
            </a:r>
            <a:r>
              <a:rPr lang="es-PE" sz="1400" dirty="0"/>
              <a:t>=center&gt;D&lt;/TD&gt; </a:t>
            </a:r>
          </a:p>
          <a:p>
            <a:r>
              <a:rPr lang="es-PE" sz="1400" dirty="0"/>
              <a:t>        &lt;TD </a:t>
            </a:r>
            <a:r>
              <a:rPr lang="es-PE" sz="1400" dirty="0" err="1"/>
              <a:t>align</a:t>
            </a:r>
            <a:r>
              <a:rPr lang="es-PE" sz="1400" dirty="0"/>
              <a:t>=center&gt;E&lt;/TD&gt; </a:t>
            </a:r>
          </a:p>
          <a:p>
            <a:r>
              <a:rPr lang="es-PE" sz="1400" dirty="0"/>
              <a:t>        &lt;TD </a:t>
            </a:r>
            <a:r>
              <a:rPr lang="es-PE" sz="1400" dirty="0" err="1"/>
              <a:t>align</a:t>
            </a:r>
            <a:r>
              <a:rPr lang="es-PE" sz="1400" dirty="0"/>
              <a:t>=center&gt;F&lt;/TD&gt;</a:t>
            </a:r>
          </a:p>
          <a:p>
            <a:r>
              <a:rPr lang="es-PE" sz="1400" dirty="0"/>
              <a:t>    &lt;/TR&gt;</a:t>
            </a:r>
          </a:p>
          <a:p>
            <a:r>
              <a:rPr lang="es-PE" sz="1400" dirty="0"/>
              <a:t>&lt;/TABLE&gt;</a:t>
            </a:r>
          </a:p>
          <a:p>
            <a:r>
              <a:rPr lang="es-PE" sz="1400" dirty="0"/>
              <a:t>&lt;/</a:t>
            </a:r>
            <a:r>
              <a:rPr lang="es-PE" sz="1400" dirty="0" err="1"/>
              <a:t>body</a:t>
            </a:r>
            <a:r>
              <a:rPr lang="es-PE" sz="1400" dirty="0"/>
              <a:t>&gt;</a:t>
            </a:r>
          </a:p>
          <a:p>
            <a:r>
              <a:rPr lang="es-PE" sz="1400" dirty="0"/>
              <a:t>&lt;/</a:t>
            </a:r>
            <a:r>
              <a:rPr lang="es-PE" sz="1400" dirty="0" err="1"/>
              <a:t>html</a:t>
            </a:r>
            <a:r>
              <a:rPr lang="es-PE" sz="1400" dirty="0"/>
              <a:t>&gt;</a:t>
            </a:r>
          </a:p>
        </p:txBody>
      </p:sp>
      <p:sp>
        <p:nvSpPr>
          <p:cNvPr id="2" name="CuadroTexto 1"/>
          <p:cNvSpPr txBox="1"/>
          <p:nvPr/>
        </p:nvSpPr>
        <p:spPr>
          <a:xfrm>
            <a:off x="256374" y="307649"/>
            <a:ext cx="2768837" cy="369332"/>
          </a:xfrm>
          <a:prstGeom prst="rect">
            <a:avLst/>
          </a:prstGeom>
          <a:noFill/>
        </p:spPr>
        <p:txBody>
          <a:bodyPr wrap="square" rtlCol="0">
            <a:spAutoFit/>
          </a:bodyPr>
          <a:lstStyle/>
          <a:p>
            <a:r>
              <a:rPr lang="es-PE" b="1" u="sng" dirty="0">
                <a:solidFill>
                  <a:srgbClr val="FF0000"/>
                </a:solidFill>
              </a:rPr>
              <a:t>Modificadores en tablas</a:t>
            </a:r>
          </a:p>
        </p:txBody>
      </p:sp>
      <p:sp>
        <p:nvSpPr>
          <p:cNvPr id="4" name="CuadroTexto 3"/>
          <p:cNvSpPr txBox="1"/>
          <p:nvPr/>
        </p:nvSpPr>
        <p:spPr>
          <a:xfrm>
            <a:off x="219341" y="803305"/>
            <a:ext cx="5591799" cy="1754326"/>
          </a:xfrm>
          <a:prstGeom prst="rect">
            <a:avLst/>
          </a:prstGeom>
          <a:noFill/>
        </p:spPr>
        <p:txBody>
          <a:bodyPr wrap="square" rtlCol="0">
            <a:spAutoFit/>
          </a:bodyPr>
          <a:lstStyle/>
          <a:p>
            <a:r>
              <a:rPr lang="es-PE" dirty="0" err="1"/>
              <a:t>Width</a:t>
            </a:r>
            <a:r>
              <a:rPr lang="es-PE" dirty="0"/>
              <a:t>  </a:t>
            </a:r>
            <a:r>
              <a:rPr lang="es-PE" dirty="0">
                <a:sym typeface="Wingdings" panose="05000000000000000000" pitchFamily="2" charset="2"/>
              </a:rPr>
              <a:t> Especifica el ancho que ocupará en la pantalla.  Se puede utilizar % o </a:t>
            </a:r>
            <a:r>
              <a:rPr lang="es-PE" dirty="0" err="1">
                <a:sym typeface="Wingdings" panose="05000000000000000000" pitchFamily="2" charset="2"/>
              </a:rPr>
              <a:t>px</a:t>
            </a:r>
            <a:r>
              <a:rPr lang="es-PE" dirty="0">
                <a:sym typeface="Wingdings" panose="05000000000000000000" pitchFamily="2" charset="2"/>
              </a:rPr>
              <a:t>.</a:t>
            </a:r>
          </a:p>
          <a:p>
            <a:r>
              <a:rPr lang="es-PE" dirty="0" err="1"/>
              <a:t>Height</a:t>
            </a:r>
            <a:r>
              <a:rPr lang="es-PE" dirty="0"/>
              <a:t> </a:t>
            </a:r>
            <a:r>
              <a:rPr lang="es-PE" dirty="0">
                <a:sym typeface="Wingdings" panose="05000000000000000000" pitchFamily="2" charset="2"/>
              </a:rPr>
              <a:t> Especifica la altura.  Sólo utiliza </a:t>
            </a:r>
            <a:r>
              <a:rPr lang="es-PE" dirty="0" err="1">
                <a:sym typeface="Wingdings" panose="05000000000000000000" pitchFamily="2" charset="2"/>
              </a:rPr>
              <a:t>px</a:t>
            </a:r>
            <a:r>
              <a:rPr lang="es-PE" dirty="0">
                <a:sym typeface="Wingdings" panose="05000000000000000000" pitchFamily="2" charset="2"/>
              </a:rPr>
              <a:t>.</a:t>
            </a:r>
          </a:p>
          <a:p>
            <a:r>
              <a:rPr lang="es-PE" dirty="0" err="1">
                <a:sym typeface="Wingdings" panose="05000000000000000000" pitchFamily="2" charset="2"/>
              </a:rPr>
              <a:t>Align</a:t>
            </a:r>
            <a:r>
              <a:rPr lang="es-PE" dirty="0">
                <a:sym typeface="Wingdings" panose="05000000000000000000" pitchFamily="2" charset="2"/>
              </a:rPr>
              <a:t>  Ubica la tabla o contenido a la derecha o centro.</a:t>
            </a:r>
          </a:p>
          <a:p>
            <a:r>
              <a:rPr lang="es-PE" dirty="0" err="1">
                <a:sym typeface="Wingdings" panose="05000000000000000000" pitchFamily="2" charset="2"/>
              </a:rPr>
              <a:t>bgcolor</a:t>
            </a:r>
            <a:r>
              <a:rPr lang="es-PE" dirty="0">
                <a:sym typeface="Wingdings" panose="05000000000000000000" pitchFamily="2" charset="2"/>
              </a:rPr>
              <a:t> Indica el color del fondo de la tabla o parte de ella.</a:t>
            </a:r>
            <a:endParaRPr lang="es-PE" dirty="0"/>
          </a:p>
        </p:txBody>
      </p:sp>
      <p:pic>
        <p:nvPicPr>
          <p:cNvPr id="5" name="Imagen 4"/>
          <p:cNvPicPr>
            <a:picLocks noChangeAspect="1"/>
          </p:cNvPicPr>
          <p:nvPr/>
        </p:nvPicPr>
        <p:blipFill>
          <a:blip r:embed="rId2"/>
          <a:stretch>
            <a:fillRect/>
          </a:stretch>
        </p:blipFill>
        <p:spPr>
          <a:xfrm>
            <a:off x="1124894" y="5548268"/>
            <a:ext cx="8352692" cy="1843586"/>
          </a:xfrm>
          <a:prstGeom prst="rect">
            <a:avLst/>
          </a:prstGeom>
        </p:spPr>
      </p:pic>
    </p:spTree>
    <p:extLst>
      <p:ext uri="{BB962C8B-B14F-4D97-AF65-F5344CB8AC3E}">
        <p14:creationId xmlns:p14="http://schemas.microsoft.com/office/powerpoint/2010/main" val="2543907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56374" y="307649"/>
            <a:ext cx="2768837" cy="369332"/>
          </a:xfrm>
          <a:prstGeom prst="rect">
            <a:avLst/>
          </a:prstGeom>
          <a:noFill/>
        </p:spPr>
        <p:txBody>
          <a:bodyPr wrap="square" rtlCol="0">
            <a:spAutoFit/>
          </a:bodyPr>
          <a:lstStyle/>
          <a:p>
            <a:r>
              <a:rPr lang="es-PE" b="1" u="sng" dirty="0">
                <a:solidFill>
                  <a:srgbClr val="FF0000"/>
                </a:solidFill>
              </a:rPr>
              <a:t>Modificadores en tablas</a:t>
            </a:r>
          </a:p>
        </p:txBody>
      </p:sp>
      <p:sp>
        <p:nvSpPr>
          <p:cNvPr id="4" name="CuadroTexto 3"/>
          <p:cNvSpPr txBox="1"/>
          <p:nvPr/>
        </p:nvSpPr>
        <p:spPr>
          <a:xfrm>
            <a:off x="256374" y="782515"/>
            <a:ext cx="4510455" cy="646331"/>
          </a:xfrm>
          <a:prstGeom prst="rect">
            <a:avLst/>
          </a:prstGeom>
          <a:noFill/>
        </p:spPr>
        <p:txBody>
          <a:bodyPr wrap="square" rtlCol="0">
            <a:spAutoFit/>
          </a:bodyPr>
          <a:lstStyle/>
          <a:p>
            <a:pPr algn="just"/>
            <a:r>
              <a:rPr lang="es-PE" dirty="0" err="1"/>
              <a:t>Rowspan</a:t>
            </a:r>
            <a:r>
              <a:rPr lang="es-PE" dirty="0"/>
              <a:t> </a:t>
            </a:r>
            <a:r>
              <a:rPr lang="es-PE" dirty="0">
                <a:sym typeface="Wingdings" panose="05000000000000000000" pitchFamily="2" charset="2"/>
              </a:rPr>
              <a:t> I</a:t>
            </a:r>
            <a:r>
              <a:rPr lang="es-MX" dirty="0" err="1"/>
              <a:t>ndica</a:t>
            </a:r>
            <a:r>
              <a:rPr lang="es-MX" dirty="0"/>
              <a:t> el número de filas que ocupará la celda.</a:t>
            </a:r>
            <a:endParaRPr lang="es-PE" dirty="0"/>
          </a:p>
        </p:txBody>
      </p:sp>
      <p:sp>
        <p:nvSpPr>
          <p:cNvPr id="5" name="Rectángulo 4"/>
          <p:cNvSpPr/>
          <p:nvPr/>
        </p:nvSpPr>
        <p:spPr>
          <a:xfrm>
            <a:off x="6243124" y="492315"/>
            <a:ext cx="6438900" cy="5493812"/>
          </a:xfrm>
          <a:prstGeom prst="rect">
            <a:avLst/>
          </a:prstGeom>
        </p:spPr>
        <p:txBody>
          <a:bodyPr wrap="square">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=center&gt;</a:t>
            </a:r>
          </a:p>
          <a:p>
            <a:r>
              <a:rPr lang="es-PE" sz="1300" dirty="0"/>
              <a:t>    &lt;TR </a:t>
            </a:r>
            <a:r>
              <a:rPr lang="es-PE" sz="1300" dirty="0" err="1"/>
              <a:t>align</a:t>
            </a:r>
            <a:r>
              <a:rPr lang="es-PE" sz="1300" dirty="0"/>
              <a:t>=center&gt;</a:t>
            </a:r>
          </a:p>
          <a:p>
            <a:r>
              <a:rPr lang="es-PE" sz="1300" dirty="0"/>
              <a:t>        &lt;TD&gt;</a:t>
            </a:r>
            <a:r>
              <a:rPr lang="es-PE" sz="1300" dirty="0" err="1"/>
              <a:t>Item</a:t>
            </a:r>
            <a:r>
              <a:rPr lang="es-PE" sz="1300" dirty="0"/>
              <a:t> 1&lt;/TD&gt;</a:t>
            </a:r>
          </a:p>
          <a:p>
            <a:r>
              <a:rPr lang="es-PE" sz="1300" dirty="0"/>
              <a:t>        &lt;TD </a:t>
            </a:r>
            <a:r>
              <a:rPr lang="es-PE" sz="1300" dirty="0" err="1"/>
              <a:t>bgcolor</a:t>
            </a:r>
            <a:r>
              <a:rPr lang="es-PE" sz="1300" dirty="0"/>
              <a:t>=</a:t>
            </a:r>
            <a:r>
              <a:rPr lang="es-PE" sz="1300" dirty="0" err="1"/>
              <a:t>yellow</a:t>
            </a:r>
            <a:r>
              <a:rPr lang="es-PE" sz="1300" dirty="0"/>
              <a:t> ROWSPAN=2&gt;</a:t>
            </a:r>
            <a:r>
              <a:rPr lang="es-PE" sz="1300" dirty="0" err="1"/>
              <a:t>Item</a:t>
            </a:r>
            <a:r>
              <a:rPr lang="es-PE" sz="1300" dirty="0"/>
              <a:t> 2&lt;/TD&gt;</a:t>
            </a:r>
          </a:p>
          <a:p>
            <a:r>
              <a:rPr lang="es-PE" sz="1300" dirty="0"/>
              <a:t>        &lt;TD&gt;</a:t>
            </a:r>
            <a:r>
              <a:rPr lang="es-PE" sz="1300" dirty="0" err="1"/>
              <a:t>Item</a:t>
            </a:r>
            <a:r>
              <a:rPr lang="es-PE" sz="1300" dirty="0"/>
              <a:t> 3&lt;/TD&gt;</a:t>
            </a:r>
          </a:p>
          <a:p>
            <a:r>
              <a:rPr lang="es-PE" sz="1300" dirty="0"/>
              <a:t>    &lt;/TR&gt;</a:t>
            </a:r>
          </a:p>
          <a:p>
            <a:r>
              <a:rPr lang="es-PE" sz="1300" dirty="0"/>
              <a:t>    &lt;TR </a:t>
            </a:r>
            <a:r>
              <a:rPr lang="es-PE" sz="1300" dirty="0" err="1"/>
              <a:t>align</a:t>
            </a:r>
            <a:r>
              <a:rPr lang="es-PE" sz="1300" dirty="0"/>
              <a:t>=center&gt;</a:t>
            </a:r>
          </a:p>
          <a:p>
            <a:r>
              <a:rPr lang="es-PE" sz="1300" dirty="0"/>
              <a:t>        &lt;TD&gt;</a:t>
            </a:r>
            <a:r>
              <a:rPr lang="es-PE" sz="1300" dirty="0" err="1"/>
              <a:t>Item</a:t>
            </a:r>
            <a:r>
              <a:rPr lang="es-PE" sz="1300" dirty="0"/>
              <a:t> 4&lt;/TD&gt; </a:t>
            </a:r>
          </a:p>
          <a:p>
            <a:r>
              <a:rPr lang="es-PE" sz="1300" dirty="0"/>
              <a:t>        &lt;TD&gt;</a:t>
            </a:r>
            <a:r>
              <a:rPr lang="es-PE" sz="1300" dirty="0" err="1"/>
              <a:t>Item</a:t>
            </a:r>
            <a:r>
              <a:rPr lang="es-PE" sz="1300" dirty="0"/>
              <a:t> 5&lt;/TD&gt;</a:t>
            </a:r>
          </a:p>
          <a:p>
            <a:r>
              <a:rPr lang="es-PE" sz="1300" dirty="0"/>
              <a:t>    &lt;/TR&gt; </a:t>
            </a:r>
          </a:p>
          <a:p>
            <a:r>
              <a:rPr lang="es-PE" sz="1300" dirty="0"/>
              <a:t>    &lt;TR </a:t>
            </a:r>
            <a:r>
              <a:rPr lang="es-PE" sz="1300" dirty="0" err="1"/>
              <a:t>align</a:t>
            </a:r>
            <a:r>
              <a:rPr lang="es-PE" sz="1300" dirty="0"/>
              <a:t>=center&gt;</a:t>
            </a:r>
          </a:p>
          <a:p>
            <a:r>
              <a:rPr lang="es-PE" sz="1300" dirty="0"/>
              <a:t>        &lt;TD&gt;</a:t>
            </a:r>
            <a:r>
              <a:rPr lang="es-PE" sz="1300" dirty="0" err="1"/>
              <a:t>Item</a:t>
            </a:r>
            <a:r>
              <a:rPr lang="es-PE" sz="1300" dirty="0"/>
              <a:t> 6&lt;/TD&gt; </a:t>
            </a:r>
          </a:p>
          <a:p>
            <a:r>
              <a:rPr lang="es-PE" sz="1300" dirty="0"/>
              <a:t>        &lt;TD&gt;</a:t>
            </a:r>
            <a:r>
              <a:rPr lang="es-PE" sz="1300" dirty="0" err="1"/>
              <a:t>Item</a:t>
            </a:r>
            <a:r>
              <a:rPr lang="es-PE" sz="1300" dirty="0"/>
              <a:t> 7&lt;/TD&gt;</a:t>
            </a:r>
          </a:p>
          <a:p>
            <a:r>
              <a:rPr lang="es-PE" sz="1300" dirty="0"/>
              <a:t>        &lt;TD&gt;</a:t>
            </a:r>
            <a:r>
              <a:rPr lang="es-PE" sz="1300" dirty="0" err="1"/>
              <a:t>Item</a:t>
            </a:r>
            <a:r>
              <a:rPr lang="es-PE" sz="1300" dirty="0"/>
              <a:t> 8&lt;/TD&gt;</a:t>
            </a:r>
          </a:p>
          <a:p>
            <a:r>
              <a:rPr lang="es-PE" sz="1300" dirty="0"/>
              <a:t>    &lt;/TR&gt;</a:t>
            </a:r>
          </a:p>
          <a:p>
            <a:r>
              <a:rPr lang="es-PE" sz="1300" dirty="0"/>
              <a:t>&lt;/TABLE&gt;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6" name="Imagen 5"/>
          <p:cNvPicPr>
            <a:picLocks noChangeAspect="1"/>
          </p:cNvPicPr>
          <p:nvPr/>
        </p:nvPicPr>
        <p:blipFill>
          <a:blip r:embed="rId2"/>
          <a:stretch>
            <a:fillRect/>
          </a:stretch>
        </p:blipFill>
        <p:spPr>
          <a:xfrm>
            <a:off x="147203" y="2975654"/>
            <a:ext cx="6165673" cy="1515680"/>
          </a:xfrm>
          <a:prstGeom prst="rect">
            <a:avLst/>
          </a:prstGeom>
        </p:spPr>
      </p:pic>
    </p:spTree>
    <p:extLst>
      <p:ext uri="{BB962C8B-B14F-4D97-AF65-F5344CB8AC3E}">
        <p14:creationId xmlns:p14="http://schemas.microsoft.com/office/powerpoint/2010/main" val="2684884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41877" y="579444"/>
            <a:ext cx="6486258" cy="5093702"/>
          </a:xfrm>
          <a:prstGeom prst="rect">
            <a:avLst/>
          </a:prstGeom>
        </p:spPr>
        <p:txBody>
          <a:bodyPr wrap="square">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=center&gt;</a:t>
            </a:r>
          </a:p>
          <a:p>
            <a:r>
              <a:rPr lang="es-PE" sz="1300" dirty="0"/>
              <a:t>    &lt;TR </a:t>
            </a:r>
            <a:r>
              <a:rPr lang="es-PE" sz="1300" dirty="0" err="1"/>
              <a:t>align</a:t>
            </a:r>
            <a:r>
              <a:rPr lang="es-PE" sz="1300" dirty="0"/>
              <a:t>=center&gt;</a:t>
            </a:r>
          </a:p>
          <a:p>
            <a:r>
              <a:rPr lang="es-PE" sz="1300" dirty="0"/>
              <a:t>        &lt;TD </a:t>
            </a:r>
            <a:r>
              <a:rPr lang="es-PE" sz="1300" dirty="0" err="1"/>
              <a:t>bgcolor</a:t>
            </a:r>
            <a:r>
              <a:rPr lang="es-PE" sz="1300" dirty="0"/>
              <a:t>=</a:t>
            </a:r>
            <a:r>
              <a:rPr lang="es-PE" sz="1300" dirty="0" err="1"/>
              <a:t>yellow</a:t>
            </a:r>
            <a:r>
              <a:rPr lang="es-PE" sz="1300" dirty="0"/>
              <a:t> ROWSPAN=2&gt;</a:t>
            </a:r>
            <a:r>
              <a:rPr lang="es-PE" sz="1300" dirty="0" err="1"/>
              <a:t>Item</a:t>
            </a:r>
            <a:r>
              <a:rPr lang="es-PE" sz="1300" dirty="0"/>
              <a:t> 1&lt;/TD&gt;</a:t>
            </a:r>
          </a:p>
          <a:p>
            <a:r>
              <a:rPr lang="es-PE" sz="1300" dirty="0"/>
              <a:t>        &lt;TD&gt;</a:t>
            </a:r>
            <a:r>
              <a:rPr lang="es-PE" sz="1300" dirty="0" err="1"/>
              <a:t>Item</a:t>
            </a:r>
            <a:r>
              <a:rPr lang="es-PE" sz="1300" dirty="0"/>
              <a:t> 2&lt;/TD&gt; </a:t>
            </a:r>
          </a:p>
          <a:p>
            <a:r>
              <a:rPr lang="es-PE" sz="1300" dirty="0"/>
              <a:t>        &lt;TD&gt;</a:t>
            </a:r>
            <a:r>
              <a:rPr lang="es-PE" sz="1300" dirty="0" err="1"/>
              <a:t>Item</a:t>
            </a:r>
            <a:r>
              <a:rPr lang="es-PE" sz="1300" dirty="0"/>
              <a:t> 3&lt;/TD&gt; </a:t>
            </a:r>
          </a:p>
          <a:p>
            <a:r>
              <a:rPr lang="es-PE" sz="1300" dirty="0"/>
              <a:t>        &lt;TD&gt;</a:t>
            </a:r>
            <a:r>
              <a:rPr lang="es-PE" sz="1300" dirty="0" err="1"/>
              <a:t>Item</a:t>
            </a:r>
            <a:r>
              <a:rPr lang="es-PE" sz="1300" dirty="0"/>
              <a:t> 4&lt;/TD&gt;</a:t>
            </a:r>
          </a:p>
          <a:p>
            <a:r>
              <a:rPr lang="es-PE" sz="1300" dirty="0"/>
              <a:t>    &lt;/TR&gt;</a:t>
            </a:r>
          </a:p>
          <a:p>
            <a:r>
              <a:rPr lang="es-PE" sz="1300" dirty="0"/>
              <a:t>    &lt;TR </a:t>
            </a:r>
            <a:r>
              <a:rPr lang="es-PE" sz="1300" dirty="0" err="1"/>
              <a:t>align</a:t>
            </a:r>
            <a:r>
              <a:rPr lang="es-PE" sz="1300" dirty="0"/>
              <a:t>=center&gt;</a:t>
            </a:r>
          </a:p>
          <a:p>
            <a:r>
              <a:rPr lang="es-PE" sz="1300" dirty="0"/>
              <a:t>        &lt;TD&gt;</a:t>
            </a:r>
            <a:r>
              <a:rPr lang="es-PE" sz="1300" dirty="0" err="1"/>
              <a:t>Item</a:t>
            </a:r>
            <a:r>
              <a:rPr lang="es-PE" sz="1300" dirty="0"/>
              <a:t> 5&lt;/TD&gt; </a:t>
            </a:r>
          </a:p>
          <a:p>
            <a:r>
              <a:rPr lang="es-PE" sz="1300" dirty="0"/>
              <a:t>        &lt;TD&gt;</a:t>
            </a:r>
            <a:r>
              <a:rPr lang="es-PE" sz="1300" dirty="0" err="1"/>
              <a:t>Item</a:t>
            </a:r>
            <a:r>
              <a:rPr lang="es-PE" sz="1300" dirty="0"/>
              <a:t> 6&lt;/TD&gt; </a:t>
            </a:r>
          </a:p>
          <a:p>
            <a:r>
              <a:rPr lang="es-PE" sz="1300" dirty="0"/>
              <a:t>        &lt;TD&gt;</a:t>
            </a:r>
            <a:r>
              <a:rPr lang="es-PE" sz="1300" dirty="0" err="1"/>
              <a:t>Item</a:t>
            </a:r>
            <a:r>
              <a:rPr lang="es-PE" sz="1300" dirty="0"/>
              <a:t> 7&lt;/TD&gt;</a:t>
            </a:r>
          </a:p>
          <a:p>
            <a:r>
              <a:rPr lang="es-PE" sz="1300" dirty="0"/>
              <a:t>    &lt;/TR&gt;</a:t>
            </a:r>
          </a:p>
          <a:p>
            <a:endParaRPr lang="es-PE" sz="1300" dirty="0"/>
          </a:p>
          <a:p>
            <a:r>
              <a:rPr lang="es-PE" sz="1300" dirty="0"/>
              <a:t>&lt;/TABLE&gt;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3" name="Imagen 2"/>
          <p:cNvPicPr>
            <a:picLocks noChangeAspect="1"/>
          </p:cNvPicPr>
          <p:nvPr/>
        </p:nvPicPr>
        <p:blipFill>
          <a:blip r:embed="rId2"/>
          <a:stretch>
            <a:fillRect/>
          </a:stretch>
        </p:blipFill>
        <p:spPr>
          <a:xfrm>
            <a:off x="227765" y="2600714"/>
            <a:ext cx="5814112" cy="1341718"/>
          </a:xfrm>
          <a:prstGeom prst="rect">
            <a:avLst/>
          </a:prstGeom>
        </p:spPr>
      </p:pic>
    </p:spTree>
    <p:extLst>
      <p:ext uri="{BB962C8B-B14F-4D97-AF65-F5344CB8AC3E}">
        <p14:creationId xmlns:p14="http://schemas.microsoft.com/office/powerpoint/2010/main" val="3579827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56374" y="307649"/>
            <a:ext cx="2768837" cy="369332"/>
          </a:xfrm>
          <a:prstGeom prst="rect">
            <a:avLst/>
          </a:prstGeom>
          <a:noFill/>
        </p:spPr>
        <p:txBody>
          <a:bodyPr wrap="square" rtlCol="0">
            <a:spAutoFit/>
          </a:bodyPr>
          <a:lstStyle/>
          <a:p>
            <a:r>
              <a:rPr lang="es-PE" b="1" u="sng" dirty="0">
                <a:solidFill>
                  <a:srgbClr val="FF0000"/>
                </a:solidFill>
              </a:rPr>
              <a:t>Modificadores en tablas</a:t>
            </a:r>
          </a:p>
        </p:txBody>
      </p:sp>
      <p:sp>
        <p:nvSpPr>
          <p:cNvPr id="3" name="CuadroTexto 2"/>
          <p:cNvSpPr txBox="1"/>
          <p:nvPr/>
        </p:nvSpPr>
        <p:spPr>
          <a:xfrm>
            <a:off x="256374" y="782515"/>
            <a:ext cx="4510455" cy="646331"/>
          </a:xfrm>
          <a:prstGeom prst="rect">
            <a:avLst/>
          </a:prstGeom>
          <a:noFill/>
        </p:spPr>
        <p:txBody>
          <a:bodyPr wrap="square" rtlCol="0">
            <a:spAutoFit/>
          </a:bodyPr>
          <a:lstStyle/>
          <a:p>
            <a:pPr algn="just"/>
            <a:r>
              <a:rPr lang="es-PE" dirty="0" err="1"/>
              <a:t>Colspan</a:t>
            </a:r>
            <a:r>
              <a:rPr lang="es-PE" dirty="0"/>
              <a:t> </a:t>
            </a:r>
            <a:r>
              <a:rPr lang="es-PE" dirty="0">
                <a:sym typeface="Wingdings" panose="05000000000000000000" pitchFamily="2" charset="2"/>
              </a:rPr>
              <a:t> I</a:t>
            </a:r>
            <a:r>
              <a:rPr lang="es-MX" dirty="0" err="1"/>
              <a:t>ndica</a:t>
            </a:r>
            <a:r>
              <a:rPr lang="es-MX" dirty="0"/>
              <a:t> el número de columnas que ocupará la celda.</a:t>
            </a:r>
            <a:endParaRPr lang="es-PE" dirty="0"/>
          </a:p>
        </p:txBody>
      </p:sp>
      <p:sp>
        <p:nvSpPr>
          <p:cNvPr id="4" name="Rectángulo 3"/>
          <p:cNvSpPr/>
          <p:nvPr/>
        </p:nvSpPr>
        <p:spPr>
          <a:xfrm>
            <a:off x="5663013" y="676981"/>
            <a:ext cx="6096000" cy="4893647"/>
          </a:xfrm>
          <a:prstGeom prst="rect">
            <a:avLst/>
          </a:prstGeom>
        </p:spPr>
        <p:txBody>
          <a:bodyPr>
            <a:spAutoFit/>
          </a:bodyPr>
          <a:lstStyle/>
          <a:p>
            <a:r>
              <a:rPr lang="es-PE" sz="1300" dirty="0"/>
              <a:t>&lt;!DOCTYPE </a:t>
            </a:r>
            <a:r>
              <a:rPr lang="es-PE" sz="1300" dirty="0" err="1"/>
              <a:t>html</a:t>
            </a:r>
            <a:r>
              <a:rPr lang="es-PE" sz="1300" dirty="0"/>
              <a:t>&gt;</a:t>
            </a:r>
          </a:p>
          <a:p>
            <a:r>
              <a:rPr lang="es-PE" sz="1300" dirty="0"/>
              <a:t>&lt;</a:t>
            </a:r>
            <a:r>
              <a:rPr lang="es-PE" sz="1300" dirty="0" err="1"/>
              <a:t>html</a:t>
            </a:r>
            <a:r>
              <a:rPr lang="es-PE" sz="1300" dirty="0"/>
              <a:t>&gt;</a:t>
            </a:r>
          </a:p>
          <a:p>
            <a:r>
              <a:rPr lang="es-PE" sz="1300" dirty="0"/>
              <a:t>&lt;head&gt;</a:t>
            </a:r>
          </a:p>
          <a:p>
            <a:r>
              <a:rPr lang="es-PE" sz="1300" dirty="0"/>
              <a:t>	&lt;meta </a:t>
            </a:r>
            <a:r>
              <a:rPr lang="es-PE" sz="1300" dirty="0" err="1"/>
              <a:t>charset</a:t>
            </a:r>
            <a:r>
              <a:rPr lang="es-PE" sz="1300" dirty="0"/>
              <a:t>="utf-8"&gt;</a:t>
            </a:r>
          </a:p>
          <a:p>
            <a:r>
              <a:rPr lang="es-PE" sz="1300" dirty="0"/>
              <a:t>	&lt;meta </a:t>
            </a:r>
            <a:r>
              <a:rPr lang="es-PE" sz="1300" dirty="0" err="1"/>
              <a:t>name</a:t>
            </a:r>
            <a:r>
              <a:rPr lang="es-PE" sz="1300" dirty="0"/>
              <a:t>="</a:t>
            </a:r>
            <a:r>
              <a:rPr lang="es-PE" sz="1300" dirty="0" err="1"/>
              <a:t>viewport</a:t>
            </a:r>
            <a:r>
              <a:rPr lang="es-PE" sz="1300" dirty="0"/>
              <a:t>" </a:t>
            </a:r>
            <a:r>
              <a:rPr lang="es-PE" sz="1300" dirty="0" err="1"/>
              <a:t>content</a:t>
            </a:r>
            <a:r>
              <a:rPr lang="es-PE" sz="1300" dirty="0"/>
              <a:t>="</a:t>
            </a:r>
            <a:r>
              <a:rPr lang="es-PE" sz="1300" dirty="0" err="1"/>
              <a:t>width</a:t>
            </a:r>
            <a:r>
              <a:rPr lang="es-PE" sz="1300" dirty="0"/>
              <a:t>=</a:t>
            </a:r>
            <a:r>
              <a:rPr lang="es-PE" sz="1300" dirty="0" err="1"/>
              <a:t>device-width</a:t>
            </a:r>
            <a:r>
              <a:rPr lang="es-PE" sz="1300" dirty="0"/>
              <a:t>, </a:t>
            </a:r>
            <a:r>
              <a:rPr lang="es-PE" sz="1300" dirty="0" err="1"/>
              <a:t>initial-scale</a:t>
            </a:r>
            <a:r>
              <a:rPr lang="es-PE" sz="1300" dirty="0"/>
              <a:t>=1"&gt;</a:t>
            </a:r>
          </a:p>
          <a:p>
            <a:r>
              <a:rPr lang="es-PE" sz="1300" dirty="0"/>
              <a:t>	&lt;</a:t>
            </a:r>
            <a:r>
              <a:rPr lang="es-PE" sz="1300" dirty="0" err="1"/>
              <a:t>title</a:t>
            </a:r>
            <a:r>
              <a:rPr lang="es-PE" sz="1300" dirty="0"/>
              <a:t>&gt;Uso de título de tabla&lt;/</a:t>
            </a:r>
            <a:r>
              <a:rPr lang="es-PE" sz="1300" dirty="0" err="1"/>
              <a:t>title</a:t>
            </a:r>
            <a:r>
              <a:rPr lang="es-PE" sz="1300" dirty="0"/>
              <a:t>&gt;</a:t>
            </a:r>
          </a:p>
          <a:p>
            <a:r>
              <a:rPr lang="es-PE" sz="1300" dirty="0"/>
              <a:t>&lt;/head&gt;</a:t>
            </a:r>
          </a:p>
          <a:p>
            <a:r>
              <a:rPr lang="es-PE" sz="1300" dirty="0"/>
              <a:t>&lt;</a:t>
            </a:r>
            <a:r>
              <a:rPr lang="es-PE" sz="1300" dirty="0" err="1"/>
              <a:t>body</a:t>
            </a:r>
            <a:r>
              <a:rPr lang="es-PE" sz="1300" dirty="0"/>
              <a:t>&gt;</a:t>
            </a:r>
          </a:p>
          <a:p>
            <a:r>
              <a:rPr lang="es-PE" sz="1300" dirty="0"/>
              <a:t>&lt;TABLE BORDER </a:t>
            </a:r>
            <a:r>
              <a:rPr lang="es-PE" sz="1300" dirty="0" err="1"/>
              <a:t>width</a:t>
            </a:r>
            <a:r>
              <a:rPr lang="es-PE" sz="1300" dirty="0"/>
              <a:t> =50% HEIGHT=200px </a:t>
            </a:r>
            <a:r>
              <a:rPr lang="es-PE" sz="1300" dirty="0" err="1"/>
              <a:t>align</a:t>
            </a:r>
            <a:r>
              <a:rPr lang="es-PE" sz="1300" dirty="0"/>
              <a:t>=center&gt;</a:t>
            </a:r>
          </a:p>
          <a:p>
            <a:r>
              <a:rPr lang="es-PE" sz="1300" dirty="0"/>
              <a:t>    &lt;TR </a:t>
            </a:r>
            <a:r>
              <a:rPr lang="es-PE" sz="1300" dirty="0" err="1"/>
              <a:t>align</a:t>
            </a:r>
            <a:r>
              <a:rPr lang="es-PE" sz="1300" dirty="0"/>
              <a:t>=center&gt;</a:t>
            </a:r>
          </a:p>
          <a:p>
            <a:r>
              <a:rPr lang="es-PE" sz="1300" dirty="0"/>
              <a:t>        &lt;TD&gt;</a:t>
            </a:r>
            <a:r>
              <a:rPr lang="es-PE" sz="1300" dirty="0" err="1"/>
              <a:t>Item</a:t>
            </a:r>
            <a:r>
              <a:rPr lang="es-PE" sz="1300" dirty="0"/>
              <a:t> 1&lt;/TD&gt;</a:t>
            </a:r>
          </a:p>
          <a:p>
            <a:r>
              <a:rPr lang="es-PE" sz="1300" dirty="0"/>
              <a:t>        &lt;TD </a:t>
            </a:r>
            <a:r>
              <a:rPr lang="es-PE" sz="1300" dirty="0" err="1"/>
              <a:t>bgcolor</a:t>
            </a:r>
            <a:r>
              <a:rPr lang="es-PE" sz="1300" dirty="0"/>
              <a:t>=</a:t>
            </a:r>
            <a:r>
              <a:rPr lang="es-PE" sz="1300" dirty="0" err="1"/>
              <a:t>yellow</a:t>
            </a:r>
            <a:r>
              <a:rPr lang="es-PE" sz="1300" dirty="0"/>
              <a:t> COLSPAN=2&gt;</a:t>
            </a:r>
            <a:r>
              <a:rPr lang="es-PE" sz="1300" dirty="0" err="1"/>
              <a:t>Item</a:t>
            </a:r>
            <a:r>
              <a:rPr lang="es-PE" sz="1300" dirty="0"/>
              <a:t> 2&lt;/TD&gt;</a:t>
            </a:r>
          </a:p>
          <a:p>
            <a:r>
              <a:rPr lang="es-PE" sz="1300" dirty="0"/>
              <a:t>        &lt;TD&gt;</a:t>
            </a:r>
            <a:r>
              <a:rPr lang="es-PE" sz="1300" dirty="0" err="1"/>
              <a:t>Item</a:t>
            </a:r>
            <a:r>
              <a:rPr lang="es-PE" sz="1300" dirty="0"/>
              <a:t> 3&lt;/TD&gt;</a:t>
            </a:r>
          </a:p>
          <a:p>
            <a:r>
              <a:rPr lang="es-PE" sz="1300" dirty="0"/>
              <a:t>    &lt;/TR&gt;</a:t>
            </a:r>
          </a:p>
          <a:p>
            <a:r>
              <a:rPr lang="es-PE" sz="1300" dirty="0"/>
              <a:t>    &lt;TR </a:t>
            </a:r>
            <a:r>
              <a:rPr lang="es-PE" sz="1300" dirty="0" err="1"/>
              <a:t>align</a:t>
            </a:r>
            <a:r>
              <a:rPr lang="es-PE" sz="1300" dirty="0"/>
              <a:t>=center&gt;</a:t>
            </a:r>
          </a:p>
          <a:p>
            <a:r>
              <a:rPr lang="es-PE" sz="1300" dirty="0"/>
              <a:t>        &lt;TD&gt;</a:t>
            </a:r>
            <a:r>
              <a:rPr lang="es-PE" sz="1300" dirty="0" err="1"/>
              <a:t>Item</a:t>
            </a:r>
            <a:r>
              <a:rPr lang="es-PE" sz="1300" dirty="0"/>
              <a:t> 4&lt;/TD&gt; </a:t>
            </a:r>
          </a:p>
          <a:p>
            <a:r>
              <a:rPr lang="es-PE" sz="1300" dirty="0"/>
              <a:t>        &lt;TD&gt;</a:t>
            </a:r>
            <a:r>
              <a:rPr lang="es-PE" sz="1300" dirty="0" err="1"/>
              <a:t>Item</a:t>
            </a:r>
            <a:r>
              <a:rPr lang="es-PE" sz="1300" dirty="0"/>
              <a:t> 5&lt;/TD&gt; </a:t>
            </a:r>
          </a:p>
          <a:p>
            <a:r>
              <a:rPr lang="es-PE" sz="1300" dirty="0"/>
              <a:t>        &lt;TD&gt;</a:t>
            </a:r>
            <a:r>
              <a:rPr lang="es-PE" sz="1300" dirty="0" err="1"/>
              <a:t>Item</a:t>
            </a:r>
            <a:r>
              <a:rPr lang="es-PE" sz="1300" dirty="0"/>
              <a:t> 6&lt;/TD&gt;</a:t>
            </a:r>
          </a:p>
          <a:p>
            <a:r>
              <a:rPr lang="es-PE" sz="1300" dirty="0"/>
              <a:t>        &lt;TD&gt;</a:t>
            </a:r>
            <a:r>
              <a:rPr lang="es-PE" sz="1300" dirty="0" err="1"/>
              <a:t>Item</a:t>
            </a:r>
            <a:r>
              <a:rPr lang="es-PE" sz="1300" dirty="0"/>
              <a:t> 7&lt;/TD&gt;</a:t>
            </a:r>
          </a:p>
          <a:p>
            <a:r>
              <a:rPr lang="es-PE" sz="1300" dirty="0"/>
              <a:t>    &lt;/TR&gt;</a:t>
            </a:r>
          </a:p>
          <a:p>
            <a:r>
              <a:rPr lang="es-PE" sz="1300" dirty="0"/>
              <a:t>&lt;/TABLE&gt;</a:t>
            </a:r>
          </a:p>
          <a:p>
            <a:r>
              <a:rPr lang="es-PE" sz="1300" dirty="0"/>
              <a:t>&lt;/</a:t>
            </a:r>
            <a:r>
              <a:rPr lang="es-PE" sz="1300" dirty="0" err="1"/>
              <a:t>table</a:t>
            </a:r>
            <a:r>
              <a:rPr lang="es-PE" sz="1300" dirty="0"/>
              <a:t>&gt;</a:t>
            </a:r>
          </a:p>
          <a:p>
            <a:r>
              <a:rPr lang="es-PE" sz="1300" dirty="0"/>
              <a:t>&lt;/</a:t>
            </a:r>
            <a:r>
              <a:rPr lang="es-PE" sz="1300" dirty="0" err="1"/>
              <a:t>body</a:t>
            </a:r>
            <a:r>
              <a:rPr lang="es-PE" sz="1300" dirty="0"/>
              <a:t>&gt;</a:t>
            </a:r>
          </a:p>
          <a:p>
            <a:r>
              <a:rPr lang="es-PE" sz="1300" dirty="0"/>
              <a:t>&lt;/</a:t>
            </a:r>
            <a:r>
              <a:rPr lang="es-PE" sz="1300" dirty="0" err="1"/>
              <a:t>html</a:t>
            </a:r>
            <a:r>
              <a:rPr lang="es-PE" sz="1300" dirty="0"/>
              <a:t>&gt;</a:t>
            </a:r>
          </a:p>
        </p:txBody>
      </p:sp>
      <p:pic>
        <p:nvPicPr>
          <p:cNvPr id="5" name="Imagen 4"/>
          <p:cNvPicPr>
            <a:picLocks noChangeAspect="1"/>
          </p:cNvPicPr>
          <p:nvPr/>
        </p:nvPicPr>
        <p:blipFill>
          <a:blip r:embed="rId2"/>
          <a:stretch>
            <a:fillRect/>
          </a:stretch>
        </p:blipFill>
        <p:spPr>
          <a:xfrm>
            <a:off x="243050" y="2623413"/>
            <a:ext cx="5564322" cy="1261020"/>
          </a:xfrm>
          <a:prstGeom prst="rect">
            <a:avLst/>
          </a:prstGeom>
        </p:spPr>
      </p:pic>
    </p:spTree>
    <p:extLst>
      <p:ext uri="{BB962C8B-B14F-4D97-AF65-F5344CB8AC3E}">
        <p14:creationId xmlns:p14="http://schemas.microsoft.com/office/powerpoint/2010/main" val="6874119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TotalTime>
  <Words>4063</Words>
  <Application>Microsoft Office PowerPoint</Application>
  <PresentationFormat>Panorámica</PresentationFormat>
  <Paragraphs>440</Paragraphs>
  <Slides>26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26</vt:i4>
      </vt:variant>
    </vt:vector>
  </HeadingPairs>
  <TitlesOfParts>
    <vt:vector size="30" baseType="lpstr">
      <vt:lpstr>Arial</vt:lpstr>
      <vt:lpstr>Calibri</vt:lpstr>
      <vt:lpstr>Calibri Light</vt:lpstr>
      <vt:lpstr>Tema de Office</vt:lpstr>
      <vt:lpstr>Tablas en HTML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26FRANCO PISCOYA PISFIL</cp:lastModifiedBy>
  <cp:revision>34</cp:revision>
  <dcterms:created xsi:type="dcterms:W3CDTF">2022-07-13T23:34:54Z</dcterms:created>
  <dcterms:modified xsi:type="dcterms:W3CDTF">2023-08-14T17:57:41Z</dcterms:modified>
</cp:coreProperties>
</file>