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2" r:id="rId7"/>
    <p:sldId id="263" r:id="rId8"/>
    <p:sldId id="267" r:id="rId9"/>
    <p:sldId id="265" r:id="rId10"/>
    <p:sldId id="268" r:id="rId11"/>
    <p:sldId id="270" r:id="rId12"/>
    <p:sldId id="269" r:id="rId13"/>
    <p:sldId id="271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45A43"/>
    <a:srgbClr val="F24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4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4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1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7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5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3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7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6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2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19385" y="2408592"/>
            <a:ext cx="5388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Proyecto de </a:t>
            </a:r>
          </a:p>
          <a:p>
            <a:r>
              <a:rPr lang="es-E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ciencias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31974" y="4237703"/>
            <a:ext cx="5840359" cy="10988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243485" y="4443022"/>
            <a:ext cx="5948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abBruD" pitchFamily="2" charset="0"/>
              </a:rPr>
              <a:t>Investigación experimental </a:t>
            </a:r>
          </a:p>
          <a:p>
            <a:r>
              <a:rPr lang="es-ES" dirty="0">
                <a:solidFill>
                  <a:schemeClr val="bg1"/>
                </a:solidFill>
                <a:latin typeface="ArabBruD" pitchFamily="2" charset="0"/>
              </a:rPr>
              <a:t>Nombre |Marcio García De La Oliva -----  IEP |ALGARROBOS</a:t>
            </a:r>
          </a:p>
          <a:p>
            <a:r>
              <a:rPr lang="es-ES" dirty="0">
                <a:solidFill>
                  <a:schemeClr val="bg1"/>
                </a:solidFill>
                <a:latin typeface="ArabBruD" pitchFamily="2" charset="0"/>
              </a:rPr>
              <a:t>Grado |4to B sec.</a:t>
            </a:r>
          </a:p>
        </p:txBody>
      </p:sp>
    </p:spTree>
    <p:extLst>
      <p:ext uri="{BB962C8B-B14F-4D97-AF65-F5344CB8AC3E}">
        <p14:creationId xmlns:p14="http://schemas.microsoft.com/office/powerpoint/2010/main" val="134751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99AFCCD-A09C-4291-8BF3-CABB114AE232}"/>
              </a:ext>
            </a:extLst>
          </p:cNvPr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9F5BB81-814D-4BA6-9D8B-7D9911D6281E}"/>
              </a:ext>
            </a:extLst>
          </p:cNvPr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8F23440E-892A-45AA-A710-8E061984F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396F803-65EF-41F2-9C12-99BE6DFD63DF}"/>
              </a:ext>
            </a:extLst>
          </p:cNvPr>
          <p:cNvSpPr txBox="1"/>
          <p:nvPr/>
        </p:nvSpPr>
        <p:spPr>
          <a:xfrm>
            <a:off x="344557" y="1606947"/>
            <a:ext cx="5685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4: 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Procedimiento normal. Riego – 10:00 pm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Noto un pequeño tallo de una semilla en el Tratamiento 2. </a:t>
            </a:r>
          </a:p>
        </p:txBody>
      </p:sp>
      <p:pic>
        <p:nvPicPr>
          <p:cNvPr id="7" name="Imagen 6" descr="Comida en un horno&#10;&#10;Descripción generada automáticamente con confianza media">
            <a:extLst>
              <a:ext uri="{FF2B5EF4-FFF2-40B4-BE49-F238E27FC236}">
                <a16:creationId xmlns:a16="http://schemas.microsoft.com/office/drawing/2014/main" id="{AD1311B9-1EC8-4478-961F-8BEE7C6975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9973" b="4320"/>
          <a:stretch/>
        </p:blipFill>
        <p:spPr>
          <a:xfrm>
            <a:off x="1274833" y="3159656"/>
            <a:ext cx="2984550" cy="32621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DD9968F-60E9-430F-A887-6A29837F1741}"/>
              </a:ext>
            </a:extLst>
          </p:cNvPr>
          <p:cNvSpPr txBox="1"/>
          <p:nvPr/>
        </p:nvSpPr>
        <p:spPr>
          <a:xfrm>
            <a:off x="1391299" y="6475384"/>
            <a:ext cx="3101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rial Narrow" panose="020B0606020202030204" pitchFamily="34" charset="0"/>
              </a:rPr>
              <a:t>Imagen 3: Tratamiento 2 en el Día 4 - 5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DD8907B-3398-4DBE-B343-BC0D601F5E56}"/>
              </a:ext>
            </a:extLst>
          </p:cNvPr>
          <p:cNvCxnSpPr>
            <a:cxnSpLocks/>
          </p:cNvCxnSpPr>
          <p:nvPr/>
        </p:nvCxnSpPr>
        <p:spPr>
          <a:xfrm flipV="1">
            <a:off x="6162263" y="1474284"/>
            <a:ext cx="0" cy="50595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B7D1BC-3867-4270-A4A9-577EBEA88275}"/>
              </a:ext>
            </a:extLst>
          </p:cNvPr>
          <p:cNvSpPr txBox="1"/>
          <p:nvPr/>
        </p:nvSpPr>
        <p:spPr>
          <a:xfrm>
            <a:off x="6294787" y="1606947"/>
            <a:ext cx="56851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5: 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Procedimiento normal. Riego – 10:00 pm. Aparte del tallo antes mencionado, noté otro más pequeño.</a:t>
            </a:r>
          </a:p>
          <a:p>
            <a:pPr algn="just"/>
            <a:endParaRPr lang="es-PE" sz="2200" dirty="0">
              <a:latin typeface="Arial Narrow" panose="020B0606020202030204" pitchFamily="34" charset="0"/>
            </a:endParaRPr>
          </a:p>
          <a:p>
            <a:pPr algn="just"/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6: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Procedimiento normal. Riego – 10:00 pm. Tratamiento 2 permanece igual. Tallo presente en Tratamiento 1.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97BB287-6EA3-4E46-A925-58C5F291230B}"/>
              </a:ext>
            </a:extLst>
          </p:cNvPr>
          <p:cNvCxnSpPr>
            <a:cxnSpLocks/>
          </p:cNvCxnSpPr>
          <p:nvPr/>
        </p:nvCxnSpPr>
        <p:spPr>
          <a:xfrm flipV="1">
            <a:off x="3154017" y="2769704"/>
            <a:ext cx="3790122" cy="874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írculo: vacío 14">
            <a:extLst>
              <a:ext uri="{FF2B5EF4-FFF2-40B4-BE49-F238E27FC236}">
                <a16:creationId xmlns:a16="http://schemas.microsoft.com/office/drawing/2014/main" id="{7222C4EB-F0E2-486F-B3F7-AF9439097944}"/>
              </a:ext>
            </a:extLst>
          </p:cNvPr>
          <p:cNvSpPr/>
          <p:nvPr/>
        </p:nvSpPr>
        <p:spPr>
          <a:xfrm>
            <a:off x="2657061" y="3383870"/>
            <a:ext cx="569843" cy="578795"/>
          </a:xfrm>
          <a:prstGeom prst="donut">
            <a:avLst>
              <a:gd name="adj" fmla="val 96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interior, contenedor, comida, pastel&#10;&#10;Descripción generada automáticamente">
            <a:extLst>
              <a:ext uri="{FF2B5EF4-FFF2-40B4-BE49-F238E27FC236}">
                <a16:creationId xmlns:a16="http://schemas.microsoft.com/office/drawing/2014/main" id="{CC0E4931-ED43-43C7-8D3D-678DD190F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2364" r="5589" b="19184"/>
          <a:stretch/>
        </p:blipFill>
        <p:spPr>
          <a:xfrm rot="5400000">
            <a:off x="7964298" y="3666722"/>
            <a:ext cx="2346157" cy="330857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917EE6F-05E9-4716-94A0-5451FE1017BC}"/>
              </a:ext>
            </a:extLst>
          </p:cNvPr>
          <p:cNvSpPr txBox="1"/>
          <p:nvPr/>
        </p:nvSpPr>
        <p:spPr>
          <a:xfrm>
            <a:off x="7874210" y="6533846"/>
            <a:ext cx="3101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rial Narrow" panose="020B0606020202030204" pitchFamily="34" charset="0"/>
              </a:rPr>
              <a:t>Imagen 4: Tratamiento 1 en el Día 6</a:t>
            </a:r>
          </a:p>
        </p:txBody>
      </p:sp>
    </p:spTree>
    <p:extLst>
      <p:ext uri="{BB962C8B-B14F-4D97-AF65-F5344CB8AC3E}">
        <p14:creationId xmlns:p14="http://schemas.microsoft.com/office/powerpoint/2010/main" val="317932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527D1A6-36AB-4B83-989D-BFD3174E8E60}"/>
              </a:ext>
            </a:extLst>
          </p:cNvPr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227A0CE-3877-4E51-AD2C-B952EECE109D}"/>
              </a:ext>
            </a:extLst>
          </p:cNvPr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57AABE62-F0B6-44AA-8C4B-466A8B775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F22B4C-B224-47BF-93F0-A10F306978B9}"/>
              </a:ext>
            </a:extLst>
          </p:cNvPr>
          <p:cNvSpPr txBox="1"/>
          <p:nvPr/>
        </p:nvSpPr>
        <p:spPr>
          <a:xfrm>
            <a:off x="344557" y="1606947"/>
            <a:ext cx="56851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7: 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Procedimiento normal. Riego – 10:00 pm. Nuevamente, germinan pequeños tallos (2 más) en el Tratamiento 2 y uno diminuto en el Tratamiento 1.</a:t>
            </a:r>
          </a:p>
          <a:p>
            <a:pPr algn="just"/>
            <a:endParaRPr lang="es-PE" sz="2200" dirty="0">
              <a:latin typeface="Arial Narrow" panose="020B0606020202030204" pitchFamily="34" charset="0"/>
            </a:endParaRPr>
          </a:p>
          <a:p>
            <a:pPr algn="just"/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9 - 10: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Procedimiento normal. Riego – 10:00 pm. Germinan 2 tallos más en el Tratamiento 1 (6 en total) y se mantiene igual hasta el Día 10 (día final). Tratamiento 2 se mantiene igual (hasta el Día 10).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537B9B4-CBB4-4661-9C78-B82B369E9748}"/>
              </a:ext>
            </a:extLst>
          </p:cNvPr>
          <p:cNvCxnSpPr>
            <a:cxnSpLocks/>
          </p:cNvCxnSpPr>
          <p:nvPr/>
        </p:nvCxnSpPr>
        <p:spPr>
          <a:xfrm flipV="1">
            <a:off x="6162263" y="1474284"/>
            <a:ext cx="0" cy="20772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87A420A-90DF-4F6C-9A69-B3843C2EC8FB}"/>
              </a:ext>
            </a:extLst>
          </p:cNvPr>
          <p:cNvSpPr txBox="1"/>
          <p:nvPr/>
        </p:nvSpPr>
        <p:spPr>
          <a:xfrm>
            <a:off x="6294787" y="1606947"/>
            <a:ext cx="5685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8: 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Procedimiento normal. Riego – 10:00 pm. Tratamiento 2 se mantiene igual y germinan pequeños tallos en el Tratamiento 1 (2 más).</a:t>
            </a:r>
          </a:p>
        </p:txBody>
      </p:sp>
      <p:pic>
        <p:nvPicPr>
          <p:cNvPr id="10" name="Imagen 9" descr="Imagen que contiene tabla, tablero, alimentos, coche&#10;&#10;Descripción generada automáticamente">
            <a:extLst>
              <a:ext uri="{FF2B5EF4-FFF2-40B4-BE49-F238E27FC236}">
                <a16:creationId xmlns:a16="http://schemas.microsoft.com/office/drawing/2014/main" id="{7FFD838E-59C7-43FB-A249-CE97931F0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12915" r="13287" b="14695"/>
          <a:stretch/>
        </p:blipFill>
        <p:spPr>
          <a:xfrm>
            <a:off x="6361047" y="3316067"/>
            <a:ext cx="2363108" cy="3185994"/>
          </a:xfrm>
          <a:prstGeom prst="rect">
            <a:avLst/>
          </a:prstGeom>
        </p:spPr>
      </p:pic>
      <p:pic>
        <p:nvPicPr>
          <p:cNvPr id="11" name="Imagen 10" descr="Una caja de plástico con comida dentro&#10;&#10;Descripción generada automáticamente con confianza media">
            <a:extLst>
              <a:ext uri="{FF2B5EF4-FFF2-40B4-BE49-F238E27FC236}">
                <a16:creationId xmlns:a16="http://schemas.microsoft.com/office/drawing/2014/main" id="{6793CF9A-D272-4E6C-806A-E4C1FA363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r="9625" b="13434"/>
          <a:stretch/>
        </p:blipFill>
        <p:spPr>
          <a:xfrm>
            <a:off x="9577105" y="3316067"/>
            <a:ext cx="2363109" cy="318599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C9D47A6-EB95-417D-AB88-EF22A2BFE8B9}"/>
              </a:ext>
            </a:extLst>
          </p:cNvPr>
          <p:cNvSpPr txBox="1"/>
          <p:nvPr/>
        </p:nvSpPr>
        <p:spPr>
          <a:xfrm>
            <a:off x="6162260" y="6517449"/>
            <a:ext cx="3235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rial Narrow" panose="020B0606020202030204" pitchFamily="34" charset="0"/>
              </a:rPr>
              <a:t>Imagen 5: Tratamiento 1 en el Día 9 - 10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9D3D812-6645-43D9-8CC6-B140965F79FC}"/>
              </a:ext>
            </a:extLst>
          </p:cNvPr>
          <p:cNvSpPr txBox="1"/>
          <p:nvPr/>
        </p:nvSpPr>
        <p:spPr>
          <a:xfrm>
            <a:off x="9331822" y="6517448"/>
            <a:ext cx="3235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rial Narrow" panose="020B0606020202030204" pitchFamily="34" charset="0"/>
              </a:rPr>
              <a:t>Imagen 6: Tratamiento 2 en el Día 7 - 10</a:t>
            </a:r>
          </a:p>
        </p:txBody>
      </p:sp>
    </p:spTree>
    <p:extLst>
      <p:ext uri="{BB962C8B-B14F-4D97-AF65-F5344CB8AC3E}">
        <p14:creationId xmlns:p14="http://schemas.microsoft.com/office/powerpoint/2010/main" val="1068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F323777-C134-47B8-B9AC-631AEEF33B3F}"/>
              </a:ext>
            </a:extLst>
          </p:cNvPr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4EC3745-F1B2-4AAF-B6AD-DEE484D9FB6B}"/>
              </a:ext>
            </a:extLst>
          </p:cNvPr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39E68CD-2B00-4B0F-AF54-4D4474E4F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791DA345-3DF4-426A-B7D2-22B6522D3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0" y="2163759"/>
            <a:ext cx="9960477" cy="28022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BD4DA2-9A70-4A3D-B90A-5D8180516EA5}"/>
              </a:ext>
            </a:extLst>
          </p:cNvPr>
          <p:cNvSpPr txBox="1"/>
          <p:nvPr/>
        </p:nvSpPr>
        <p:spPr>
          <a:xfrm>
            <a:off x="7447722" y="3707297"/>
            <a:ext cx="3445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dirty="0"/>
              <a:t>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DCDF-6708-42B3-9674-709F246B34DA}"/>
              </a:ext>
            </a:extLst>
          </p:cNvPr>
          <p:cNvSpPr txBox="1"/>
          <p:nvPr/>
        </p:nvSpPr>
        <p:spPr>
          <a:xfrm>
            <a:off x="7447721" y="4282120"/>
            <a:ext cx="3445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dirty="0"/>
              <a:t>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68CA-4C7C-4A42-A428-F36620982D22}"/>
              </a:ext>
            </a:extLst>
          </p:cNvPr>
          <p:cNvSpPr txBox="1"/>
          <p:nvPr/>
        </p:nvSpPr>
        <p:spPr>
          <a:xfrm>
            <a:off x="3405806" y="4796697"/>
            <a:ext cx="5380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 Narrow" panose="020B0606020202030204" pitchFamily="34" charset="0"/>
              </a:rPr>
              <a:t>Tabla 2: Cantidad de semillas germinadas en los distintos tratamientos</a:t>
            </a:r>
          </a:p>
        </p:txBody>
      </p:sp>
    </p:spTree>
    <p:extLst>
      <p:ext uri="{BB962C8B-B14F-4D97-AF65-F5344CB8AC3E}">
        <p14:creationId xmlns:p14="http://schemas.microsoft.com/office/powerpoint/2010/main" val="354062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1624E46-C965-4762-B897-D15156B4EDD0}"/>
              </a:ext>
            </a:extLst>
          </p:cNvPr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E23A20A-99D5-41F9-8443-AE15AB09AA97}"/>
              </a:ext>
            </a:extLst>
          </p:cNvPr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B4AF9BFD-F0E8-40D4-9AF0-0C0A0A276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52B1C74F-1879-43C0-ACD5-4DABDF17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2" y="1726074"/>
            <a:ext cx="9452311" cy="43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98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La luz solar permite un crecimiento más satisfactorio y/o saludable para una planta.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La ausencia de luz solar, supone un desagradable crecimiento para la planta, germinando pocas de muchas semillas.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8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Conclusiones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81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88364" y="353651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9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Referencias Bibliográficas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3108395" y="997419"/>
            <a:ext cx="5975211" cy="15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6F9E38-AD69-4C7C-94A6-6BB334E610A3}"/>
              </a:ext>
            </a:extLst>
          </p:cNvPr>
          <p:cNvSpPr txBox="1"/>
          <p:nvPr/>
        </p:nvSpPr>
        <p:spPr>
          <a:xfrm>
            <a:off x="556590" y="1444487"/>
            <a:ext cx="7752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latin typeface="Arial Narrow" panose="020B0606020202030204" pitchFamily="34" charset="0"/>
              </a:rPr>
              <a:t>Tomado de: BIOLOGÍA. Alvarado L. et al. 2010. Editorial SM, Chile</a:t>
            </a:r>
          </a:p>
        </p:txBody>
      </p:sp>
    </p:spTree>
    <p:extLst>
      <p:ext uri="{BB962C8B-B14F-4D97-AF65-F5344CB8AC3E}">
        <p14:creationId xmlns:p14="http://schemas.microsoft.com/office/powerpoint/2010/main" val="201915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3" y="288052"/>
            <a:ext cx="1919443" cy="2561901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ángulo redondeado 2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¿Cómo afecta la ausencia o presencia de luz sobre la cantidad de semillas germinadas?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E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Planteamiento del problema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4916129" y="987587"/>
            <a:ext cx="47194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4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Este proyecto servirá para demostrar una cosa de otra, en este caso, planta expuesta a luz solar vs planta en oscuridad. Es muy sencillo de trabajarlo y experimentarlo para luego, obtener la respuesta de nuestra pregunta muy fácilmente.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7" y="768683"/>
            <a:ext cx="1962227" cy="1962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3547872" y="402812"/>
            <a:ext cx="6620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2"/>
            </a:pPr>
            <a:r>
              <a:rPr lang="es-ES" sz="3200" b="1" dirty="0">
                <a:solidFill>
                  <a:srgbClr val="545A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Información general del proyecto</a:t>
            </a:r>
            <a:endParaRPr lang="en-US" sz="3200" b="1" dirty="0">
              <a:solidFill>
                <a:srgbClr val="545A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3831336" y="987587"/>
            <a:ext cx="618773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01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8" y="518955"/>
            <a:ext cx="1916985" cy="1916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ángulo redondeado 2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3"/>
            </a:pPr>
            <a:r>
              <a:rPr lang="es-E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Variables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15299B6-1623-4BA2-84FF-52539F58C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"/>
          <a:stretch/>
        </p:blipFill>
        <p:spPr>
          <a:xfrm>
            <a:off x="3915993" y="2435940"/>
            <a:ext cx="6690260" cy="23762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BDFC2F1-9E87-4354-8CBC-7304C6812313}"/>
              </a:ext>
            </a:extLst>
          </p:cNvPr>
          <p:cNvSpPr txBox="1"/>
          <p:nvPr/>
        </p:nvSpPr>
        <p:spPr>
          <a:xfrm>
            <a:off x="5425697" y="4916557"/>
            <a:ext cx="3670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 Narrow" panose="020B0606020202030204" pitchFamily="34" charset="0"/>
              </a:rPr>
              <a:t>Tabla 1: Variables presentes en el experimento</a:t>
            </a:r>
          </a:p>
        </p:txBody>
      </p:sp>
    </p:spTree>
    <p:extLst>
      <p:ext uri="{BB962C8B-B14F-4D97-AF65-F5344CB8AC3E}">
        <p14:creationId xmlns:p14="http://schemas.microsoft.com/office/powerpoint/2010/main" val="26263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4" y="437535"/>
            <a:ext cx="1644445" cy="1644445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ángulo redondeado 2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Sabemos que, la luz solar es un factor muy importante para la germinación y crecimiento de una planta. Entonces: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Si dejamos un planta expuesta a luz solar y otro en oscuridad, entonces, la cantidad de semillas germinadas y forma – manera de crecimiento será diferente.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4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Hipótesis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7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Semillas de poroto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Dos bandejas rectangulares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Tierra de hoja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Vaso de precipitado de 500mL.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Cámara oscura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Guantes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b="13970"/>
          <a:stretch/>
        </p:blipFill>
        <p:spPr>
          <a:xfrm>
            <a:off x="495296" y="363795"/>
            <a:ext cx="1572105" cy="11602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3" name="Conector recto 2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5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Materiales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2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Actividades y/o métodos aplicados: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Llenar las bandejas con tierra de hoja.</a:t>
            </a:r>
          </a:p>
          <a:p>
            <a:pPr marL="45720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Hacer pequeñas hendiduras en la tierra, y en cada una depositar una semilla (30 semillas por bandeja).</a:t>
            </a:r>
          </a:p>
          <a:p>
            <a:pPr marL="45720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Cubrir las semillas con la tierra.</a:t>
            </a:r>
          </a:p>
          <a:p>
            <a:pPr marL="45720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Regar las semillas de ambas bandejas con 300 ml. de agua, todos los días. </a:t>
            </a:r>
            <a:r>
              <a:rPr lang="es-E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(Si 300 ml. es demasiado por el reducido tamaño de la bandeja, se puede reducir la cantidad de ml.).</a:t>
            </a:r>
          </a:p>
          <a:p>
            <a:pPr marL="45720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Cada bandeja será sometida a uno de los siguientes tratamientos:       Tratamiento - 1: Bandeja bajo condiciones normales de luz solar. Tratamiento - 2: Bandeja bajo oscuridad las 24 horas del día.</a:t>
            </a:r>
          </a:p>
          <a:p>
            <a:pPr marL="45720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Etiquetar las bandejas según corresponda, Tratamiento 1 o 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26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268D78BB-BB4A-4EA9-B2AF-DA5832E93F16}"/>
              </a:ext>
            </a:extLst>
          </p:cNvPr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La bandeja del tratamiento 2 se mantiene al interior de una cámara oscura durante los 10 días que dura el experimento.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Las dos bandejas se mantienen en un mismo lugar, bajo iguales condiciones de temperatura y humedad.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Se registran las observaciones desde el día 0, día de siembra, hasta el día 10.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Como medidas de seguridad podemos hacer pequeños agujeros en las bandejas para que el agua drene y evitar que la planta se abombe (por exceso de agua o en caso de lluvia). También, es recomendable, que el riego se realice en la noche, ya que el sol calentará en agua y quemará la planta si se riega en la mañana.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2196EB2-76F7-4E4D-9901-9DC9319E5C97}"/>
              </a:ext>
            </a:extLst>
          </p:cNvPr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0A46B8-F6FB-43F0-847B-8624F492C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3D51780-3D53-48AA-8AE6-DB90963FF3E5}"/>
              </a:ext>
            </a:extLst>
          </p:cNvPr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6543291-9972-42A7-B9B6-FEA71F3DB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9" r="27965"/>
          <a:stretch/>
        </p:blipFill>
        <p:spPr>
          <a:xfrm>
            <a:off x="2895285" y="1938420"/>
            <a:ext cx="344557" cy="4303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DDFC02-FB2E-478A-8B29-876DF57E2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2"/>
          <a:stretch/>
        </p:blipFill>
        <p:spPr>
          <a:xfrm>
            <a:off x="2748890" y="1193995"/>
            <a:ext cx="517457" cy="4303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9E21B5-317B-4FCA-95A0-E2391B070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7" t="-7065"/>
          <a:stretch/>
        </p:blipFill>
        <p:spPr>
          <a:xfrm>
            <a:off x="2919808" y="2636178"/>
            <a:ext cx="295512" cy="4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9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2077698-5011-42D3-B0C5-0AA02A03F434}"/>
              </a:ext>
            </a:extLst>
          </p:cNvPr>
          <p:cNvSpPr txBox="1"/>
          <p:nvPr/>
        </p:nvSpPr>
        <p:spPr>
          <a:xfrm>
            <a:off x="344557" y="1606947"/>
            <a:ext cx="5685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0: 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Inicio el experimento con el procedimiento correspondiente. Reduzco la cantidad de agua a 100 ml. por bandeja (debido al tamaño). Riego – 10:00 pm</a:t>
            </a:r>
          </a:p>
          <a:p>
            <a:pPr algn="just"/>
            <a:endParaRPr lang="es-PE" sz="2200" dirty="0">
              <a:latin typeface="Arial Narrow" panose="020B0606020202030204" pitchFamily="34" charset="0"/>
            </a:endParaRPr>
          </a:p>
          <a:p>
            <a:pPr algn="just"/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1: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No hay variaciones. Procedimiento normal.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Riego – 10:00 pm.</a:t>
            </a:r>
          </a:p>
        </p:txBody>
      </p:sp>
      <p:pic>
        <p:nvPicPr>
          <p:cNvPr id="8" name="Imagen 7" descr="Imagen que contiene tabla, bicicleta, computer, computadora&#10;&#10;Descripción generada automáticamente">
            <a:extLst>
              <a:ext uri="{FF2B5EF4-FFF2-40B4-BE49-F238E27FC236}">
                <a16:creationId xmlns:a16="http://schemas.microsoft.com/office/drawing/2014/main" id="{9CDAD15F-C088-4B73-B409-F480DB8D29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2437" r="15892" b="24308"/>
          <a:stretch/>
        </p:blipFill>
        <p:spPr>
          <a:xfrm rot="16200000">
            <a:off x="3275096" y="3978807"/>
            <a:ext cx="2025777" cy="27839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25185C3-591A-4594-9E11-B7D7E17000CA}"/>
              </a:ext>
            </a:extLst>
          </p:cNvPr>
          <p:cNvSpPr txBox="1"/>
          <p:nvPr/>
        </p:nvSpPr>
        <p:spPr>
          <a:xfrm>
            <a:off x="3142123" y="6454332"/>
            <a:ext cx="2291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rial Narrow" panose="020B0606020202030204" pitchFamily="34" charset="0"/>
              </a:rPr>
              <a:t>Imagen 1: Planta en el Día 1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C966726-5B07-497D-B5DE-CFF5F74CCEFB}"/>
              </a:ext>
            </a:extLst>
          </p:cNvPr>
          <p:cNvCxnSpPr>
            <a:cxnSpLocks/>
          </p:cNvCxnSpPr>
          <p:nvPr/>
        </p:nvCxnSpPr>
        <p:spPr>
          <a:xfrm flipV="1">
            <a:off x="6162263" y="1474284"/>
            <a:ext cx="0" cy="50595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7F025E-A16E-4A5D-A70D-9FA752CE1F20}"/>
              </a:ext>
            </a:extLst>
          </p:cNvPr>
          <p:cNvSpPr txBox="1"/>
          <p:nvPr/>
        </p:nvSpPr>
        <p:spPr>
          <a:xfrm>
            <a:off x="6294787" y="1606947"/>
            <a:ext cx="56851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2: 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No hay variaciones. Procedimiento normal.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Riego – 10:00 pm.</a:t>
            </a:r>
          </a:p>
          <a:p>
            <a:pPr algn="just"/>
            <a:endParaRPr lang="es-PE" sz="2200" dirty="0">
              <a:latin typeface="Arial Narrow" panose="020B0606020202030204" pitchFamily="34" charset="0"/>
            </a:endParaRPr>
          </a:p>
          <a:p>
            <a:pPr algn="just"/>
            <a:r>
              <a:rPr lang="es-PE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Día 3: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No hay variaciones. Procedimiento normal.</a:t>
            </a:r>
          </a:p>
          <a:p>
            <a:pPr algn="just"/>
            <a:r>
              <a:rPr lang="es-PE" sz="2200" dirty="0">
                <a:latin typeface="Arial Narrow" panose="020B0606020202030204" pitchFamily="34" charset="0"/>
              </a:rPr>
              <a:t>Riego – 10:00 pm.</a:t>
            </a:r>
          </a:p>
        </p:txBody>
      </p:sp>
      <p:pic>
        <p:nvPicPr>
          <p:cNvPr id="14" name="Imagen 13" descr="Imagen que contiene interior, tabla, viejo, pequeño&#10;&#10;Descripción generada automáticamente">
            <a:extLst>
              <a:ext uri="{FF2B5EF4-FFF2-40B4-BE49-F238E27FC236}">
                <a16:creationId xmlns:a16="http://schemas.microsoft.com/office/drawing/2014/main" id="{329E50A1-61B9-4387-A9C7-04C4B40B6A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9947" r="9969"/>
          <a:stretch/>
        </p:blipFill>
        <p:spPr>
          <a:xfrm rot="16200000">
            <a:off x="8024194" y="3359450"/>
            <a:ext cx="2226369" cy="396339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DDC8F8B-7995-4D09-A412-16CFF13C9A0C}"/>
              </a:ext>
            </a:extLst>
          </p:cNvPr>
          <p:cNvSpPr txBox="1"/>
          <p:nvPr/>
        </p:nvSpPr>
        <p:spPr>
          <a:xfrm>
            <a:off x="8279032" y="6454855"/>
            <a:ext cx="2291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rial Narrow" panose="020B0606020202030204" pitchFamily="34" charset="0"/>
              </a:rPr>
              <a:t>Imagen 2: Planta en el Día 3</a:t>
            </a:r>
          </a:p>
        </p:txBody>
      </p:sp>
    </p:spTree>
    <p:extLst>
      <p:ext uri="{BB962C8B-B14F-4D97-AF65-F5344CB8AC3E}">
        <p14:creationId xmlns:p14="http://schemas.microsoft.com/office/powerpoint/2010/main" val="3327542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825</Words>
  <Application>Microsoft Office PowerPoint</Application>
  <PresentationFormat>Panorámica</PresentationFormat>
  <Paragraphs>88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ArabBruD</vt:lpstr>
      <vt:lpstr>Arial</vt:lpstr>
      <vt:lpstr>Arial Narrow</vt:lpstr>
      <vt:lpstr>Bernard MT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BRUNO GERARDO GARCIA SAAVEDRA</cp:lastModifiedBy>
  <cp:revision>12</cp:revision>
  <dcterms:created xsi:type="dcterms:W3CDTF">2021-11-02T04:04:16Z</dcterms:created>
  <dcterms:modified xsi:type="dcterms:W3CDTF">2022-04-29T05:01:02Z</dcterms:modified>
</cp:coreProperties>
</file>