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5" r:id="rId4"/>
    <p:sldId id="267" r:id="rId5"/>
    <p:sldId id="268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12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3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9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99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64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0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0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5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3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0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2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6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67744C-F5EA-4886-8E9C-8510786D6646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A317D76-8847-4DA8-9C6F-C140F9943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93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bg1">
                <a:lumMod val="75000"/>
                <a:lumOff val="25000"/>
              </a:schemeClr>
            </a:gs>
            <a:gs pos="100000">
              <a:schemeClr val="tx1">
                <a:lumMod val="50000"/>
              </a:schemeClr>
            </a:gs>
            <a:gs pos="62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D1B5A62-7A57-0290-A750-0E1906C04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199" y="845442"/>
            <a:ext cx="10572000" cy="2971051"/>
          </a:xfrm>
          <a:noFill/>
          <a:effectLst>
            <a:glow rad="127000">
              <a:schemeClr val="accent3">
                <a:lumMod val="75000"/>
              </a:schemeClr>
            </a:glow>
            <a:outerShdw blurRad="330200" dist="1092200" dir="15000000" sx="26000" sy="26000">
              <a:schemeClr val="bg1">
                <a:alpha val="55000"/>
              </a:schemeClr>
            </a:outerShdw>
            <a:softEdge rad="31750"/>
          </a:effectLst>
        </p:spPr>
        <p:txBody>
          <a:bodyPr/>
          <a:lstStyle/>
          <a:p>
            <a:r>
              <a:rPr lang="es-MX" sz="11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anose="04020805060202030203" pitchFamily="82" charset="0"/>
              </a:rPr>
              <a:t>EL ROBLE</a:t>
            </a:r>
            <a:endParaRPr lang="en-US" sz="110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lonna MT" panose="04020805060202030203" pitchFamily="82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1E4C5DE6-8578-BB1E-78ED-D061DCEF2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263178"/>
            <a:ext cx="10572000" cy="434974"/>
          </a:xfrm>
        </p:spPr>
        <p:txBody>
          <a:bodyPr>
            <a:noAutofit/>
          </a:bodyPr>
          <a:lstStyle/>
          <a:p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Alumno: Josemaría Héctor Siancas Guevara </a:t>
            </a:r>
          </a:p>
          <a:p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Alvaro Ruiz</a:t>
            </a:r>
          </a:p>
        </p:txBody>
      </p:sp>
    </p:spTree>
    <p:extLst>
      <p:ext uri="{BB962C8B-B14F-4D97-AF65-F5344CB8AC3E}">
        <p14:creationId xmlns:p14="http://schemas.microsoft.com/office/powerpoint/2010/main" val="18218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>
                <a:lumMod val="75000"/>
                <a:lumOff val="25000"/>
              </a:schemeClr>
            </a:gs>
            <a:gs pos="100000">
              <a:schemeClr val="tx1">
                <a:lumMod val="50000"/>
              </a:schemeClr>
            </a:gs>
            <a:gs pos="2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8122A0C7-6AC3-11E5-CB4E-78CEC01ED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1921" y="149282"/>
            <a:ext cx="6651966" cy="6592946"/>
          </a:xfrm>
        </p:spPr>
        <p:txBody>
          <a:bodyPr>
            <a:normAutofit fontScale="85000" lnSpcReduction="20000"/>
          </a:bodyPr>
          <a:lstStyle/>
          <a:p>
            <a:pPr marL="171450" indent="-171450">
              <a:buClr>
                <a:schemeClr val="accent1">
                  <a:lumMod val="75000"/>
                </a:schemeClr>
              </a:buClr>
              <a:buSzPct val="115000"/>
              <a:buFont typeface="Wingdings" panose="05000000000000000000" pitchFamily="2" charset="2"/>
              <a:buChar char="v"/>
            </a:pPr>
            <a:r>
              <a:rPr lang="en-US" sz="5200" b="0" i="0" dirty="0">
                <a:solidFill>
                  <a:schemeClr val="accent3">
                    <a:lumMod val="75000"/>
                  </a:schemeClr>
                </a:solidFill>
                <a:effectLst/>
                <a:latin typeface="Colonna MT" panose="04020805060202030203" pitchFamily="82" charset="0"/>
              </a:rPr>
              <a:t>Nombre científico:</a:t>
            </a:r>
            <a:r>
              <a:rPr lang="en-US" sz="5200" dirty="0">
                <a:solidFill>
                  <a:schemeClr val="accent2">
                    <a:lumMod val="75000"/>
                  </a:schemeClr>
                </a:solidFill>
                <a:latin typeface="Colonna MT" panose="04020805060202030203" pitchFamily="82" charset="0"/>
              </a:rPr>
              <a:t> </a:t>
            </a:r>
          </a:p>
          <a:p>
            <a:pPr marL="571500" indent="-571500" algn="ctr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B0604020202020204" pitchFamily="2" charset="0"/>
              </a:rPr>
              <a:t>QUERCUS ROBUR.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Wingdings" panose="05000000000000000000" pitchFamily="2" charset="2"/>
              <a:buChar char="v"/>
            </a:pPr>
            <a:r>
              <a:rPr lang="en-US" sz="5200" dirty="0" err="1">
                <a:solidFill>
                  <a:schemeClr val="accent3">
                    <a:lumMod val="75000"/>
                  </a:schemeClr>
                </a:solidFill>
                <a:latin typeface="Colonna MT" panose="04020805060202030203" pitchFamily="82" charset="0"/>
              </a:rPr>
              <a:t>Taxonomía</a:t>
            </a:r>
            <a:r>
              <a:rPr lang="en-US" sz="5200" dirty="0">
                <a:solidFill>
                  <a:schemeClr val="accent3">
                    <a:lumMod val="75000"/>
                  </a:schemeClr>
                </a:solidFill>
                <a:latin typeface="Colonna MT" panose="04020805060202030203" pitchFamily="82" charset="0"/>
              </a:rPr>
              <a:t>: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Dominio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Eukarya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Reino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plantae.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Filo: </a:t>
            </a:r>
            <a:r>
              <a:rPr lang="en-US" sz="3800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</a:t>
            </a: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agnoliophyte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Clase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magnoliopsida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Orden: </a:t>
            </a: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magales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Familia: </a:t>
            </a: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fagaceae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Género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 </a:t>
            </a:r>
            <a:r>
              <a:rPr kumimoji="0" lang="en-US" sz="3800" b="0" i="1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quercus</a:t>
            </a:r>
            <a:r>
              <a:rPr kumimoji="0" lang="en-US" sz="38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kumimoji="0" lang="en-US" sz="3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Especie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 </a:t>
            </a:r>
            <a:r>
              <a:rPr lang="en-US" sz="3800" i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</a:t>
            </a:r>
            <a:r>
              <a:rPr kumimoji="0" lang="en-US" sz="3800" b="0" i="1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uercus</a:t>
            </a:r>
            <a:r>
              <a:rPr kumimoji="0" lang="en-US" sz="38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kumimoji="0" lang="en-US" sz="3800" b="0" i="1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robur</a:t>
            </a:r>
            <a:r>
              <a:rPr kumimoji="0" lang="en-US" sz="38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L.</a:t>
            </a:r>
            <a:endParaRPr lang="en-US" sz="3800" b="0" i="0" dirty="0">
              <a:solidFill>
                <a:srgbClr val="00B050"/>
              </a:solidFill>
              <a:effectLst/>
              <a:latin typeface="Colonna MT" panose="04020805060202030203" pitchFamily="82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15000"/>
            </a:pPr>
            <a:endParaRPr lang="en-US" sz="4000" b="0" i="0" dirty="0">
              <a:solidFill>
                <a:schemeClr val="accent2">
                  <a:lumMod val="75000"/>
                </a:schemeClr>
              </a:solidFill>
              <a:effectLst/>
              <a:latin typeface="Roboto" panose="020B0604020202020204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15000"/>
            </a:pPr>
            <a:endParaRPr lang="en-US" sz="4000" b="0" i="0" dirty="0">
              <a:solidFill>
                <a:schemeClr val="accent2">
                  <a:lumMod val="75000"/>
                </a:schemeClr>
              </a:solidFill>
              <a:effectLst/>
              <a:latin typeface="Roboto" panose="020B0604020202020204" pitchFamily="2" charset="0"/>
            </a:endParaRPr>
          </a:p>
        </p:txBody>
      </p:sp>
      <p:pic>
        <p:nvPicPr>
          <p:cNvPr id="30" name="Marcador de posición de imagen 29">
            <a:extLst>
              <a:ext uri="{FF2B5EF4-FFF2-40B4-BE49-F238E27FC236}">
                <a16:creationId xmlns:a16="http://schemas.microsoft.com/office/drawing/2014/main" id="{B067FBD2-E409-098D-1B60-4E0E9205F78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2" b="78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974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>
                <a:lumMod val="75000"/>
                <a:lumOff val="25000"/>
              </a:schemeClr>
            </a:gs>
            <a:gs pos="100000">
              <a:schemeClr val="tx1">
                <a:lumMod val="50000"/>
              </a:schemeClr>
            </a:gs>
            <a:gs pos="2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8122A0C7-6AC3-11E5-CB4E-78CEC01ED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0788" y="51171"/>
            <a:ext cx="6381178" cy="2020946"/>
          </a:xfrm>
        </p:spPr>
        <p:txBody>
          <a:bodyPr>
            <a:normAutofit/>
          </a:bodyPr>
          <a:lstStyle/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Colonna MT" panose="04020805060202030203" pitchFamily="82" charset="0"/>
              </a:rPr>
              <a:t>Origen: </a:t>
            </a:r>
          </a:p>
          <a:p>
            <a:pPr marL="457200" indent="-457200" algn="ctr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Hemisferio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 Norte (</a:t>
            </a: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continente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 </a:t>
            </a: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europeo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 y </a:t>
            </a: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norte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 de </a:t>
            </a: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África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" panose="020B0604020202020204" pitchFamily="2" charset="0"/>
              </a:rPr>
              <a:t>).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2B200B4-15C4-A35B-AD71-04F2502CE4EF}"/>
              </a:ext>
            </a:extLst>
          </p:cNvPr>
          <p:cNvSpPr txBox="1"/>
          <p:nvPr/>
        </p:nvSpPr>
        <p:spPr>
          <a:xfrm>
            <a:off x="205544" y="1908088"/>
            <a:ext cx="6511666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Colonna MT" panose="04020805060202030203" pitchFamily="82" charset="0"/>
              </a:rPr>
              <a:t>Habitat: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</a:t>
            </a:r>
            <a:r>
              <a:rPr lang="es-ES" sz="3000" b="0" i="0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uelos húmedos, bien drenados, de textura franco-arcillosa y con alto contenido de materia orgánica.</a:t>
            </a:r>
            <a:endParaRPr lang="es-ES" sz="30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3000" b="0" i="0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 ubica a niveles altitudinales hasta los 1.800 msnm.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s-ES" sz="3000" b="0" i="0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 resistente a las bajas temperaturas, pero no tolera la sequía.</a:t>
            </a:r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96D52C66-4B2A-01F1-4997-01009E7053A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26" r="20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6984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>
                <a:lumMod val="75000"/>
                <a:lumOff val="25000"/>
              </a:schemeClr>
            </a:gs>
            <a:gs pos="100000">
              <a:schemeClr val="tx1">
                <a:lumMod val="50000"/>
              </a:schemeClr>
            </a:gs>
            <a:gs pos="2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8122A0C7-6AC3-11E5-CB4E-78CEC01ED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27472" y="66868"/>
            <a:ext cx="6526383" cy="6553702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buClr>
                <a:schemeClr val="accent1">
                  <a:lumMod val="75000"/>
                </a:schemeClr>
              </a:buClr>
              <a:buSzPct val="115000"/>
              <a:buFont typeface="Wingdings" panose="05000000000000000000" pitchFamily="2" charset="2"/>
              <a:buChar char="v"/>
            </a:pPr>
            <a:r>
              <a:rPr lang="en-US" sz="17600" dirty="0">
                <a:solidFill>
                  <a:schemeClr val="accent3">
                    <a:lumMod val="75000"/>
                  </a:schemeClr>
                </a:solidFill>
                <a:latin typeface="Colonna MT" panose="04020805060202030203" pitchFamily="82" charset="0"/>
              </a:rPr>
              <a:t>Características:</a:t>
            </a:r>
          </a:p>
          <a:p>
            <a:pPr marL="857250" indent="-85725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2800" dirty="0" err="1">
                <a:solidFill>
                  <a:srgbClr val="00B050"/>
                </a:solidFill>
                <a:latin typeface="Roboto" panose="020B0604020202020204" pitchFamily="2" charset="0"/>
              </a:rPr>
              <a:t>Alcanza</a:t>
            </a:r>
            <a:r>
              <a:rPr lang="en-US" sz="12800" dirty="0">
                <a:solidFill>
                  <a:srgbClr val="00B050"/>
                </a:solidFill>
                <a:latin typeface="Roboto" panose="020B0604020202020204" pitchFamily="2" charset="0"/>
              </a:rPr>
              <a:t> 45-50 m de </a:t>
            </a:r>
            <a:r>
              <a:rPr lang="en-US" sz="12800" dirty="0" err="1">
                <a:solidFill>
                  <a:srgbClr val="00B050"/>
                </a:solidFill>
                <a:latin typeface="Roboto" panose="020B0604020202020204" pitchFamily="2" charset="0"/>
              </a:rPr>
              <a:t>altura</a:t>
            </a:r>
            <a:r>
              <a:rPr lang="en-US" sz="12800" dirty="0">
                <a:solidFill>
                  <a:srgbClr val="00B050"/>
                </a:solidFill>
                <a:latin typeface="Roboto" panose="020B0604020202020204" pitchFamily="2" charset="0"/>
              </a:rPr>
              <a:t>.</a:t>
            </a:r>
          </a:p>
          <a:p>
            <a:pPr marL="857250" indent="-85725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12800" dirty="0">
                <a:solidFill>
                  <a:srgbClr val="00B050"/>
                </a:solidFill>
                <a:latin typeface="Roboto" panose="020B0604020202020204" pitchFamily="2" charset="0"/>
              </a:rPr>
              <a:t>Tronco corto, grueso, inclinado o sinuoso, copa</a:t>
            </a:r>
          </a:p>
          <a:p>
            <a:pPr>
              <a:buClr>
                <a:schemeClr val="accent1">
                  <a:lumMod val="75000"/>
                </a:schemeClr>
              </a:buClr>
              <a:buSzPct val="115000"/>
            </a:pPr>
            <a:r>
              <a:rPr lang="es-ES" sz="12800" dirty="0">
                <a:solidFill>
                  <a:srgbClr val="00B050"/>
                </a:solidFill>
                <a:latin typeface="Roboto" panose="020B0604020202020204" pitchFamily="2" charset="0"/>
              </a:rPr>
              <a:t>         muy frondosa. </a:t>
            </a:r>
          </a:p>
          <a:p>
            <a:pPr marL="857250" indent="-85725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12800" dirty="0">
                <a:solidFill>
                  <a:srgbClr val="00B050"/>
                </a:solidFill>
                <a:latin typeface="Roboto" panose="020B0604020202020204" pitchFamily="2" charset="0"/>
              </a:rPr>
              <a:t>El fruto es una bellota ovoide de 3-4 cm de largo de coloración marrón-rojiza.</a:t>
            </a:r>
          </a:p>
          <a:p>
            <a:pPr marL="857250" indent="-85725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12800" dirty="0">
                <a:solidFill>
                  <a:srgbClr val="00B050"/>
                </a:solidFill>
                <a:latin typeface="Roboto" panose="020B0604020202020204" pitchFamily="2" charset="0"/>
              </a:rPr>
              <a:t>Pueden vivir mas 800 años.</a:t>
            </a:r>
          </a:p>
          <a:p>
            <a:pPr marL="857250" indent="-85725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12800" dirty="0">
                <a:solidFill>
                  <a:srgbClr val="00B050"/>
                </a:solidFill>
                <a:latin typeface="Roboto" panose="020B0604020202020204" pitchFamily="2" charset="0"/>
              </a:rPr>
              <a:t>Sus grandes hojas presentan forma elíptica de tono verde-claro, verde-oscuro o rojo-castaño según cada etapa de desarrollo.</a:t>
            </a:r>
          </a:p>
          <a:p>
            <a:pPr>
              <a:buClr>
                <a:schemeClr val="accent1">
                  <a:lumMod val="75000"/>
                </a:schemeClr>
              </a:buClr>
              <a:buSzPct val="115000"/>
            </a:pPr>
            <a:endParaRPr lang="en-US" sz="4000" dirty="0">
              <a:solidFill>
                <a:schemeClr val="accent3">
                  <a:lumMod val="75000"/>
                </a:schemeClr>
              </a:solidFill>
              <a:latin typeface="Roboto" panose="020B0604020202020204" pitchFamily="2" charset="0"/>
            </a:endParaRPr>
          </a:p>
        </p:txBody>
      </p:sp>
      <p:pic>
        <p:nvPicPr>
          <p:cNvPr id="5" name="Marcador de posición de imagen 4">
            <a:extLst>
              <a:ext uri="{FF2B5EF4-FFF2-40B4-BE49-F238E27FC236}">
                <a16:creationId xmlns:a16="http://schemas.microsoft.com/office/drawing/2014/main" id="{CD4A14EE-5C71-C185-AFED-612B2CDEAC2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8" r="22518"/>
          <a:stretch>
            <a:fillRect/>
          </a:stretch>
        </p:blipFill>
        <p:spPr>
          <a:xfrm>
            <a:off x="6096000" y="0"/>
            <a:ext cx="6093883" cy="6858000"/>
          </a:xfrm>
        </p:spPr>
      </p:pic>
    </p:spTree>
    <p:extLst>
      <p:ext uri="{BB962C8B-B14F-4D97-AF65-F5344CB8AC3E}">
        <p14:creationId xmlns:p14="http://schemas.microsoft.com/office/powerpoint/2010/main" val="83158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>
                <a:lumMod val="75000"/>
                <a:lumOff val="25000"/>
              </a:schemeClr>
            </a:gs>
            <a:gs pos="100000">
              <a:schemeClr val="tx1">
                <a:lumMod val="50000"/>
              </a:schemeClr>
            </a:gs>
            <a:gs pos="2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8122A0C7-6AC3-11E5-CB4E-78CEC01ED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867" y="132527"/>
            <a:ext cx="6671588" cy="6592946"/>
          </a:xfrm>
        </p:spPr>
        <p:txBody>
          <a:bodyPr>
            <a:normAutofit/>
          </a:bodyPr>
          <a:lstStyle/>
          <a:p>
            <a:pPr marL="171450" indent="-171450">
              <a:buClr>
                <a:schemeClr val="accent1">
                  <a:lumMod val="75000"/>
                </a:schemeClr>
              </a:buClr>
              <a:buSzPct val="115000"/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Colonna MT" panose="04020805060202030203" pitchFamily="82" charset="0"/>
              </a:rPr>
              <a:t>Características: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0B050"/>
                </a:solidFill>
                <a:latin typeface="Roboto" panose="020B0604020202020204" pitchFamily="2" charset="0"/>
              </a:rPr>
              <a:t>Se adapta a diversos tipos de suelo y climas.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0B050"/>
                </a:solidFill>
                <a:latin typeface="Roboto" panose="020B0604020202020204" pitchFamily="2" charset="0"/>
              </a:rPr>
              <a:t>Madera de gran calidad se emplea en construcción y navegación, medicina artesanal y suplemento alimenticio.</a:t>
            </a:r>
          </a:p>
          <a:p>
            <a:pPr marL="571500" indent="-571500">
              <a:buClr>
                <a:schemeClr val="accent1">
                  <a:lumMod val="75000"/>
                </a:schemeClr>
              </a:buClr>
              <a:buSzPct val="115000"/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0B050"/>
                </a:solidFill>
                <a:latin typeface="Roboto" panose="020B0604020202020204" pitchFamily="2" charset="0"/>
              </a:rPr>
              <a:t>El tronco recto y cilíndrico de </a:t>
            </a:r>
          </a:p>
          <a:p>
            <a:pPr>
              <a:buClr>
                <a:schemeClr val="accent1">
                  <a:lumMod val="75000"/>
                </a:schemeClr>
              </a:buClr>
              <a:buSzPct val="115000"/>
            </a:pPr>
            <a:r>
              <a:rPr lang="es-ES" sz="3200" dirty="0">
                <a:solidFill>
                  <a:srgbClr val="00B050"/>
                </a:solidFill>
                <a:latin typeface="Roboto" panose="020B0604020202020204" pitchFamily="2" charset="0"/>
              </a:rPr>
              <a:t>      2m de ancho.</a:t>
            </a:r>
            <a:endParaRPr lang="en-US" sz="3200" dirty="0">
              <a:solidFill>
                <a:srgbClr val="00B050"/>
              </a:solidFill>
              <a:latin typeface="Roboto" panose="020B0604020202020204" pitchFamily="2" charset="0"/>
            </a:endParaRPr>
          </a:p>
        </p:txBody>
      </p:sp>
      <p:pic>
        <p:nvPicPr>
          <p:cNvPr id="9" name="Marcador de posición de imagen 8">
            <a:extLst>
              <a:ext uri="{FF2B5EF4-FFF2-40B4-BE49-F238E27FC236}">
                <a16:creationId xmlns:a16="http://schemas.microsoft.com/office/drawing/2014/main" id="{5CF34446-8C11-8356-EF67-3C47190FD4E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5" r="166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721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>
                <a:lumMod val="50000"/>
              </a:schemeClr>
            </a:gs>
            <a:gs pos="35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648BCD3-FDBC-BB2B-A127-8F441FCE4781}"/>
              </a:ext>
            </a:extLst>
          </p:cNvPr>
          <p:cNvSpPr txBox="1"/>
          <p:nvPr/>
        </p:nvSpPr>
        <p:spPr>
          <a:xfrm>
            <a:off x="1228035" y="1690062"/>
            <a:ext cx="97359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lonna MT" panose="04020805060202030203" pitchFamily="82" charset="0"/>
              </a:rPr>
              <a:t>Gracias por su atención</a:t>
            </a:r>
            <a:endParaRPr lang="en-US" sz="11000" dirty="0">
              <a:solidFill>
                <a:schemeClr val="accent1">
                  <a:lumMod val="60000"/>
                  <a:lumOff val="40000"/>
                </a:schemeClr>
              </a:solidFill>
              <a:latin typeface="Colonna MT" panose="0402080506020203020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02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213</Words>
  <Application>Microsoft Office PowerPoint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Colonna MT</vt:lpstr>
      <vt:lpstr>Roboto</vt:lpstr>
      <vt:lpstr>Wingdings</vt:lpstr>
      <vt:lpstr>Wingdings 2</vt:lpstr>
      <vt:lpstr>Citable</vt:lpstr>
      <vt:lpstr>EL ROBLE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ROBLE</dc:title>
  <dc:creator>Ramón Siancas</dc:creator>
  <cp:lastModifiedBy>Ramón Siancas</cp:lastModifiedBy>
  <cp:revision>5</cp:revision>
  <dcterms:created xsi:type="dcterms:W3CDTF">2023-05-23T00:17:03Z</dcterms:created>
  <dcterms:modified xsi:type="dcterms:W3CDTF">2023-05-23T03:59:52Z</dcterms:modified>
</cp:coreProperties>
</file>