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95" d="100"/>
          <a:sy n="95" d="100"/>
        </p:scale>
        <p:origin x="6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6680ED84-258B-4C83-AC01-F74448B2A753}" type="datetimeFigureOut">
              <a:rPr lang="es-PE" smtClean="0"/>
              <a:t>1/09/2023</a:t>
            </a:fld>
            <a:endParaRPr lang="es-PE"/>
          </a:p>
        </p:txBody>
      </p:sp>
      <p:sp>
        <p:nvSpPr>
          <p:cNvPr id="5" name="Footer Placeholder 4"/>
          <p:cNvSpPr>
            <a:spLocks noGrp="1"/>
          </p:cNvSpPr>
          <p:nvPr>
            <p:ph type="ftr" sz="quarter" idx="11"/>
          </p:nvPr>
        </p:nvSpPr>
        <p:spPr>
          <a:xfrm>
            <a:off x="2416500" y="329307"/>
            <a:ext cx="4973915" cy="309201"/>
          </a:xfrm>
        </p:spPr>
        <p:txBody>
          <a:bodyPr/>
          <a:lstStyle/>
          <a:p>
            <a:endParaRPr lang="es-PE"/>
          </a:p>
        </p:txBody>
      </p:sp>
      <p:sp>
        <p:nvSpPr>
          <p:cNvPr id="6" name="Slide Number Placeholder 5"/>
          <p:cNvSpPr>
            <a:spLocks noGrp="1"/>
          </p:cNvSpPr>
          <p:nvPr>
            <p:ph type="sldNum" sz="quarter" idx="12"/>
          </p:nvPr>
        </p:nvSpPr>
        <p:spPr>
          <a:xfrm>
            <a:off x="1437664" y="798973"/>
            <a:ext cx="811019" cy="503578"/>
          </a:xfrm>
        </p:spPr>
        <p:txBody>
          <a:bodyPr/>
          <a:lstStyle/>
          <a:p>
            <a:fld id="{B696859B-3EEC-4BCC-9354-D36276FC7353}" type="slidenum">
              <a:rPr lang="es-PE" smtClean="0"/>
              <a:t>‹Nº›</a:t>
            </a:fld>
            <a:endParaRPr lang="es-PE"/>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83338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680ED84-258B-4C83-AC01-F74448B2A753}" type="datetimeFigureOut">
              <a:rPr lang="es-PE" smtClean="0"/>
              <a:t>1/09/2023</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B696859B-3EEC-4BCC-9354-D36276FC7353}" type="slidenum">
              <a:rPr lang="es-PE" smtClean="0"/>
              <a:t>‹Nº›</a:t>
            </a:fld>
            <a:endParaRPr lang="es-PE"/>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79685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680ED84-258B-4C83-AC01-F74448B2A753}" type="datetimeFigureOut">
              <a:rPr lang="es-PE" smtClean="0"/>
              <a:t>1/09/2023</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B696859B-3EEC-4BCC-9354-D36276FC7353}" type="slidenum">
              <a:rPr lang="es-PE" smtClean="0"/>
              <a:t>‹Nº›</a:t>
            </a:fld>
            <a:endParaRPr lang="es-PE"/>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53894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680ED84-258B-4C83-AC01-F74448B2A753}" type="datetimeFigureOut">
              <a:rPr lang="es-PE" smtClean="0"/>
              <a:t>1/09/2023</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B696859B-3EEC-4BCC-9354-D36276FC7353}" type="slidenum">
              <a:rPr lang="es-PE" smtClean="0"/>
              <a:t>‹Nº›</a:t>
            </a:fld>
            <a:endParaRPr lang="es-PE"/>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6747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6680ED84-258B-4C83-AC01-F74448B2A753}" type="datetimeFigureOut">
              <a:rPr lang="es-PE" smtClean="0"/>
              <a:t>1/09/2023</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B696859B-3EEC-4BCC-9354-D36276FC7353}" type="slidenum">
              <a:rPr lang="es-PE" smtClean="0"/>
              <a:t>‹Nº›</a:t>
            </a:fld>
            <a:endParaRPr lang="es-PE"/>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5017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6680ED84-258B-4C83-AC01-F74448B2A753}" type="datetimeFigureOut">
              <a:rPr lang="es-PE" smtClean="0"/>
              <a:t>1/09/2023</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B696859B-3EEC-4BCC-9354-D36276FC7353}" type="slidenum">
              <a:rPr lang="es-PE" smtClean="0"/>
              <a:t>‹Nº›</a:t>
            </a:fld>
            <a:endParaRPr lang="es-PE"/>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90732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6680ED84-258B-4C83-AC01-F74448B2A753}" type="datetimeFigureOut">
              <a:rPr lang="es-PE" smtClean="0"/>
              <a:t>1/09/2023</a:t>
            </a:fld>
            <a:endParaRPr lang="es-PE"/>
          </a:p>
        </p:txBody>
      </p:sp>
      <p:sp>
        <p:nvSpPr>
          <p:cNvPr id="8" name="Footer Placeholder 7"/>
          <p:cNvSpPr>
            <a:spLocks noGrp="1"/>
          </p:cNvSpPr>
          <p:nvPr>
            <p:ph type="ftr" sz="quarter" idx="11"/>
          </p:nvPr>
        </p:nvSpPr>
        <p:spPr/>
        <p:txBody>
          <a:bodyPr/>
          <a:lstStyle/>
          <a:p>
            <a:endParaRPr lang="es-PE"/>
          </a:p>
        </p:txBody>
      </p:sp>
      <p:sp>
        <p:nvSpPr>
          <p:cNvPr id="9" name="Slide Number Placeholder 8"/>
          <p:cNvSpPr>
            <a:spLocks noGrp="1"/>
          </p:cNvSpPr>
          <p:nvPr>
            <p:ph type="sldNum" sz="quarter" idx="12"/>
          </p:nvPr>
        </p:nvSpPr>
        <p:spPr/>
        <p:txBody>
          <a:bodyPr/>
          <a:lstStyle/>
          <a:p>
            <a:fld id="{B696859B-3EEC-4BCC-9354-D36276FC7353}" type="slidenum">
              <a:rPr lang="es-PE" smtClean="0"/>
              <a:t>‹Nº›</a:t>
            </a:fld>
            <a:endParaRPr lang="es-PE"/>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36644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680ED84-258B-4C83-AC01-F74448B2A753}" type="datetimeFigureOut">
              <a:rPr lang="es-PE" smtClean="0"/>
              <a:t>1/09/2023</a:t>
            </a:fld>
            <a:endParaRPr lang="es-PE"/>
          </a:p>
        </p:txBody>
      </p:sp>
      <p:sp>
        <p:nvSpPr>
          <p:cNvPr id="4" name="Footer Placeholder 3"/>
          <p:cNvSpPr>
            <a:spLocks noGrp="1"/>
          </p:cNvSpPr>
          <p:nvPr>
            <p:ph type="ftr" sz="quarter" idx="11"/>
          </p:nvPr>
        </p:nvSpPr>
        <p:spPr/>
        <p:txBody>
          <a:bodyPr/>
          <a:lstStyle/>
          <a:p>
            <a:endParaRPr lang="es-PE"/>
          </a:p>
        </p:txBody>
      </p:sp>
      <p:sp>
        <p:nvSpPr>
          <p:cNvPr id="5" name="Slide Number Placeholder 4"/>
          <p:cNvSpPr>
            <a:spLocks noGrp="1"/>
          </p:cNvSpPr>
          <p:nvPr>
            <p:ph type="sldNum" sz="quarter" idx="12"/>
          </p:nvPr>
        </p:nvSpPr>
        <p:spPr/>
        <p:txBody>
          <a:bodyPr/>
          <a:lstStyle/>
          <a:p>
            <a:fld id="{B696859B-3EEC-4BCC-9354-D36276FC7353}" type="slidenum">
              <a:rPr lang="es-PE" smtClean="0"/>
              <a:t>‹Nº›</a:t>
            </a:fld>
            <a:endParaRPr lang="es-PE"/>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53737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80ED84-258B-4C83-AC01-F74448B2A753}" type="datetimeFigureOut">
              <a:rPr lang="es-PE" smtClean="0"/>
              <a:t>1/09/2023</a:t>
            </a:fld>
            <a:endParaRPr lang="es-PE"/>
          </a:p>
        </p:txBody>
      </p:sp>
      <p:sp>
        <p:nvSpPr>
          <p:cNvPr id="3" name="Footer Placeholder 2"/>
          <p:cNvSpPr>
            <a:spLocks noGrp="1"/>
          </p:cNvSpPr>
          <p:nvPr>
            <p:ph type="ftr" sz="quarter" idx="11"/>
          </p:nvPr>
        </p:nvSpPr>
        <p:spPr/>
        <p:txBody>
          <a:bodyPr/>
          <a:lstStyle/>
          <a:p>
            <a:endParaRPr lang="es-PE"/>
          </a:p>
        </p:txBody>
      </p:sp>
      <p:sp>
        <p:nvSpPr>
          <p:cNvPr id="4" name="Slide Number Placeholder 3"/>
          <p:cNvSpPr>
            <a:spLocks noGrp="1"/>
          </p:cNvSpPr>
          <p:nvPr>
            <p:ph type="sldNum" sz="quarter" idx="12"/>
          </p:nvPr>
        </p:nvSpPr>
        <p:spPr/>
        <p:txBody>
          <a:bodyPr/>
          <a:lstStyle/>
          <a:p>
            <a:fld id="{B696859B-3EEC-4BCC-9354-D36276FC7353}" type="slidenum">
              <a:rPr lang="es-PE" smtClean="0"/>
              <a:t>‹Nº›</a:t>
            </a:fld>
            <a:endParaRPr lang="es-PE"/>
          </a:p>
        </p:txBody>
      </p:sp>
    </p:spTree>
    <p:extLst>
      <p:ext uri="{BB962C8B-B14F-4D97-AF65-F5344CB8AC3E}">
        <p14:creationId xmlns:p14="http://schemas.microsoft.com/office/powerpoint/2010/main" val="3359968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6680ED84-258B-4C83-AC01-F74448B2A753}" type="datetimeFigureOut">
              <a:rPr lang="es-PE" smtClean="0"/>
              <a:t>1/09/2023</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B696859B-3EEC-4BCC-9354-D36276FC7353}" type="slidenum">
              <a:rPr lang="es-PE" smtClean="0"/>
              <a:t>‹Nº›</a:t>
            </a:fld>
            <a:endParaRPr lang="es-PE"/>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94532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6680ED84-258B-4C83-AC01-F74448B2A753}" type="datetimeFigureOut">
              <a:rPr lang="es-PE" smtClean="0"/>
              <a:t>1/09/2023</a:t>
            </a:fld>
            <a:endParaRPr lang="es-PE"/>
          </a:p>
        </p:txBody>
      </p:sp>
      <p:sp>
        <p:nvSpPr>
          <p:cNvPr id="6" name="Footer Placeholder 5"/>
          <p:cNvSpPr>
            <a:spLocks noGrp="1"/>
          </p:cNvSpPr>
          <p:nvPr>
            <p:ph type="ftr" sz="quarter" idx="11"/>
          </p:nvPr>
        </p:nvSpPr>
        <p:spPr>
          <a:xfrm>
            <a:off x="1447382" y="318640"/>
            <a:ext cx="5541004" cy="320931"/>
          </a:xfrm>
        </p:spPr>
        <p:txBody>
          <a:bodyPr/>
          <a:lstStyle/>
          <a:p>
            <a:endParaRPr lang="es-PE"/>
          </a:p>
        </p:txBody>
      </p:sp>
      <p:sp>
        <p:nvSpPr>
          <p:cNvPr id="7" name="Slide Number Placeholder 6"/>
          <p:cNvSpPr>
            <a:spLocks noGrp="1"/>
          </p:cNvSpPr>
          <p:nvPr>
            <p:ph type="sldNum" sz="quarter" idx="12"/>
          </p:nvPr>
        </p:nvSpPr>
        <p:spPr/>
        <p:txBody>
          <a:bodyPr/>
          <a:lstStyle/>
          <a:p>
            <a:fld id="{B696859B-3EEC-4BCC-9354-D36276FC7353}" type="slidenum">
              <a:rPr lang="es-PE" smtClean="0"/>
              <a:t>‹Nº›</a:t>
            </a:fld>
            <a:endParaRPr lang="es-PE"/>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12891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680ED84-258B-4C83-AC01-F74448B2A753}" type="datetimeFigureOut">
              <a:rPr lang="es-PE" smtClean="0"/>
              <a:t>1/09/2023</a:t>
            </a:fld>
            <a:endParaRPr lang="es-PE"/>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s-PE"/>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B696859B-3EEC-4BCC-9354-D36276FC7353}" type="slidenum">
              <a:rPr lang="es-PE" smtClean="0"/>
              <a:t>‹Nº›</a:t>
            </a:fld>
            <a:endParaRPr lang="es-PE"/>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52747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g"/><Relationship Id="rId13" Type="http://schemas.openxmlformats.org/officeDocument/2006/relationships/image" Target="../media/image13.jfif"/><Relationship Id="rId3" Type="http://schemas.openxmlformats.org/officeDocument/2006/relationships/image" Target="../media/image3.png"/><Relationship Id="rId7" Type="http://schemas.openxmlformats.org/officeDocument/2006/relationships/image" Target="../media/image7.jfif"/><Relationship Id="rId12" Type="http://schemas.openxmlformats.org/officeDocument/2006/relationships/image" Target="../media/image12.jfif"/><Relationship Id="rId2" Type="http://schemas.openxmlformats.org/officeDocument/2006/relationships/image" Target="../media/image2.png"/><Relationship Id="rId16" Type="http://schemas.openxmlformats.org/officeDocument/2006/relationships/image" Target="../media/image16.jfif"/><Relationship Id="rId1" Type="http://schemas.openxmlformats.org/officeDocument/2006/relationships/slideLayout" Target="../slideLayouts/slideLayout1.xml"/><Relationship Id="rId6" Type="http://schemas.openxmlformats.org/officeDocument/2006/relationships/image" Target="../media/image6.jfif"/><Relationship Id="rId11" Type="http://schemas.openxmlformats.org/officeDocument/2006/relationships/image" Target="../media/image11.jfif"/><Relationship Id="rId5" Type="http://schemas.openxmlformats.org/officeDocument/2006/relationships/image" Target="../media/image5.jfif"/><Relationship Id="rId15" Type="http://schemas.openxmlformats.org/officeDocument/2006/relationships/image" Target="../media/image15.jfif"/><Relationship Id="rId10" Type="http://schemas.openxmlformats.org/officeDocument/2006/relationships/image" Target="../media/image10.jpg"/><Relationship Id="rId4" Type="http://schemas.openxmlformats.org/officeDocument/2006/relationships/image" Target="../media/image4.png"/><Relationship Id="rId9" Type="http://schemas.openxmlformats.org/officeDocument/2006/relationships/image" Target="../media/image9.jpg"/><Relationship Id="rId14" Type="http://schemas.openxmlformats.org/officeDocument/2006/relationships/image" Target="../media/image14.jf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ángulo 14">
            <a:extLst>
              <a:ext uri="{FF2B5EF4-FFF2-40B4-BE49-F238E27FC236}">
                <a16:creationId xmlns:a16="http://schemas.microsoft.com/office/drawing/2014/main" id="{65B9543D-0331-71D3-F0F2-FA7873480483}"/>
              </a:ext>
            </a:extLst>
          </p:cNvPr>
          <p:cNvSpPr/>
          <p:nvPr/>
        </p:nvSpPr>
        <p:spPr>
          <a:xfrm>
            <a:off x="1225509" y="277475"/>
            <a:ext cx="6510115" cy="1754326"/>
          </a:xfrm>
          <a:prstGeom prst="rect">
            <a:avLst/>
          </a:prstGeom>
          <a:noFill/>
        </p:spPr>
        <p:txBody>
          <a:bodyPr wrap="none" lIns="91440" tIns="45720" rIns="91440" bIns="45720">
            <a:spAutoFit/>
          </a:bodyPr>
          <a:lstStyle/>
          <a:p>
            <a:pPr algn="ctr"/>
            <a:r>
              <a:rPr lang="es-ES" sz="5400" b="1" dirty="0">
                <a:ln w="22225">
                  <a:solidFill>
                    <a:schemeClr val="accent2"/>
                  </a:solidFill>
                  <a:prstDash val="solid"/>
                </a:ln>
                <a:solidFill>
                  <a:schemeClr val="accent2">
                    <a:lumMod val="40000"/>
                    <a:lumOff val="60000"/>
                  </a:schemeClr>
                </a:solidFill>
              </a:rPr>
              <a:t>Línea de tiempo de la </a:t>
            </a:r>
          </a:p>
          <a:p>
            <a:pPr algn="ctr"/>
            <a:r>
              <a:rPr lang="es-ES" sz="5400" b="1" dirty="0">
                <a:ln w="22225">
                  <a:solidFill>
                    <a:schemeClr val="accent2"/>
                  </a:solidFill>
                  <a:prstDash val="solid"/>
                </a:ln>
                <a:solidFill>
                  <a:schemeClr val="accent2">
                    <a:lumMod val="40000"/>
                    <a:lumOff val="60000"/>
                  </a:schemeClr>
                </a:solidFill>
              </a:rPr>
              <a:t>Guerra del Pacifico</a:t>
            </a:r>
            <a:endParaRPr lang="es-ES" sz="5400" b="1" cap="none" spc="0" dirty="0">
              <a:ln w="22225">
                <a:solidFill>
                  <a:schemeClr val="accent2"/>
                </a:solidFill>
                <a:prstDash val="solid"/>
              </a:ln>
              <a:solidFill>
                <a:schemeClr val="accent2">
                  <a:lumMod val="40000"/>
                  <a:lumOff val="60000"/>
                </a:schemeClr>
              </a:solidFill>
              <a:effectLst/>
            </a:endParaRPr>
          </a:p>
        </p:txBody>
      </p:sp>
      <p:pic>
        <p:nvPicPr>
          <p:cNvPr id="19" name="Imagen 18">
            <a:extLst>
              <a:ext uri="{FF2B5EF4-FFF2-40B4-BE49-F238E27FC236}">
                <a16:creationId xmlns:a16="http://schemas.microsoft.com/office/drawing/2014/main" id="{695298BA-C7CA-F4D5-99A3-EEA2B2AB432B}"/>
              </a:ext>
            </a:extLst>
          </p:cNvPr>
          <p:cNvPicPr>
            <a:picLocks noChangeAspect="1"/>
          </p:cNvPicPr>
          <p:nvPr/>
        </p:nvPicPr>
        <p:blipFill>
          <a:blip r:embed="rId2"/>
          <a:stretch>
            <a:fillRect/>
          </a:stretch>
        </p:blipFill>
        <p:spPr>
          <a:xfrm>
            <a:off x="14473" y="3371314"/>
            <a:ext cx="10450383" cy="695422"/>
          </a:xfrm>
          <a:prstGeom prst="rect">
            <a:avLst/>
          </a:prstGeom>
        </p:spPr>
      </p:pic>
      <p:pic>
        <p:nvPicPr>
          <p:cNvPr id="21" name="Imagen 20">
            <a:extLst>
              <a:ext uri="{FF2B5EF4-FFF2-40B4-BE49-F238E27FC236}">
                <a16:creationId xmlns:a16="http://schemas.microsoft.com/office/drawing/2014/main" id="{91B0BEF5-42DB-6D04-7049-E1276656985C}"/>
              </a:ext>
            </a:extLst>
          </p:cNvPr>
          <p:cNvPicPr>
            <a:picLocks noChangeAspect="1"/>
          </p:cNvPicPr>
          <p:nvPr/>
        </p:nvPicPr>
        <p:blipFill>
          <a:blip r:embed="rId3"/>
          <a:stretch>
            <a:fillRect/>
          </a:stretch>
        </p:blipFill>
        <p:spPr>
          <a:xfrm>
            <a:off x="276446" y="2660729"/>
            <a:ext cx="9926435" cy="724001"/>
          </a:xfrm>
          <a:prstGeom prst="rect">
            <a:avLst/>
          </a:prstGeom>
        </p:spPr>
      </p:pic>
      <p:pic>
        <p:nvPicPr>
          <p:cNvPr id="23" name="Imagen 22">
            <a:extLst>
              <a:ext uri="{FF2B5EF4-FFF2-40B4-BE49-F238E27FC236}">
                <a16:creationId xmlns:a16="http://schemas.microsoft.com/office/drawing/2014/main" id="{443F8DC3-44C2-6339-CD29-AD9B0ED2C211}"/>
              </a:ext>
            </a:extLst>
          </p:cNvPr>
          <p:cNvPicPr>
            <a:picLocks noChangeAspect="1"/>
          </p:cNvPicPr>
          <p:nvPr/>
        </p:nvPicPr>
        <p:blipFill>
          <a:blip r:embed="rId4"/>
          <a:stretch>
            <a:fillRect/>
          </a:stretch>
        </p:blipFill>
        <p:spPr>
          <a:xfrm>
            <a:off x="428880" y="4241531"/>
            <a:ext cx="9993120" cy="724001"/>
          </a:xfrm>
          <a:prstGeom prst="rect">
            <a:avLst/>
          </a:prstGeom>
        </p:spPr>
      </p:pic>
      <p:pic>
        <p:nvPicPr>
          <p:cNvPr id="25" name="Imagen 24">
            <a:extLst>
              <a:ext uri="{FF2B5EF4-FFF2-40B4-BE49-F238E27FC236}">
                <a16:creationId xmlns:a16="http://schemas.microsoft.com/office/drawing/2014/main" id="{688E141A-90A5-8E7C-4E41-ED5E7D7E76D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3568" y="1913471"/>
            <a:ext cx="1447392" cy="761048"/>
          </a:xfrm>
          <a:prstGeom prst="rect">
            <a:avLst/>
          </a:prstGeom>
        </p:spPr>
      </p:pic>
      <p:pic>
        <p:nvPicPr>
          <p:cNvPr id="27" name="Imagen 26">
            <a:extLst>
              <a:ext uri="{FF2B5EF4-FFF2-40B4-BE49-F238E27FC236}">
                <a16:creationId xmlns:a16="http://schemas.microsoft.com/office/drawing/2014/main" id="{7DC3B13A-4A73-FA28-CB1C-D094631E9C8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40960" y="1950517"/>
            <a:ext cx="1512841" cy="724002"/>
          </a:xfrm>
          <a:prstGeom prst="rect">
            <a:avLst/>
          </a:prstGeom>
        </p:spPr>
      </p:pic>
      <p:pic>
        <p:nvPicPr>
          <p:cNvPr id="29" name="Imagen 28">
            <a:extLst>
              <a:ext uri="{FF2B5EF4-FFF2-40B4-BE49-F238E27FC236}">
                <a16:creationId xmlns:a16="http://schemas.microsoft.com/office/drawing/2014/main" id="{BA71719A-FCDC-B995-7ACF-7386EFC507F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053801" y="1950893"/>
            <a:ext cx="1206669" cy="724001"/>
          </a:xfrm>
          <a:prstGeom prst="rect">
            <a:avLst/>
          </a:prstGeom>
        </p:spPr>
      </p:pic>
      <p:pic>
        <p:nvPicPr>
          <p:cNvPr id="31" name="Imagen 30">
            <a:extLst>
              <a:ext uri="{FF2B5EF4-FFF2-40B4-BE49-F238E27FC236}">
                <a16:creationId xmlns:a16="http://schemas.microsoft.com/office/drawing/2014/main" id="{5ADE3DA6-3A2B-F9FE-4D78-36BACFBAFE1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0800000" flipV="1">
            <a:off x="4260470" y="2084470"/>
            <a:ext cx="1180097" cy="590049"/>
          </a:xfrm>
          <a:prstGeom prst="rect">
            <a:avLst/>
          </a:prstGeom>
        </p:spPr>
      </p:pic>
      <p:pic>
        <p:nvPicPr>
          <p:cNvPr id="33" name="Imagen 32">
            <a:extLst>
              <a:ext uri="{FF2B5EF4-FFF2-40B4-BE49-F238E27FC236}">
                <a16:creationId xmlns:a16="http://schemas.microsoft.com/office/drawing/2014/main" id="{2B4BF454-1551-6344-97E1-EA207D14F7B8}"/>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439347" y="2076142"/>
            <a:ext cx="2226680" cy="598565"/>
          </a:xfrm>
          <a:prstGeom prst="rect">
            <a:avLst/>
          </a:prstGeom>
        </p:spPr>
      </p:pic>
      <p:pic>
        <p:nvPicPr>
          <p:cNvPr id="35" name="Imagen 34">
            <a:extLst>
              <a:ext uri="{FF2B5EF4-FFF2-40B4-BE49-F238E27FC236}">
                <a16:creationId xmlns:a16="http://schemas.microsoft.com/office/drawing/2014/main" id="{7FEA341F-5673-C91C-989A-D40C64E3AFA7}"/>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681314" y="1932217"/>
            <a:ext cx="1501702" cy="760602"/>
          </a:xfrm>
          <a:prstGeom prst="rect">
            <a:avLst/>
          </a:prstGeom>
        </p:spPr>
      </p:pic>
      <p:pic>
        <p:nvPicPr>
          <p:cNvPr id="37" name="Imagen 36">
            <a:extLst>
              <a:ext uri="{FF2B5EF4-FFF2-40B4-BE49-F238E27FC236}">
                <a16:creationId xmlns:a16="http://schemas.microsoft.com/office/drawing/2014/main" id="{42E16373-DE1B-98A8-B960-EF34651BDB73}"/>
              </a:ext>
            </a:extLst>
          </p:cNvPr>
          <p:cNvPicPr>
            <a:picLocks noChangeAspect="1"/>
          </p:cNvPicPr>
          <p:nvPr/>
        </p:nvPicPr>
        <p:blipFill rotWithShape="1">
          <a:blip r:embed="rId11">
            <a:extLst>
              <a:ext uri="{28A0092B-C50C-407E-A947-70E740481C1C}">
                <a14:useLocalDpi xmlns:a14="http://schemas.microsoft.com/office/drawing/2010/main" val="0"/>
              </a:ext>
            </a:extLst>
          </a:blip>
          <a:srcRect l="11734" t="1474" r="9143" b="19500"/>
          <a:stretch/>
        </p:blipFill>
        <p:spPr>
          <a:xfrm>
            <a:off x="9151951" y="1676166"/>
            <a:ext cx="1270049" cy="1013142"/>
          </a:xfrm>
          <a:prstGeom prst="rect">
            <a:avLst/>
          </a:prstGeom>
          <a:ln>
            <a:noFill/>
          </a:ln>
          <a:effectLst>
            <a:outerShdw blurRad="292100" dist="139700" dir="2700000" algn="tl" rotWithShape="0">
              <a:srgbClr val="333333">
                <a:alpha val="65000"/>
              </a:srgbClr>
            </a:outerShdw>
          </a:effectLst>
        </p:spPr>
      </p:pic>
      <p:pic>
        <p:nvPicPr>
          <p:cNvPr id="39" name="Imagen 38">
            <a:extLst>
              <a:ext uri="{FF2B5EF4-FFF2-40B4-BE49-F238E27FC236}">
                <a16:creationId xmlns:a16="http://schemas.microsoft.com/office/drawing/2014/main" id="{4570A3F5-63A8-0ED6-BEA0-2A9BE95E383C}"/>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305615" y="4965532"/>
            <a:ext cx="1341120" cy="854308"/>
          </a:xfrm>
          <a:prstGeom prst="rect">
            <a:avLst/>
          </a:prstGeom>
        </p:spPr>
      </p:pic>
      <p:pic>
        <p:nvPicPr>
          <p:cNvPr id="41" name="Imagen 40">
            <a:extLst>
              <a:ext uri="{FF2B5EF4-FFF2-40B4-BE49-F238E27FC236}">
                <a16:creationId xmlns:a16="http://schemas.microsoft.com/office/drawing/2014/main" id="{80853153-EEB6-FFD1-E330-C26AEF0B06DD}"/>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770000" y="4965532"/>
            <a:ext cx="1192773" cy="667953"/>
          </a:xfrm>
          <a:prstGeom prst="rect">
            <a:avLst/>
          </a:prstGeom>
        </p:spPr>
      </p:pic>
      <p:pic>
        <p:nvPicPr>
          <p:cNvPr id="45" name="Imagen 44">
            <a:extLst>
              <a:ext uri="{FF2B5EF4-FFF2-40B4-BE49-F238E27FC236}">
                <a16:creationId xmlns:a16="http://schemas.microsoft.com/office/drawing/2014/main" id="{82BA1046-0BB6-9E72-723A-8621F0FFC6BE}"/>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053801" y="4945136"/>
            <a:ext cx="980929" cy="528781"/>
          </a:xfrm>
          <a:prstGeom prst="rect">
            <a:avLst/>
          </a:prstGeom>
        </p:spPr>
      </p:pic>
      <p:pic>
        <p:nvPicPr>
          <p:cNvPr id="47" name="Imagen 46">
            <a:extLst>
              <a:ext uri="{FF2B5EF4-FFF2-40B4-BE49-F238E27FC236}">
                <a16:creationId xmlns:a16="http://schemas.microsoft.com/office/drawing/2014/main" id="{20DFE1CE-DAF7-6039-AE87-86B3C47790F8}"/>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4180156" y="4940805"/>
            <a:ext cx="2144444" cy="979935"/>
          </a:xfrm>
          <a:prstGeom prst="rect">
            <a:avLst/>
          </a:prstGeom>
        </p:spPr>
      </p:pic>
      <p:pic>
        <p:nvPicPr>
          <p:cNvPr id="49" name="Imagen 48">
            <a:extLst>
              <a:ext uri="{FF2B5EF4-FFF2-40B4-BE49-F238E27FC236}">
                <a16:creationId xmlns:a16="http://schemas.microsoft.com/office/drawing/2014/main" id="{1A889E69-BC8B-21AA-6A8F-0C2BB216F5A4}"/>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6552687" y="4965532"/>
            <a:ext cx="3757719" cy="1385026"/>
          </a:xfrm>
          <a:prstGeom prst="rect">
            <a:avLst/>
          </a:prstGeom>
        </p:spPr>
      </p:pic>
    </p:spTree>
    <p:extLst>
      <p:ext uri="{BB962C8B-B14F-4D97-AF65-F5344CB8AC3E}">
        <p14:creationId xmlns:p14="http://schemas.microsoft.com/office/powerpoint/2010/main" val="2709276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E01AD6A8-CD8F-6067-49B6-906BBDE8706F}"/>
              </a:ext>
            </a:extLst>
          </p:cNvPr>
          <p:cNvSpPr txBox="1"/>
          <p:nvPr/>
        </p:nvSpPr>
        <p:spPr>
          <a:xfrm>
            <a:off x="251209" y="462224"/>
            <a:ext cx="10490479" cy="6186309"/>
          </a:xfrm>
          <a:prstGeom prst="rect">
            <a:avLst/>
          </a:prstGeom>
          <a:noFill/>
        </p:spPr>
        <p:txBody>
          <a:bodyPr wrap="square" rtlCol="0">
            <a:spAutoFit/>
          </a:bodyPr>
          <a:lstStyle/>
          <a:p>
            <a:r>
              <a:rPr lang="es-MX" dirty="0"/>
              <a:t>Tratado de alianza Perú y Bolivia: El Tratado Secreto de Alianza Defensiva, llamado también Pacto Secreto Perú-Bolivia o Tratado Riva Agüero-Benavente, fue un acuerdo internacional suscrito por Perú y Bolivia —mediante sus representantes, José de la Riva Agüero y </a:t>
            </a:r>
            <a:r>
              <a:rPr lang="es-MX" dirty="0" err="1"/>
              <a:t>Looz</a:t>
            </a:r>
            <a:r>
              <a:rPr lang="es-MX" dirty="0"/>
              <a:t> </a:t>
            </a:r>
            <a:r>
              <a:rPr lang="es-MX" dirty="0" err="1"/>
              <a:t>Corswarem</a:t>
            </a:r>
            <a:r>
              <a:rPr lang="es-MX" dirty="0"/>
              <a:t> y Juan de la Cruz Benavente, de manera respectiva— en Lima el 6 de febrero de 1873.</a:t>
            </a:r>
          </a:p>
          <a:p>
            <a:endParaRPr lang="es-MX" dirty="0"/>
          </a:p>
          <a:p>
            <a:r>
              <a:rPr lang="es-MX" dirty="0"/>
              <a:t>Bloqueo de </a:t>
            </a:r>
            <a:r>
              <a:rPr lang="es-MX" dirty="0" err="1"/>
              <a:t>Iquique:El</a:t>
            </a:r>
            <a:r>
              <a:rPr lang="es-MX" dirty="0"/>
              <a:t> bloqueo de Iquique fue una operación bélica que se dio durante la Guerra del Pacífico o Guerra del Salitre. Declarada la guerra por Chile al Perú el sábado 5 de abril de 1879, la primera acción naval chilena ya estaba planificada y fue el bloqueo del puerto de Iquique ese mismo día.</a:t>
            </a:r>
          </a:p>
          <a:p>
            <a:endParaRPr lang="es-MX" dirty="0"/>
          </a:p>
          <a:p>
            <a:r>
              <a:rPr lang="es-MX" dirty="0"/>
              <a:t>Combate de Angamos:</a:t>
            </a:r>
          </a:p>
          <a:p>
            <a:r>
              <a:rPr lang="es-MX" dirty="0"/>
              <a:t>El combate naval de Angamos fue un enfrentamiento de la campaña naval de la Guerra del Pacífico en la que fue capturado el monitor blindado Huáscar por el núcleo de la escuadra chilena mediante una maniobra envolvente.</a:t>
            </a:r>
          </a:p>
          <a:p>
            <a:endParaRPr lang="es-MX" dirty="0"/>
          </a:p>
          <a:p>
            <a:r>
              <a:rPr lang="es-MX" dirty="0"/>
              <a:t>Las batallas de San Juan y Miraflores: forman parte de la denominada Campaña de Lima, tramo final de la Guerra del Pacífico entre Perú y Chile. Después de los triunfos en el Alto de la Alianza y en Arica, el ejército chileno se preparó para invadir Lima.</a:t>
            </a:r>
          </a:p>
          <a:p>
            <a:endParaRPr lang="es-MX" dirty="0"/>
          </a:p>
          <a:p>
            <a:r>
              <a:rPr lang="es-MX" dirty="0"/>
              <a:t>Tratado de </a:t>
            </a:r>
            <a:r>
              <a:rPr lang="es-MX" dirty="0" err="1"/>
              <a:t>Ancon:El</a:t>
            </a:r>
            <a:r>
              <a:rPr lang="es-MX" dirty="0"/>
              <a:t> Tratado de Ancón, oficialmente Tratado de Paz y Amistad entre las repúblicas de Chile y del Perú, fue firmado por los representantes de Chile, Jovino Novoa Vidal, y el Perú, José Antonio de Lavalle, el 20 de octubre de 1883, en Lima, la capital peruana aunque fue elaborado en Ancón. El tratado dio fin a la Guerra del Pacífico y estabilizó las relaciones </a:t>
            </a:r>
            <a:r>
              <a:rPr lang="es-MX" dirty="0" err="1"/>
              <a:t>post-bélicas</a:t>
            </a:r>
            <a:r>
              <a:rPr lang="es-MX" dirty="0"/>
              <a:t> entre ellos.</a:t>
            </a:r>
          </a:p>
        </p:txBody>
      </p:sp>
    </p:spTree>
    <p:extLst>
      <p:ext uri="{BB962C8B-B14F-4D97-AF65-F5344CB8AC3E}">
        <p14:creationId xmlns:p14="http://schemas.microsoft.com/office/powerpoint/2010/main" val="1555993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5E3823B-B0E4-1593-E5BB-FED241921127}"/>
              </a:ext>
            </a:extLst>
          </p:cNvPr>
          <p:cNvSpPr>
            <a:spLocks noGrp="1"/>
          </p:cNvSpPr>
          <p:nvPr>
            <p:ph idx="1"/>
          </p:nvPr>
        </p:nvSpPr>
        <p:spPr>
          <a:xfrm>
            <a:off x="140677" y="-90435"/>
            <a:ext cx="11213123" cy="6267398"/>
          </a:xfrm>
        </p:spPr>
        <p:txBody>
          <a:bodyPr>
            <a:normAutofit/>
          </a:bodyPr>
          <a:lstStyle/>
          <a:p>
            <a:pPr marL="0" indent="0">
              <a:buNone/>
            </a:pPr>
            <a:r>
              <a:rPr lang="es-MX" dirty="0"/>
              <a:t>Chile ocupa la costa Boliviana: La ocupación chilena de </a:t>
            </a:r>
            <a:r>
              <a:rPr lang="es-MX" dirty="0" err="1"/>
              <a:t>Antofagastanota</a:t>
            </a:r>
            <a:r>
              <a:rPr lang="es-MX" dirty="0"/>
              <a:t> 1​ es el conjunto de hechos de carácter militar y político ocurridos durante febrero y marzo de 1879 que condujeron al control militar y luego político por parte de Chile del hasta entonces Departamento del Litoral de Bolivia. Es la primera campaña militar en el marco de la guerra del Pacífico.</a:t>
            </a:r>
          </a:p>
          <a:p>
            <a:pPr marL="0" indent="0">
              <a:buNone/>
            </a:pPr>
            <a:r>
              <a:rPr lang="es-MX" dirty="0"/>
              <a:t>Chile declara la guerra a Perú: El  5 de abril se conmemora el día en que Chile le declaro la guerra al Perú, y con ello el comienzo de la Guerra del Pacífico.</a:t>
            </a:r>
          </a:p>
          <a:p>
            <a:pPr marL="0" indent="0">
              <a:buNone/>
            </a:pPr>
            <a:r>
              <a:rPr lang="es-MX" dirty="0"/>
              <a:t>Batalla de </a:t>
            </a:r>
            <a:r>
              <a:rPr lang="es-MX" dirty="0" err="1"/>
              <a:t>Tarapacá:La</a:t>
            </a:r>
            <a:r>
              <a:rPr lang="es-MX" dirty="0"/>
              <a:t> batalla de Tarapacá fue una acción bélica que se desarrolló en la localidad homónima el 27 de noviembre de 1879, durante la campaña terrestre de la Guerra del Pacífico. Se enfrentaron fuerzas peruanas y chilenas, saldándose la batalla con la victoria de la primera.</a:t>
            </a:r>
          </a:p>
          <a:p>
            <a:pPr marL="0" indent="0">
              <a:buNone/>
            </a:pPr>
            <a:r>
              <a:rPr lang="es-MX" dirty="0"/>
              <a:t>Batalla de Tacna y Arica: La Campaña de Tacna y Arica es una de las campañas terrestres de la Guerra del Pacífico, siendo una de las operaciones militares iniciadas por Chile entre diciembre de 1879 y junio de 1880, destinadas a ocupar militarmente las regiones que comprenden las ciudades de Tacna y Arica, zonas de interés político y militar para Chile en el desenvolvimiento de la guerra con la alianza de Perú y Bolivia.</a:t>
            </a:r>
          </a:p>
          <a:p>
            <a:pPr marL="0" indent="0">
              <a:buNone/>
            </a:pPr>
            <a:endParaRPr lang="es-MX" dirty="0"/>
          </a:p>
          <a:p>
            <a:pPr marL="0" indent="0">
              <a:buNone/>
            </a:pPr>
            <a:endParaRPr lang="es-MX" dirty="0"/>
          </a:p>
          <a:p>
            <a:pPr marL="0" indent="0">
              <a:buNone/>
            </a:pPr>
            <a:endParaRPr lang="es-MX" dirty="0"/>
          </a:p>
          <a:p>
            <a:endParaRPr lang="es-MX" dirty="0"/>
          </a:p>
          <a:p>
            <a:endParaRPr lang="es-PE" dirty="0"/>
          </a:p>
        </p:txBody>
      </p:sp>
    </p:spTree>
    <p:extLst>
      <p:ext uri="{BB962C8B-B14F-4D97-AF65-F5344CB8AC3E}">
        <p14:creationId xmlns:p14="http://schemas.microsoft.com/office/powerpoint/2010/main" val="398784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99F0426-FD65-6B55-4B5A-4E6F2982B35D}"/>
              </a:ext>
            </a:extLst>
          </p:cNvPr>
          <p:cNvSpPr>
            <a:spLocks noGrp="1"/>
          </p:cNvSpPr>
          <p:nvPr>
            <p:ph idx="1"/>
          </p:nvPr>
        </p:nvSpPr>
        <p:spPr>
          <a:xfrm>
            <a:off x="386024" y="227937"/>
            <a:ext cx="10515600" cy="4351338"/>
          </a:xfrm>
        </p:spPr>
        <p:txBody>
          <a:bodyPr/>
          <a:lstStyle/>
          <a:p>
            <a:r>
              <a:rPr lang="es-MX" dirty="0"/>
              <a:t>La resistencia en Sierra : La sierra central no fue el mejor escenario de guerra para los chilenos, pues debieron enfrentar la poca colaboración de los pobladores. Igualmente, la resistencia liderada por Andrés Avelino Cáceres a través de los guerrilleros generó un gran desgaste en las tropas chilenas. </a:t>
            </a:r>
          </a:p>
        </p:txBody>
      </p:sp>
    </p:spTree>
    <p:extLst>
      <p:ext uri="{BB962C8B-B14F-4D97-AF65-F5344CB8AC3E}">
        <p14:creationId xmlns:p14="http://schemas.microsoft.com/office/powerpoint/2010/main" val="2395513349"/>
      </p:ext>
    </p:extLst>
  </p:cSld>
  <p:clrMapOvr>
    <a:masterClrMapping/>
  </p:clrMapOvr>
</p:sld>
</file>

<file path=ppt/theme/theme1.xml><?xml version="1.0" encoding="utf-8"?>
<a:theme xmlns:a="http://schemas.openxmlformats.org/drawingml/2006/main" name="Galería">
  <a:themeElements>
    <a:clrScheme name="Galerí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í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í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1031</TotalTime>
  <Words>594</Words>
  <Application>Microsoft Office PowerPoint</Application>
  <PresentationFormat>Panorámica</PresentationFormat>
  <Paragraphs>20</Paragraphs>
  <Slides>4</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4</vt:i4>
      </vt:variant>
    </vt:vector>
  </HeadingPairs>
  <TitlesOfParts>
    <vt:vector size="7" baseType="lpstr">
      <vt:lpstr>Arial</vt:lpstr>
      <vt:lpstr>Gill Sans MT</vt:lpstr>
      <vt:lpstr>Galería</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Willy Cubas</dc:creator>
  <cp:lastModifiedBy>Willy Cubas</cp:lastModifiedBy>
  <cp:revision>3</cp:revision>
  <dcterms:created xsi:type="dcterms:W3CDTF">2023-09-01T22:40:20Z</dcterms:created>
  <dcterms:modified xsi:type="dcterms:W3CDTF">2023-09-02T15:52:00Z</dcterms:modified>
</cp:coreProperties>
</file>