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5551"/>
    <a:srgbClr val="FFF6F5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89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4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6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9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1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D0529-21D5-427F-81B2-3C97BE036843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035DE-9AB9-4A56-A19B-1F92D173F87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4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nfordchildrens.org/es/topic/default?id=anatomaylafisiologadelodo-90-P05132" TargetMode="External"/><Relationship Id="rId2" Type="http://schemas.openxmlformats.org/officeDocument/2006/relationships/hyperlink" Target="https://web.seducoahuila.gob.mx/biblioweb/upload/pdf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os.usc.edu.co/index.php/usc/catalog/download/404/553/7646?inline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bg1"/>
              </a:gs>
              <a:gs pos="36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  <a:tileRect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524" y="104504"/>
            <a:ext cx="11813177" cy="1184774"/>
          </a:xfrm>
        </p:spPr>
        <p:txBody>
          <a:bodyPr>
            <a:noAutofit/>
          </a:bodyPr>
          <a:lstStyle/>
          <a:p>
            <a:r>
              <a:rPr lang="es-PE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Anatomía y Fisiología del Sistema Auditivo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286000" y="-1645919"/>
            <a:ext cx="11480076" cy="8503919"/>
          </a:xfrm>
          <a:prstGeom prst="rect">
            <a:avLst/>
          </a:prstGeom>
          <a:blipFill dpi="0" rotWithShape="1">
            <a:blip r:embed="rId2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/>
          <p:cNvSpPr txBox="1"/>
          <p:nvPr/>
        </p:nvSpPr>
        <p:spPr>
          <a:xfrm>
            <a:off x="178524" y="4311794"/>
            <a:ext cx="401695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Nombre: Leonardo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Apellidos: Clavo Giles</a:t>
            </a:r>
            <a:b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Profesor Juan Céspedes Cortez</a:t>
            </a:r>
          </a:p>
          <a:p>
            <a:r>
              <a:rPr lang="es-P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Curso: Ciencia y Tecnología</a:t>
            </a:r>
          </a:p>
        </p:txBody>
      </p:sp>
      <p:pic>
        <p:nvPicPr>
          <p:cNvPr id="1038" name="Picture 14" descr="COLEGIO ALGARROB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9"/>
          <a:stretch/>
        </p:blipFill>
        <p:spPr bwMode="auto">
          <a:xfrm>
            <a:off x="238397" y="6049496"/>
            <a:ext cx="603069" cy="714375"/>
          </a:xfrm>
          <a:prstGeom prst="rect">
            <a:avLst/>
          </a:prstGeom>
          <a:blipFill dpi="0" rotWithShape="1">
            <a:blip r:embed="rId4" cstate="print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7142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" y="-25974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err="1" smtClean="0">
                <a:latin typeface="Arial Black" panose="020B0A04020102020204" pitchFamily="34" charset="0"/>
              </a:rPr>
              <a:t>a.I</a:t>
            </a:r>
            <a:r>
              <a:rPr lang="es-PE" sz="3600" dirty="0" smtClean="0">
                <a:latin typeface="Arial Black" panose="020B0A04020102020204" pitchFamily="34" charset="0"/>
              </a:rPr>
              <a:t> </a:t>
            </a:r>
            <a:r>
              <a:rPr lang="es-PE" sz="3600" dirty="0" err="1" smtClean="0">
                <a:latin typeface="Arial Black" panose="020B0A04020102020204" pitchFamily="34" charset="0"/>
              </a:rPr>
              <a:t>Anatomia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937" y="1825625"/>
            <a:ext cx="2532017" cy="35301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órgano de 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Corti: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cual se extiende desde el vértice hasta la base de la cóclea y contiene las células ciliares que actúan como transductores de señales sonoras a impulsos nerviosos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9292045" y="4052132"/>
            <a:ext cx="2725782" cy="1631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membrana de </a:t>
            </a:r>
            <a:r>
              <a:rPr lang="es-MX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Reissner</a:t>
            </a: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separa los fluidos de la escala vestibular y la escala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636" y="1690688"/>
            <a:ext cx="6228727" cy="3992773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349239" y="5707881"/>
            <a:ext cx="2295797" cy="366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“Partes del oído interno II”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296400" y="1978025"/>
            <a:ext cx="2725782" cy="1949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membrana </a:t>
            </a:r>
            <a:r>
              <a:rPr lang="es-MX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tectorial</a:t>
            </a:r>
            <a:r>
              <a:rPr lang="es-MX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dentro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alojan las prolongaciones o cilios de las células ciliares externas.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261039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MX" sz="1800" dirty="0">
                <a:solidFill>
                  <a:srgbClr val="FF0000"/>
                </a:solidFill>
              </a:rPr>
              <a:t>La membrana </a:t>
            </a:r>
            <a:r>
              <a:rPr lang="es-MX" sz="1800" dirty="0" smtClean="0">
                <a:solidFill>
                  <a:srgbClr val="FF0000"/>
                </a:solidFill>
              </a:rPr>
              <a:t>basilar: </a:t>
            </a:r>
            <a:r>
              <a:rPr lang="es-MX" sz="1800" dirty="0"/>
              <a:t>es una estructura cuyo espesor y rigidez no es constante: cerca de la ventana oval, la membrana es gruesa y rígida, pero a medida que se acerca hacia el vértice de la cóclea se vuelve más delgada y flexible.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err="1" smtClean="0">
                <a:latin typeface="Arial Black" panose="020B0A04020102020204" pitchFamily="34" charset="0"/>
              </a:rPr>
              <a:t>a.II</a:t>
            </a:r>
            <a:r>
              <a:rPr lang="es-PE" sz="3600" dirty="0" smtClean="0">
                <a:latin typeface="Arial Black" panose="020B0A04020102020204" pitchFamily="34" charset="0"/>
              </a:rPr>
              <a:t> Anatomía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 descr="Oído interno - Wikiw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02" y="1447498"/>
            <a:ext cx="7278189" cy="510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7256416" y="6555089"/>
            <a:ext cx="2295797" cy="366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Fig. 7 “Partes del oído Interno III”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6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err="1" smtClean="0">
                <a:latin typeface="Arial Black" panose="020B0A04020102020204" pitchFamily="34" charset="0"/>
              </a:rPr>
              <a:t>Linkografía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web.seducoahuila.gob.mx/biblioweb/upload/pdf.pdf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www.stanfordchildrens.org/es/topic/default?id=anatomaylafisiologadelodo-90-P05132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libros.usc.edu.co/index.php/usc/catalog/download/404/553/7646?inline=1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9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99329" cy="1325563"/>
          </a:xfrm>
        </p:spPr>
        <p:txBody>
          <a:bodyPr>
            <a:normAutofit/>
          </a:bodyPr>
          <a:lstStyle/>
          <a:p>
            <a:r>
              <a:rPr lang="es-PE" sz="3600" dirty="0" smtClean="0">
                <a:latin typeface="Arial Black" panose="020B0A04020102020204" pitchFamily="34" charset="0"/>
              </a:rPr>
              <a:t>Introducción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0" y="1690688"/>
            <a:ext cx="11155680" cy="35475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oído humano está formado por oído externo, oído medio y oído interno, de donde salen conexiones nerviosas que tienen relación con el Sistema Nervioso Central, especialmente con el nervio coclear y el nervio vestibular</a:t>
            </a:r>
            <a:r>
              <a:rPr lang="es-PE" sz="18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¿Cómo podemos oír?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audición empieza en el oído externo, las ondas sonoras o vibraciones viajan por el conducto auditivo </a:t>
            </a:r>
            <a:r>
              <a:rPr lang="es-P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llegando hasta el tímpano. El tímpano vibra y estas vibraciones pasan a tres pequeños huesos, conocidos como huesecillos. Estos amplifican el sonido y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transmiten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las ondas sonoras al oído interno y en el órgano de la audición que contiene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líquido.</a:t>
            </a:r>
            <a:endParaRPr lang="es-P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800" dirty="0" smtClean="0"/>
          </a:p>
          <a:p>
            <a:endParaRPr lang="en-US" sz="1800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5238206"/>
            <a:ext cx="6594566" cy="1410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Explicar las partes del </a:t>
            </a:r>
            <a:r>
              <a:rPr lang="es-P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oído</a:t>
            </a:r>
            <a:endParaRPr lang="es-P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70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smtClean="0">
                <a:latin typeface="Arial Black" panose="020B0A04020102020204" pitchFamily="34" charset="0"/>
              </a:rPr>
              <a:t>I. El oído externo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95292" y="5733372"/>
            <a:ext cx="2295797" cy="366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Fig. 1 “Partes del oído externo”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ído externo | Cochl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37" y="956742"/>
            <a:ext cx="4987999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031966" y="2089783"/>
            <a:ext cx="4297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rgbClr val="C00000"/>
                </a:solidFill>
              </a:rPr>
              <a:t>El oído externo </a:t>
            </a:r>
            <a:r>
              <a:rPr lang="es-PE" dirty="0" smtClean="0"/>
              <a:t>(Fig. 1) esta formado por: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PE" dirty="0"/>
              <a:t>E</a:t>
            </a:r>
            <a:r>
              <a:rPr lang="es-PE" dirty="0" smtClean="0"/>
              <a:t>l pabellón auricular u oreja: </a:t>
            </a:r>
            <a:r>
              <a:rPr lang="es-MX" dirty="0" smtClean="0"/>
              <a:t>dirige </a:t>
            </a:r>
            <a:r>
              <a:rPr lang="es-MX" dirty="0"/>
              <a:t>las ondas </a:t>
            </a:r>
            <a:r>
              <a:rPr lang="es-MX" dirty="0" smtClean="0"/>
              <a:t>sonoras.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rgbClr val="C00000"/>
                </a:solidFill>
              </a:rPr>
              <a:t>La membrana </a:t>
            </a:r>
            <a:r>
              <a:rPr lang="es-MX" dirty="0">
                <a:solidFill>
                  <a:srgbClr val="C00000"/>
                </a:solidFill>
              </a:rPr>
              <a:t>timpánica o </a:t>
            </a:r>
            <a:r>
              <a:rPr lang="es-MX" dirty="0" smtClean="0">
                <a:solidFill>
                  <a:srgbClr val="C00000"/>
                </a:solidFill>
              </a:rPr>
              <a:t>tímpano: </a:t>
            </a:r>
            <a:r>
              <a:rPr lang="es-MX" dirty="0" smtClean="0"/>
              <a:t>separa </a:t>
            </a:r>
            <a:r>
              <a:rPr lang="es-MX" dirty="0"/>
              <a:t>el oído externo del oído </a:t>
            </a:r>
            <a:r>
              <a:rPr lang="es-MX" dirty="0" smtClean="0"/>
              <a:t>medio.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 smtClean="0"/>
              <a:t>La función del oído externo es </a:t>
            </a:r>
            <a:r>
              <a:rPr lang="es-MX" dirty="0"/>
              <a:t>la de recolectar las ondas sonoras y encauzarlas hacia el oído </a:t>
            </a:r>
            <a:r>
              <a:rPr lang="es-MX" dirty="0" smtClean="0"/>
              <a:t>medio.</a:t>
            </a:r>
            <a:endParaRPr lang="en-U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00249" y="1607995"/>
            <a:ext cx="4717868" cy="531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dirty="0" smtClean="0">
                <a:latin typeface="Arial Black" panose="020B0A04020102020204" pitchFamily="34" charset="0"/>
              </a:rPr>
              <a:t>a. Anatomía y funcionamiento</a:t>
            </a:r>
            <a:endParaRPr 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8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b. El conducto auditivo</a:t>
            </a:r>
            <a:r>
              <a:rPr lang="es-MX" sz="3200" dirty="0" smtClean="0"/>
              <a:t> </a:t>
            </a:r>
            <a:endParaRPr lang="en-US" sz="3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8458" y="2055813"/>
            <a:ext cx="2470058" cy="413598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conducto auditivo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es un "tubo" de unos 2 cm de longitud, el cual influye en la respuesta en frecuencia del sistema auditivo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ído externo: Anatomía, partes, funciones | Kenhub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36" y="442955"/>
            <a:ext cx="6871063" cy="68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938092" y="6008506"/>
            <a:ext cx="2295797" cy="36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“El conducto auditivo”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440" y="1200724"/>
            <a:ext cx="10515600" cy="1325563"/>
          </a:xfrm>
        </p:spPr>
        <p:txBody>
          <a:bodyPr>
            <a:normAutofit/>
          </a:bodyPr>
          <a:lstStyle/>
          <a:p>
            <a:r>
              <a:rPr lang="es-PE" sz="2400" dirty="0" smtClean="0">
                <a:latin typeface="Arial Black" panose="020B0A04020102020204" pitchFamily="34" charset="0"/>
              </a:rPr>
              <a:t>a. Anatomía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3142" y="2360971"/>
            <a:ext cx="3335383" cy="406595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El oído medio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está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constituido por una cavidad llena de aire, dentro de la cual se encuentran tres huesecillos, denominados </a:t>
            </a:r>
            <a:r>
              <a:rPr lang="es-MX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martillo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MX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yunque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estribo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, unidos entre sí en forma articulada.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622" y="1065606"/>
            <a:ext cx="6662058" cy="519801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dirty="0" smtClean="0">
                <a:latin typeface="Arial Black" panose="020B0A04020102020204" pitchFamily="34" charset="0"/>
              </a:rPr>
              <a:t>II. Oído Medio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7491547" y="6080335"/>
            <a:ext cx="2295797" cy="36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“El oído”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160">
                  <a:srgbClr val="C4DBF0"/>
                </a:gs>
                <a:gs pos="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>
                <a:latin typeface="Arial Black" panose="020B0A04020102020204" pitchFamily="34" charset="0"/>
              </a:rPr>
              <a:t>b. Propagación </a:t>
            </a:r>
            <a:r>
              <a:rPr lang="es-MX" sz="3200" dirty="0">
                <a:latin typeface="Arial Black" panose="020B0A04020102020204" pitchFamily="34" charset="0"/>
              </a:rPr>
              <a:t>del sonido y acople de impedancias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2662646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vibraciones del tímpano se transmiten a lo largo de la </a:t>
            </a:r>
            <a:r>
              <a:rPr lang="es-MX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cadena de huesecillos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, la cual opera como un sistema de 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palancas, de </a:t>
            </a: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forma tal que la base del estribo vibra en la </a:t>
            </a:r>
            <a:r>
              <a:rPr lang="es-MX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ventana </a:t>
            </a:r>
            <a:r>
              <a:rPr lang="es-MX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oval.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abías que la ventana oval vibra aproximadamente 20 veces más fuerte que la  membrana del tímpan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91" y="1579137"/>
            <a:ext cx="7252063" cy="459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8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160">
                  <a:srgbClr val="C4DBF0"/>
                </a:gs>
                <a:gs pos="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X2Download.app-Timpano perforado - Doctor Labat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3851" y="853575"/>
            <a:ext cx="9157063" cy="51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9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lin ang="54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160">
                  <a:srgbClr val="C4DBF0"/>
                </a:gs>
                <a:gs pos="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smtClean="0">
                <a:latin typeface="Arial Black" panose="020B0A04020102020204" pitchFamily="34" charset="0"/>
              </a:rPr>
              <a:t>III. Oído Interno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2299494"/>
            <a:ext cx="3463834" cy="3309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 oído interno representa el final de la cadena de procesamiento mecánico del sonido, y en él se llevan a cabo tres funciones primordiales: filtraje de la señal sonora, transducción y generación probabilística de impulsos nerviosos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artes del oído - Funcionamiento del oído human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70800" y1="22328" x2="70400" y2="21140"/>
                        <a14:foregroundMark x1="71067" y1="21140" x2="88133" y2="22328"/>
                        <a14:foregroundMark x1="71867" y1="24703" x2="78133" y2="41093"/>
                        <a14:foregroundMark x1="88133" y1="25416" x2="78400" y2="40380"/>
                        <a14:foregroundMark x1="69067" y1="26603" x2="68133" y2="18290"/>
                        <a14:foregroundMark x1="68533" y1="19002" x2="88267" y2="18765"/>
                        <a14:foregroundMark x1="88267" y1="19002" x2="88533" y2="27791"/>
                        <a14:foregroundMark x1="62800" y1="77197" x2="72800" y2="864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89" y="1273154"/>
            <a:ext cx="8166463" cy="458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7191102" y="5425780"/>
            <a:ext cx="2295797" cy="366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Fig. 4 “Oído interno”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100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chemeClr val="bg1"/>
              </a:gs>
              <a:gs pos="84000">
                <a:schemeClr val="bg1"/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160">
                  <a:srgbClr val="C4DBF0"/>
                </a:gs>
                <a:gs pos="400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 smtClean="0">
                <a:latin typeface="Arial Black" panose="020B0A04020102020204" pitchFamily="34" charset="0"/>
              </a:rPr>
              <a:t>a. Anatomía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82524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En el oído interno se encuentra la cóclea o caracol, la cual es un conducto rígido en forma de espiral 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(Fig. 4)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de unos 35 mm de longitud, lleno con dos fluidos de distinta 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composición.</a:t>
            </a:r>
          </a:p>
          <a:p>
            <a:pPr>
              <a:lnSpc>
                <a:spcPct val="150000"/>
              </a:lnSpc>
            </a:pPr>
            <a:r>
              <a:rPr lang="es-MX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escala vestibular y la escala timpánica </a:t>
            </a:r>
            <a:r>
              <a:rPr lang="es-MX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contienen 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un mismo fluido (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perilinfa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), puesto que se interconectan por una pequeña abertura situada en el vértice del caracol, llamada </a:t>
            </a:r>
            <a:r>
              <a:rPr lang="es-MX" sz="1700" dirty="0" err="1">
                <a:latin typeface="Arial" panose="020B0604020202020204" pitchFamily="34" charset="0"/>
                <a:cs typeface="Arial" panose="020B0604020202020204" pitchFamily="34" charset="0"/>
              </a:rPr>
              <a:t>helicotrema</a:t>
            </a:r>
            <a:r>
              <a:rPr lang="es-MX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43" l="3261" r="97609">
                        <a14:foregroundMark x1="4130" y1="31429" x2="26739" y2="31071"/>
                        <a14:foregroundMark x1="3913" y1="30714" x2="26087" y2="32500"/>
                        <a14:foregroundMark x1="5000" y1="30000" x2="25652" y2="30000"/>
                        <a14:foregroundMark x1="7174" y1="44643" x2="23261" y2="48929"/>
                        <a14:foregroundMark x1="7391" y1="50000" x2="23261" y2="44286"/>
                        <a14:foregroundMark x1="5217" y1="69643" x2="25652" y2="73929"/>
                        <a14:foregroundMark x1="25000" y1="69286" x2="5870" y2="75000"/>
                        <a14:foregroundMark x1="18913" y1="86429" x2="80000" y2="99643"/>
                        <a14:foregroundMark x1="81957" y1="94286" x2="18478" y2="85000"/>
                        <a14:foregroundMark x1="48696" y1="96429" x2="63913" y2="97500"/>
                        <a14:foregroundMark x1="63913" y1="98214" x2="63913" y2="99286"/>
                        <a14:foregroundMark x1="54348" y1="89286" x2="75217" y2="93214"/>
                        <a14:foregroundMark x1="56304" y1="90357" x2="79130" y2="89286"/>
                        <a14:foregroundMark x1="70652" y1="73214" x2="96087" y2="82143"/>
                        <a14:foregroundMark x1="71304" y1="85000" x2="92826" y2="78214"/>
                        <a14:foregroundMark x1="82174" y1="83214" x2="96087" y2="82143"/>
                        <a14:foregroundMark x1="92609" y1="78571" x2="97609" y2="84643"/>
                        <a14:foregroundMark x1="93913" y1="76786" x2="92826" y2="80000"/>
                        <a14:foregroundMark x1="93696" y1="77857" x2="96087" y2="82143"/>
                        <a14:foregroundMark x1="70652" y1="57143" x2="94348" y2="65357"/>
                        <a14:foregroundMark x1="92609" y1="58571" x2="69783" y2="66071"/>
                        <a14:foregroundMark x1="76957" y1="63571" x2="88913" y2="64286"/>
                        <a14:foregroundMark x1="70435" y1="46071" x2="91304" y2="56786"/>
                        <a14:foregroundMark x1="70652" y1="37500" x2="93043" y2="58214"/>
                        <a14:foregroundMark x1="88696" y1="36071" x2="70435" y2="58571"/>
                        <a14:foregroundMark x1="70652" y1="36429" x2="88913" y2="36786"/>
                        <a14:foregroundMark x1="32826" y1="1429" x2="67826" y2="8571"/>
                        <a14:foregroundMark x1="68478" y1="10000" x2="67826" y2="0"/>
                        <a14:foregroundMark x1="67609" y1="8571" x2="29130" y2="8571"/>
                        <a14:foregroundMark x1="34348" y1="8214" x2="32826" y2="0"/>
                        <a14:foregroundMark x1="38261" y1="1429" x2="62826" y2="1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1738" y="1613080"/>
            <a:ext cx="8090262" cy="4924506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851467" y="6514506"/>
            <a:ext cx="2295797" cy="366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Fig. </a:t>
            </a:r>
            <a:r>
              <a:rPr lang="es-PE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P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“Partes del oído interno I”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622</Words>
  <Application>Microsoft Office PowerPoint</Application>
  <PresentationFormat>Panorámica</PresentationFormat>
  <Paragraphs>45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Tema de Office</vt:lpstr>
      <vt:lpstr>Anatomía y Fisiología del Sistema Auditivo</vt:lpstr>
      <vt:lpstr>Introducción</vt:lpstr>
      <vt:lpstr>I. El oído externo</vt:lpstr>
      <vt:lpstr>b. El conducto auditivo </vt:lpstr>
      <vt:lpstr>a. Anatomía</vt:lpstr>
      <vt:lpstr>b. Propagación del sonido y acople de impedancias</vt:lpstr>
      <vt:lpstr>Presentación de PowerPoint</vt:lpstr>
      <vt:lpstr>III. Oído Interno</vt:lpstr>
      <vt:lpstr>a. Anatomía</vt:lpstr>
      <vt:lpstr>a.I Anatomia</vt:lpstr>
      <vt:lpstr>a.II Anatomía</vt:lpstr>
      <vt:lpstr>Linkografía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y Fisiologia del Sistema Auditivo</dc:title>
  <dc:creator>User</dc:creator>
  <cp:lastModifiedBy>User</cp:lastModifiedBy>
  <cp:revision>38</cp:revision>
  <dcterms:created xsi:type="dcterms:W3CDTF">2023-07-08T19:30:15Z</dcterms:created>
  <dcterms:modified xsi:type="dcterms:W3CDTF">2023-07-12T02:20:05Z</dcterms:modified>
</cp:coreProperties>
</file>