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55" d="100"/>
          <a:sy n="55" d="100"/>
        </p:scale>
        <p:origin x="60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012" y="581892"/>
            <a:ext cx="8689976" cy="983673"/>
          </a:xfrm>
        </p:spPr>
        <p:txBody>
          <a:bodyPr/>
          <a:lstStyle/>
          <a:p>
            <a:r>
              <a:rPr lang="es-PE" dirty="0" smtClean="0">
                <a:solidFill>
                  <a:srgbClr val="FF0000"/>
                </a:solidFill>
              </a:rPr>
              <a:t>L</a:t>
            </a:r>
            <a:r>
              <a:rPr lang="es-PE" sz="3600" dirty="0" smtClean="0">
                <a:solidFill>
                  <a:schemeClr val="accent1"/>
                </a:solidFill>
              </a:rPr>
              <a:t>a</a:t>
            </a:r>
            <a:r>
              <a:rPr lang="es-PE" dirty="0" smtClean="0">
                <a:solidFill>
                  <a:srgbClr val="FF0000"/>
                </a:solidFill>
              </a:rPr>
              <a:t> B</a:t>
            </a:r>
            <a:r>
              <a:rPr lang="es-PE" sz="3600" dirty="0" smtClean="0">
                <a:solidFill>
                  <a:schemeClr val="accent1"/>
                </a:solidFill>
              </a:rPr>
              <a:t>allena</a:t>
            </a:r>
            <a:r>
              <a:rPr lang="es-PE" dirty="0" smtClean="0">
                <a:solidFill>
                  <a:srgbClr val="FF0000"/>
                </a:solidFill>
              </a:rPr>
              <a:t> A</a:t>
            </a:r>
            <a:r>
              <a:rPr lang="es-PE" sz="3600" dirty="0" smtClean="0">
                <a:solidFill>
                  <a:schemeClr val="accent1"/>
                </a:solidFill>
              </a:rPr>
              <a:t>zul</a:t>
            </a:r>
            <a:endParaRPr lang="es-PE" sz="3600" dirty="0">
              <a:solidFill>
                <a:schemeClr val="accent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359728"/>
            <a:ext cx="5112327" cy="3110345"/>
          </a:xfrm>
        </p:spPr>
        <p:txBody>
          <a:bodyPr/>
          <a:lstStyle/>
          <a:p>
            <a:r>
              <a:rPr lang="es-PE" sz="3200" dirty="0" smtClean="0">
                <a:solidFill>
                  <a:srgbClr val="FF0000"/>
                </a:solidFill>
              </a:rPr>
              <a:t>P</a:t>
            </a:r>
            <a:r>
              <a:rPr lang="es-PE" sz="1600" dirty="0" smtClean="0">
                <a:solidFill>
                  <a:schemeClr val="accent1"/>
                </a:solidFill>
              </a:rPr>
              <a:t>rofesor</a:t>
            </a:r>
            <a:r>
              <a:rPr lang="es-PE" dirty="0"/>
              <a:t> </a:t>
            </a:r>
            <a:r>
              <a:rPr lang="es-PE" dirty="0">
                <a:solidFill>
                  <a:srgbClr val="FF0000"/>
                </a:solidFill>
              </a:rPr>
              <a:t>:</a:t>
            </a:r>
            <a:r>
              <a:rPr lang="es-PE" sz="2800" dirty="0">
                <a:solidFill>
                  <a:srgbClr val="FF0000"/>
                </a:solidFill>
              </a:rPr>
              <a:t>M</a:t>
            </a:r>
            <a:r>
              <a:rPr lang="es-PE" sz="2000" dirty="0">
                <a:solidFill>
                  <a:schemeClr val="accent1"/>
                </a:solidFill>
              </a:rPr>
              <a:t>ejía</a:t>
            </a:r>
            <a:r>
              <a:rPr lang="es-PE" dirty="0"/>
              <a:t> </a:t>
            </a:r>
            <a:r>
              <a:rPr lang="es-PE" sz="2800" dirty="0">
                <a:solidFill>
                  <a:srgbClr val="FF0000"/>
                </a:solidFill>
              </a:rPr>
              <a:t>P</a:t>
            </a:r>
            <a:r>
              <a:rPr lang="es-PE" dirty="0">
                <a:solidFill>
                  <a:schemeClr val="accent1"/>
                </a:solidFill>
              </a:rPr>
              <a:t>érez</a:t>
            </a:r>
            <a:r>
              <a:rPr lang="es-PE" dirty="0">
                <a:solidFill>
                  <a:srgbClr val="FF0000"/>
                </a:solidFill>
              </a:rPr>
              <a:t>,</a:t>
            </a:r>
            <a:r>
              <a:rPr lang="es-PE" dirty="0"/>
              <a:t> </a:t>
            </a:r>
            <a:r>
              <a:rPr lang="es-PE" sz="2800" dirty="0">
                <a:solidFill>
                  <a:srgbClr val="FF0000"/>
                </a:solidFill>
              </a:rPr>
              <a:t>F</a:t>
            </a:r>
            <a:r>
              <a:rPr lang="es-PE" dirty="0">
                <a:solidFill>
                  <a:schemeClr val="accent1"/>
                </a:solidFill>
              </a:rPr>
              <a:t>ranco </a:t>
            </a:r>
            <a:r>
              <a:rPr lang="es-PE" dirty="0" smtClean="0">
                <a:solidFill>
                  <a:schemeClr val="accent1"/>
                </a:solidFill>
              </a:rPr>
              <a:t>Sergio</a:t>
            </a:r>
          </a:p>
          <a:p>
            <a:r>
              <a:rPr lang="es-PE" sz="2800" dirty="0" smtClean="0">
                <a:solidFill>
                  <a:srgbClr val="FF0000"/>
                </a:solidFill>
              </a:rPr>
              <a:t>C</a:t>
            </a:r>
            <a:r>
              <a:rPr lang="es-PE" sz="2000" dirty="0" smtClean="0">
                <a:solidFill>
                  <a:schemeClr val="accent1"/>
                </a:solidFill>
              </a:rPr>
              <a:t>urso</a:t>
            </a:r>
            <a:r>
              <a:rPr lang="es-PE" dirty="0" smtClean="0"/>
              <a:t> </a:t>
            </a:r>
            <a:r>
              <a:rPr lang="es-PE" dirty="0" smtClean="0">
                <a:solidFill>
                  <a:srgbClr val="FF0000"/>
                </a:solidFill>
              </a:rPr>
              <a:t>:</a:t>
            </a:r>
            <a:r>
              <a:rPr lang="es-PE" sz="2800" dirty="0" smtClean="0">
                <a:solidFill>
                  <a:srgbClr val="FF0000"/>
                </a:solidFill>
              </a:rPr>
              <a:t>c</a:t>
            </a:r>
            <a:r>
              <a:rPr lang="es-PE" sz="2000" dirty="0" smtClean="0">
                <a:solidFill>
                  <a:schemeClr val="accent1"/>
                </a:solidFill>
              </a:rPr>
              <a:t>omunicación</a:t>
            </a:r>
          </a:p>
          <a:p>
            <a:r>
              <a:rPr lang="es-PE" sz="2800" dirty="0" smtClean="0">
                <a:solidFill>
                  <a:srgbClr val="FF0000"/>
                </a:solidFill>
              </a:rPr>
              <a:t>A</a:t>
            </a:r>
            <a:r>
              <a:rPr lang="es-PE" sz="2000" dirty="0" smtClean="0">
                <a:solidFill>
                  <a:schemeClr val="accent1"/>
                </a:solidFill>
              </a:rPr>
              <a:t>lumno :</a:t>
            </a:r>
            <a:r>
              <a:rPr lang="es-PE" sz="2800" dirty="0" smtClean="0">
                <a:solidFill>
                  <a:srgbClr val="FF0000"/>
                </a:solidFill>
              </a:rPr>
              <a:t>F</a:t>
            </a:r>
            <a:r>
              <a:rPr lang="es-PE" sz="2000" dirty="0" smtClean="0">
                <a:solidFill>
                  <a:schemeClr val="accent1"/>
                </a:solidFill>
              </a:rPr>
              <a:t>abiano </a:t>
            </a:r>
            <a:r>
              <a:rPr lang="es-PE" sz="2800" dirty="0" smtClean="0">
                <a:solidFill>
                  <a:srgbClr val="FF0000"/>
                </a:solidFill>
              </a:rPr>
              <a:t>G</a:t>
            </a:r>
            <a:r>
              <a:rPr lang="es-PE" sz="2000" dirty="0" smtClean="0">
                <a:solidFill>
                  <a:schemeClr val="accent1"/>
                </a:solidFill>
              </a:rPr>
              <a:t>ael </a:t>
            </a:r>
            <a:r>
              <a:rPr lang="es-PE" sz="2800" dirty="0" err="1" smtClean="0">
                <a:solidFill>
                  <a:srgbClr val="FF0000"/>
                </a:solidFill>
              </a:rPr>
              <a:t>V</a:t>
            </a:r>
            <a:r>
              <a:rPr lang="es-PE" sz="2000" dirty="0" err="1" smtClean="0">
                <a:solidFill>
                  <a:schemeClr val="accent1"/>
                </a:solidFill>
              </a:rPr>
              <a:t>asquez</a:t>
            </a:r>
            <a:r>
              <a:rPr lang="es-PE" sz="2000" dirty="0" smtClean="0">
                <a:solidFill>
                  <a:schemeClr val="accent1"/>
                </a:solidFill>
              </a:rPr>
              <a:t> </a:t>
            </a:r>
            <a:r>
              <a:rPr lang="es-PE" sz="2800" dirty="0" err="1" smtClean="0">
                <a:solidFill>
                  <a:srgbClr val="FF0000"/>
                </a:solidFill>
              </a:rPr>
              <a:t>G</a:t>
            </a:r>
            <a:r>
              <a:rPr lang="es-PE" sz="2000" dirty="0" err="1" smtClean="0">
                <a:solidFill>
                  <a:schemeClr val="accent1"/>
                </a:solidFill>
              </a:rPr>
              <a:t>omez</a:t>
            </a:r>
            <a:endParaRPr lang="es-PE" sz="2000" dirty="0" smtClean="0">
              <a:solidFill>
                <a:schemeClr val="accent1"/>
              </a:solidFill>
            </a:endParaRPr>
          </a:p>
          <a:p>
            <a:r>
              <a:rPr lang="es-PE" sz="2800" dirty="0" smtClean="0">
                <a:solidFill>
                  <a:srgbClr val="FF0000"/>
                </a:solidFill>
              </a:rPr>
              <a:t>F</a:t>
            </a:r>
            <a:r>
              <a:rPr lang="es-PE" sz="2000" dirty="0" smtClean="0">
                <a:solidFill>
                  <a:schemeClr val="accent1"/>
                </a:solidFill>
              </a:rPr>
              <a:t>echa :06</a:t>
            </a:r>
            <a:r>
              <a:rPr lang="es-PE" sz="2000" dirty="0" smtClean="0">
                <a:solidFill>
                  <a:srgbClr val="FF0000"/>
                </a:solidFill>
              </a:rPr>
              <a:t>/</a:t>
            </a:r>
            <a:r>
              <a:rPr lang="es-PE" sz="2000" dirty="0" smtClean="0">
                <a:solidFill>
                  <a:schemeClr val="accent1"/>
                </a:solidFill>
              </a:rPr>
              <a:t>12</a:t>
            </a:r>
            <a:r>
              <a:rPr lang="es-PE" sz="2000" dirty="0" smtClean="0">
                <a:solidFill>
                  <a:srgbClr val="FF0000"/>
                </a:solidFill>
              </a:rPr>
              <a:t>/</a:t>
            </a:r>
            <a:r>
              <a:rPr lang="es-PE" sz="2000" dirty="0" smtClean="0">
                <a:solidFill>
                  <a:schemeClr val="accent1"/>
                </a:solidFill>
              </a:rPr>
              <a:t>2023</a:t>
            </a:r>
            <a:endParaRPr lang="es-PE" sz="2000" dirty="0">
              <a:solidFill>
                <a:schemeClr val="accent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764" y="3103419"/>
            <a:ext cx="4973781" cy="336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7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5860473" y="2369127"/>
            <a:ext cx="5684635" cy="3854432"/>
          </a:xfrm>
        </p:spPr>
        <p:txBody>
          <a:bodyPr>
            <a:normAutofit fontScale="47500" lnSpcReduction="20000"/>
          </a:bodyPr>
          <a:lstStyle/>
          <a:p>
            <a:r>
              <a:rPr lang="es-PE" sz="7000" dirty="0">
                <a:solidFill>
                  <a:srgbClr val="FF0000"/>
                </a:solidFill>
              </a:rPr>
              <a:t>E</a:t>
            </a:r>
            <a:r>
              <a:rPr lang="es-PE" sz="4000" dirty="0">
                <a:solidFill>
                  <a:schemeClr val="accent1"/>
                </a:solidFill>
              </a:rPr>
              <a:t>s el animal más grande de la </a:t>
            </a:r>
            <a:r>
              <a:rPr lang="es-PE" sz="7000" dirty="0">
                <a:solidFill>
                  <a:srgbClr val="FF0000"/>
                </a:solidFill>
              </a:rPr>
              <a:t>T</a:t>
            </a:r>
            <a:r>
              <a:rPr lang="es-PE" sz="4000" dirty="0">
                <a:solidFill>
                  <a:schemeClr val="accent1"/>
                </a:solidFill>
              </a:rPr>
              <a:t>ierra</a:t>
            </a:r>
            <a:r>
              <a:rPr lang="es-PE" dirty="0">
                <a:solidFill>
                  <a:srgbClr val="FF0000"/>
                </a:solidFill>
              </a:rPr>
              <a:t>,</a:t>
            </a:r>
            <a:r>
              <a:rPr lang="es-PE" dirty="0"/>
              <a:t> </a:t>
            </a:r>
            <a:r>
              <a:rPr lang="es-PE" sz="4000" dirty="0">
                <a:solidFill>
                  <a:schemeClr val="accent1"/>
                </a:solidFill>
              </a:rPr>
              <a:t>puede medir hasta </a:t>
            </a:r>
            <a:r>
              <a:rPr lang="es-PE" sz="5900" dirty="0">
                <a:solidFill>
                  <a:srgbClr val="FF0000"/>
                </a:solidFill>
              </a:rPr>
              <a:t>30</a:t>
            </a:r>
            <a:r>
              <a:rPr lang="es-PE" sz="3600" dirty="0"/>
              <a:t> </a:t>
            </a:r>
            <a:r>
              <a:rPr lang="es-PE" sz="4000" dirty="0">
                <a:solidFill>
                  <a:schemeClr val="accent1"/>
                </a:solidFill>
              </a:rPr>
              <a:t>metros de largo y pesar hasta </a:t>
            </a:r>
            <a:r>
              <a:rPr lang="es-PE" sz="5900" dirty="0">
                <a:solidFill>
                  <a:srgbClr val="FF0000"/>
                </a:solidFill>
              </a:rPr>
              <a:t>180</a:t>
            </a:r>
            <a:r>
              <a:rPr lang="es-PE" sz="5900" dirty="0"/>
              <a:t> </a:t>
            </a:r>
            <a:r>
              <a:rPr lang="es-PE" sz="4000" dirty="0" err="1" smtClean="0">
                <a:solidFill>
                  <a:schemeClr val="accent1"/>
                </a:solidFill>
              </a:rPr>
              <a:t>toneladas</a:t>
            </a:r>
            <a:r>
              <a:rPr lang="es-PE" sz="4000" dirty="0" err="1" smtClean="0">
                <a:solidFill>
                  <a:srgbClr val="FF0000"/>
                </a:solidFill>
              </a:rPr>
              <a:t>.</a:t>
            </a:r>
            <a:r>
              <a:rPr lang="es-PE" sz="7000" dirty="0" err="1" smtClean="0">
                <a:solidFill>
                  <a:srgbClr val="FF0000"/>
                </a:solidFill>
              </a:rPr>
              <a:t>T</a:t>
            </a:r>
            <a:r>
              <a:rPr lang="es-PE" dirty="0" err="1" smtClean="0">
                <a:solidFill>
                  <a:schemeClr val="accent1"/>
                </a:solidFill>
              </a:rPr>
              <a:t>i</a:t>
            </a:r>
            <a:r>
              <a:rPr lang="es-PE" sz="3500" dirty="0" err="1" smtClean="0">
                <a:solidFill>
                  <a:schemeClr val="accent1"/>
                </a:solidFill>
              </a:rPr>
              <a:t>ene</a:t>
            </a:r>
            <a:r>
              <a:rPr lang="es-PE" sz="3500" dirty="0" smtClean="0">
                <a:solidFill>
                  <a:schemeClr val="accent1"/>
                </a:solidFill>
              </a:rPr>
              <a:t> un cuerpo </a:t>
            </a:r>
            <a:r>
              <a:rPr lang="es-PE" sz="4000" dirty="0" smtClean="0">
                <a:solidFill>
                  <a:schemeClr val="accent1"/>
                </a:solidFill>
              </a:rPr>
              <a:t>alargado y de color gris azulado</a:t>
            </a:r>
            <a:r>
              <a:rPr lang="es-PE" sz="4000" dirty="0" smtClean="0">
                <a:solidFill>
                  <a:srgbClr val="FF0000"/>
                </a:solidFill>
              </a:rPr>
              <a:t>,</a:t>
            </a:r>
            <a:r>
              <a:rPr lang="es-PE" sz="4000" dirty="0" smtClean="0"/>
              <a:t> </a:t>
            </a:r>
            <a:r>
              <a:rPr lang="es-PE" sz="4000" dirty="0" smtClean="0">
                <a:solidFill>
                  <a:schemeClr val="accent1"/>
                </a:solidFill>
              </a:rPr>
              <a:t>con una cabeza aplanada en forma de </a:t>
            </a:r>
            <a:r>
              <a:rPr lang="es-PE" sz="7000" dirty="0" err="1" smtClean="0">
                <a:solidFill>
                  <a:srgbClr val="FF0000"/>
                </a:solidFill>
              </a:rPr>
              <a:t>U</a:t>
            </a:r>
            <a:r>
              <a:rPr lang="es-PE" dirty="0" err="1" smtClean="0">
                <a:solidFill>
                  <a:srgbClr val="FF0000"/>
                </a:solidFill>
              </a:rPr>
              <a:t>.</a:t>
            </a:r>
            <a:r>
              <a:rPr lang="es-PE" sz="7000" dirty="0" err="1" smtClean="0">
                <a:solidFill>
                  <a:srgbClr val="FF0000"/>
                </a:solidFill>
              </a:rPr>
              <a:t>S</a:t>
            </a:r>
            <a:r>
              <a:rPr lang="es-PE" sz="4500" dirty="0" err="1" smtClean="0">
                <a:solidFill>
                  <a:schemeClr val="accent1"/>
                </a:solidFill>
              </a:rPr>
              <a:t>u</a:t>
            </a:r>
            <a:r>
              <a:rPr lang="es-PE" sz="4500" dirty="0" smtClean="0"/>
              <a:t> </a:t>
            </a:r>
            <a:r>
              <a:rPr lang="es-PE" sz="4500" dirty="0" smtClean="0">
                <a:solidFill>
                  <a:schemeClr val="accent1"/>
                </a:solidFill>
              </a:rPr>
              <a:t>lengua </a:t>
            </a:r>
            <a:r>
              <a:rPr lang="es-PE" sz="4500" dirty="0">
                <a:solidFill>
                  <a:schemeClr val="accent1"/>
                </a:solidFill>
              </a:rPr>
              <a:t>puede pesar </a:t>
            </a:r>
            <a:r>
              <a:rPr lang="es-PE" sz="7000" dirty="0">
                <a:solidFill>
                  <a:srgbClr val="FF0000"/>
                </a:solidFill>
              </a:rPr>
              <a:t>2,7</a:t>
            </a:r>
            <a:r>
              <a:rPr lang="es-PE" sz="4000" dirty="0">
                <a:solidFill>
                  <a:srgbClr val="FF0000"/>
                </a:solidFill>
              </a:rPr>
              <a:t> </a:t>
            </a:r>
            <a:r>
              <a:rPr lang="es-PE" sz="4500" dirty="0">
                <a:solidFill>
                  <a:schemeClr val="accent1"/>
                </a:solidFill>
              </a:rPr>
              <a:t>toneladas </a:t>
            </a:r>
            <a:r>
              <a:rPr lang="es-PE" sz="4500" dirty="0" smtClean="0">
                <a:solidFill>
                  <a:schemeClr val="accent1"/>
                </a:solidFill>
              </a:rPr>
              <a:t>y su mandíbula puede albergar </a:t>
            </a:r>
            <a:r>
              <a:rPr lang="es-PE" sz="7000" dirty="0" smtClean="0">
                <a:solidFill>
                  <a:srgbClr val="FF0000"/>
                </a:solidFill>
              </a:rPr>
              <a:t>90</a:t>
            </a:r>
            <a:r>
              <a:rPr lang="es-PE" sz="3600" dirty="0" smtClean="0">
                <a:solidFill>
                  <a:srgbClr val="FF0000"/>
                </a:solidFill>
              </a:rPr>
              <a:t> </a:t>
            </a:r>
            <a:r>
              <a:rPr lang="es-PE" sz="4500" dirty="0">
                <a:solidFill>
                  <a:schemeClr val="accent1"/>
                </a:solidFill>
              </a:rPr>
              <a:t>toneladas de comida y agua</a:t>
            </a:r>
            <a:r>
              <a:rPr lang="es-PE" sz="55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186546" y="582364"/>
            <a:ext cx="58910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dirty="0" smtClean="0">
                <a:solidFill>
                  <a:srgbClr val="FF0000"/>
                </a:solidFill>
              </a:rPr>
              <a:t>“L</a:t>
            </a:r>
            <a:r>
              <a:rPr lang="es-PE" sz="2800" dirty="0" smtClean="0">
                <a:solidFill>
                  <a:schemeClr val="accent1"/>
                </a:solidFill>
              </a:rPr>
              <a:t>as características </a:t>
            </a:r>
            <a:r>
              <a:rPr lang="es-PE" sz="2800" dirty="0">
                <a:solidFill>
                  <a:schemeClr val="accent1"/>
                </a:solidFill>
              </a:rPr>
              <a:t>de la ballena </a:t>
            </a:r>
            <a:r>
              <a:rPr lang="es-PE" sz="2800" dirty="0" smtClean="0">
                <a:solidFill>
                  <a:schemeClr val="accent1"/>
                </a:solidFill>
              </a:rPr>
              <a:t>azul</a:t>
            </a:r>
            <a:r>
              <a:rPr lang="es-PE" sz="3600" dirty="0" smtClean="0">
                <a:solidFill>
                  <a:srgbClr val="FF0000"/>
                </a:solidFill>
              </a:rPr>
              <a:t>”</a:t>
            </a:r>
            <a:endParaRPr lang="es-PE" sz="3600" dirty="0">
              <a:solidFill>
                <a:srgbClr val="FF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4" y="2369127"/>
            <a:ext cx="4724400" cy="385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4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>
                <a:solidFill>
                  <a:srgbClr val="FF0000"/>
                </a:solidFill>
              </a:rPr>
              <a:t>“</a:t>
            </a:r>
            <a:r>
              <a:rPr lang="es-PE" dirty="0">
                <a:solidFill>
                  <a:schemeClr val="accent1"/>
                </a:solidFill>
              </a:rPr>
              <a:t>L</a:t>
            </a:r>
            <a:r>
              <a:rPr lang="es-PE" sz="2800" dirty="0">
                <a:solidFill>
                  <a:schemeClr val="accent1"/>
                </a:solidFill>
              </a:rPr>
              <a:t>a alimentación de la ballena azul</a:t>
            </a:r>
            <a:r>
              <a:rPr lang="es-PE" dirty="0">
                <a:solidFill>
                  <a:srgbClr val="FF0000"/>
                </a:solidFill>
              </a:rPr>
              <a:t>”</a:t>
            </a:r>
            <a:r>
              <a:rPr lang="es-PE" dirty="0"/>
              <a:t/>
            </a:r>
            <a:br>
              <a:rPr lang="es-PE" dirty="0"/>
            </a:b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386320" y="2921274"/>
            <a:ext cx="5154517" cy="3424107"/>
          </a:xfrm>
        </p:spPr>
        <p:txBody>
          <a:bodyPr>
            <a:normAutofit lnSpcReduction="10000"/>
          </a:bodyPr>
          <a:lstStyle/>
          <a:p>
            <a:r>
              <a:rPr lang="es-PE" sz="3200" dirty="0">
                <a:solidFill>
                  <a:schemeClr val="accent1"/>
                </a:solidFill>
              </a:rPr>
              <a:t>L</a:t>
            </a:r>
            <a:r>
              <a:rPr lang="es-PE" dirty="0">
                <a:solidFill>
                  <a:schemeClr val="accent1"/>
                </a:solidFill>
              </a:rPr>
              <a:t>as diferentes especies de ballenas se alimentan principalmente de crustáceos planctónicos o </a:t>
            </a:r>
            <a:r>
              <a:rPr lang="es-PE" dirty="0" err="1">
                <a:solidFill>
                  <a:schemeClr val="accent1"/>
                </a:solidFill>
              </a:rPr>
              <a:t>micronectónicos</a:t>
            </a:r>
            <a:r>
              <a:rPr lang="es-PE" dirty="0">
                <a:solidFill>
                  <a:schemeClr val="accent1"/>
                </a:solidFill>
              </a:rPr>
              <a:t> y cardúmenes de pequeños peces</a:t>
            </a:r>
            <a:r>
              <a:rPr lang="es-PE" dirty="0">
                <a:solidFill>
                  <a:srgbClr val="FF0000"/>
                </a:solidFill>
              </a:rPr>
              <a:t>.</a:t>
            </a:r>
            <a:r>
              <a:rPr lang="es-PE" sz="3200" dirty="0">
                <a:solidFill>
                  <a:srgbClr val="FF0000"/>
                </a:solidFill>
              </a:rPr>
              <a:t> S</a:t>
            </a:r>
            <a:r>
              <a:rPr lang="es-PE" dirty="0">
                <a:solidFill>
                  <a:schemeClr val="accent1"/>
                </a:solidFill>
              </a:rPr>
              <a:t>in embargo</a:t>
            </a:r>
            <a:r>
              <a:rPr lang="es-PE" dirty="0">
                <a:solidFill>
                  <a:srgbClr val="FF0000"/>
                </a:solidFill>
              </a:rPr>
              <a:t>,</a:t>
            </a:r>
            <a:r>
              <a:rPr lang="es-PE" dirty="0"/>
              <a:t> </a:t>
            </a:r>
            <a:r>
              <a:rPr lang="es-PE" dirty="0">
                <a:solidFill>
                  <a:schemeClr val="accent1"/>
                </a:solidFill>
              </a:rPr>
              <a:t>no todas las especies de ballenas utilizan el mismo modo de capturar estos crustáceos o peces</a:t>
            </a:r>
            <a:r>
              <a:rPr lang="es-PE" dirty="0">
                <a:solidFill>
                  <a:srgbClr val="FF0000"/>
                </a:solidFill>
              </a:rPr>
              <a:t>.</a:t>
            </a:r>
          </a:p>
          <a:p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6" y="2921274"/>
            <a:ext cx="4988260" cy="321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4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>
                <a:solidFill>
                  <a:srgbClr val="FF0000"/>
                </a:solidFill>
              </a:rPr>
              <a:t>"C</a:t>
            </a:r>
            <a:r>
              <a:rPr lang="es-PE" dirty="0">
                <a:solidFill>
                  <a:schemeClr val="accent1"/>
                </a:solidFill>
              </a:rPr>
              <a:t>omo casa la </a:t>
            </a:r>
            <a:r>
              <a:rPr lang="es-PE" dirty="0" err="1">
                <a:solidFill>
                  <a:schemeClr val="accent1"/>
                </a:solidFill>
              </a:rPr>
              <a:t>balleña</a:t>
            </a:r>
            <a:r>
              <a:rPr lang="es-PE" dirty="0">
                <a:solidFill>
                  <a:schemeClr val="accent1"/>
                </a:solidFill>
              </a:rPr>
              <a:t> azul</a:t>
            </a:r>
            <a:r>
              <a:rPr lang="es-PE" dirty="0">
                <a:solidFill>
                  <a:srgbClr val="FF0000"/>
                </a:solidFill>
              </a:rPr>
              <a:t>"</a:t>
            </a:r>
            <a:r>
              <a:rPr lang="es-PE" dirty="0"/>
              <a:t/>
            </a:r>
            <a:br>
              <a:rPr lang="es-PE" dirty="0"/>
            </a:br>
            <a:endParaRPr lang="es-PE" dirty="0"/>
          </a:p>
        </p:txBody>
      </p:sp>
      <p:sp>
        <p:nvSpPr>
          <p:cNvPr id="9" name="Rectángulo 8"/>
          <p:cNvSpPr/>
          <p:nvPr/>
        </p:nvSpPr>
        <p:spPr>
          <a:xfrm>
            <a:off x="6900189" y="2828788"/>
            <a:ext cx="437803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3200" dirty="0">
                <a:solidFill>
                  <a:srgbClr val="FF0000"/>
                </a:solidFill>
              </a:rPr>
              <a:t>D</a:t>
            </a:r>
            <a:r>
              <a:rPr lang="es-PE" sz="2800" dirty="0"/>
              <a:t>urante esta inmersión</a:t>
            </a:r>
            <a:r>
              <a:rPr lang="es-PE" sz="2800" dirty="0">
                <a:solidFill>
                  <a:srgbClr val="FF0000"/>
                </a:solidFill>
              </a:rPr>
              <a:t>, </a:t>
            </a:r>
            <a:r>
              <a:rPr lang="es-PE" sz="2800" dirty="0"/>
              <a:t>la ballena azul pudiera girar su cuerpo </a:t>
            </a:r>
            <a:r>
              <a:rPr lang="es-PE" sz="2800" dirty="0">
                <a:solidFill>
                  <a:srgbClr val="FF0000"/>
                </a:solidFill>
              </a:rPr>
              <a:t>360° </a:t>
            </a:r>
            <a:r>
              <a:rPr lang="es-PE" sz="2800" dirty="0"/>
              <a:t>con la intención de ubicar a su presa</a:t>
            </a:r>
            <a:r>
              <a:rPr lang="es-PE" sz="2800" dirty="0">
                <a:solidFill>
                  <a:srgbClr val="FF0000"/>
                </a:solidFill>
              </a:rPr>
              <a:t>. L</a:t>
            </a:r>
            <a:r>
              <a:rPr lang="es-PE" sz="2800" dirty="0"/>
              <a:t>uego se reorienta rápidamente y barre de una estocada los bancos de krill</a:t>
            </a:r>
            <a:r>
              <a:rPr lang="es-PE" sz="28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54" y="2612812"/>
            <a:ext cx="5458691" cy="360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4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5890154" cy="21810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154" y="4354287"/>
            <a:ext cx="6301846" cy="25037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154" y="2286000"/>
            <a:ext cx="6301846" cy="218107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890154" cy="2286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0154" y="0"/>
            <a:ext cx="6301846" cy="2286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2320" y="2522055"/>
            <a:ext cx="10364451" cy="1596177"/>
          </a:xfrm>
        </p:spPr>
        <p:txBody>
          <a:bodyPr>
            <a:normAutofit/>
          </a:bodyPr>
          <a:lstStyle/>
          <a:p>
            <a:r>
              <a:rPr lang="es-PE" sz="4800" dirty="0" smtClean="0">
                <a:solidFill>
                  <a:srgbClr val="FF3300"/>
                </a:solidFill>
              </a:rPr>
              <a:t>Gracias POR SU ATENCIÓN</a:t>
            </a:r>
            <a:endParaRPr lang="es-PE" sz="4800" dirty="0">
              <a:solidFill>
                <a:srgbClr val="FF33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467073"/>
            <a:ext cx="5929745" cy="239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0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116</TotalTime>
  <Words>179</Words>
  <Application>Microsoft Office PowerPoint</Application>
  <PresentationFormat>Panorámica</PresentationFormat>
  <Paragraphs>12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Tw Cen MT</vt:lpstr>
      <vt:lpstr>Gota</vt:lpstr>
      <vt:lpstr>La Ballena Azul</vt:lpstr>
      <vt:lpstr>Presentación de PowerPoint</vt:lpstr>
      <vt:lpstr>“La alimentación de la ballena azul” </vt:lpstr>
      <vt:lpstr>"Como casa la balleña azul" </vt:lpstr>
      <vt:lpstr>Gracias POR SU ATENCIÓN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Ballena Azul</dc:title>
  <dc:creator>Advance</dc:creator>
  <cp:lastModifiedBy>Advance</cp:lastModifiedBy>
  <cp:revision>12</cp:revision>
  <cp:lastPrinted>2023-12-06T03:30:10Z</cp:lastPrinted>
  <dcterms:created xsi:type="dcterms:W3CDTF">2023-12-06T01:10:37Z</dcterms:created>
  <dcterms:modified xsi:type="dcterms:W3CDTF">2023-12-06T03:30:58Z</dcterms:modified>
</cp:coreProperties>
</file>