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9" r:id="rId5"/>
    <p:sldId id="260" r:id="rId6"/>
    <p:sldId id="262" r:id="rId7"/>
    <p:sldId id="264" r:id="rId8"/>
    <p:sldId id="265" r:id="rId9"/>
    <p:sldId id="266" r:id="rId10"/>
    <p:sldId id="263" r:id="rId11"/>
    <p:sldId id="267" r:id="rId1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1F391A-5CBF-B898-4ABB-C719CA2EAA1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B14DFB5E-3CCA-0010-D6E9-6190D585CC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A82AAC38-E867-B19C-0F42-DAF18A5237B7}"/>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5" name="Marcador de pie de página 4">
            <a:extLst>
              <a:ext uri="{FF2B5EF4-FFF2-40B4-BE49-F238E27FC236}">
                <a16:creationId xmlns:a16="http://schemas.microsoft.com/office/drawing/2014/main" id="{5059F092-55A5-1CAC-6328-F2C9C4A868C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206696D-0D8E-3007-1572-1FB78E66F67E}"/>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282373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0B2F47-DC3B-4632-E1B0-F8958D982CE6}"/>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B22B1BF-FBA3-D1A2-7765-2955B4C7B39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A3D38F0-1362-8DDA-4EE6-9519EF8C3C75}"/>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5" name="Marcador de pie de página 4">
            <a:extLst>
              <a:ext uri="{FF2B5EF4-FFF2-40B4-BE49-F238E27FC236}">
                <a16:creationId xmlns:a16="http://schemas.microsoft.com/office/drawing/2014/main" id="{4F6CA4E5-B136-94D7-EB60-26B1F29122F3}"/>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937F8AA7-F1CE-AF59-BA81-6B522850F1D9}"/>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273256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A3D0DDE-9260-66CF-72AA-51255BC717B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108F945E-5E3E-A9A0-B6B3-7E4ED57CC45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92F9092-52A6-FDFC-A798-93BDA35308DD}"/>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5" name="Marcador de pie de página 4">
            <a:extLst>
              <a:ext uri="{FF2B5EF4-FFF2-40B4-BE49-F238E27FC236}">
                <a16:creationId xmlns:a16="http://schemas.microsoft.com/office/drawing/2014/main" id="{FFBCD7CA-5F80-D6B1-A72D-450858DBA87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6CA94B6-3A21-21FA-381F-8536B0784AC6}"/>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388607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31A544-CAFE-5815-5A66-5F2174E47D2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B118B5A-DEC0-E994-2988-8840A61CE85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EAB5E4D-3871-1408-2B14-2CD168057D76}"/>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5" name="Marcador de pie de página 4">
            <a:extLst>
              <a:ext uri="{FF2B5EF4-FFF2-40B4-BE49-F238E27FC236}">
                <a16:creationId xmlns:a16="http://schemas.microsoft.com/office/drawing/2014/main" id="{A389CBB7-2F30-19C2-8781-9865E6E8E9E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8B694B3-99D8-9C95-229B-95873C0D96DB}"/>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259960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32D37B-2CA0-10A5-C01F-FBCBFF0968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73E6A4B5-A33A-43A0-3C0D-871C3124AF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1CBBBE7-938A-4A78-D923-F95C4682DC24}"/>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5" name="Marcador de pie de página 4">
            <a:extLst>
              <a:ext uri="{FF2B5EF4-FFF2-40B4-BE49-F238E27FC236}">
                <a16:creationId xmlns:a16="http://schemas.microsoft.com/office/drawing/2014/main" id="{EB63FD27-3FF3-2B4F-8FEB-7C3058009C8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17A8B84D-CCFA-91F4-D8C1-F28444D69227}"/>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453458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9ACE01-E83C-7774-42AA-85F4F87F2A1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2C04F8F-B21A-47EA-4239-EAD22B10A27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4829686D-1BB6-999C-6949-D377B614E60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C6A60C97-AB23-2F5F-F21C-BE42AE0BCDDC}"/>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6" name="Marcador de pie de página 5">
            <a:extLst>
              <a:ext uri="{FF2B5EF4-FFF2-40B4-BE49-F238E27FC236}">
                <a16:creationId xmlns:a16="http://schemas.microsoft.com/office/drawing/2014/main" id="{CF79CC6D-258E-CBB3-54D7-ADFF44EF15F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63431A4-6E05-45F0-5293-369F99213413}"/>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396041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9EE75B-C130-AEFC-6F5D-2AD86FA5371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3A23E1D3-E398-28F2-918A-B860AE39E1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2E105F1-DE60-ECA7-6437-58AACDF710C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012D3F1-A5D8-70B3-4D11-124E28CD8D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1155D9B-D1C3-E9D9-C633-95D43E65F06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9C443D93-26EB-C4E2-1075-E1D4866AF0B5}"/>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8" name="Marcador de pie de página 7">
            <a:extLst>
              <a:ext uri="{FF2B5EF4-FFF2-40B4-BE49-F238E27FC236}">
                <a16:creationId xmlns:a16="http://schemas.microsoft.com/office/drawing/2014/main" id="{756DE013-8C0B-1C3A-B6A9-DB37C4307A26}"/>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0ED7A93E-D8AD-1301-3328-6D20D5F93C2A}"/>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3523349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951341-9FBB-5279-7751-570DD8CE9E6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380CE6C4-FEAF-8E93-4998-FFF4C534B8F0}"/>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4" name="Marcador de pie de página 3">
            <a:extLst>
              <a:ext uri="{FF2B5EF4-FFF2-40B4-BE49-F238E27FC236}">
                <a16:creationId xmlns:a16="http://schemas.microsoft.com/office/drawing/2014/main" id="{77C8FCB9-6694-9B98-FDC3-1FB5ED6488AE}"/>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F58E9B30-1CF5-E6BC-0A6A-A5A2FCD454EE}"/>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169472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700DE47-C5FC-2477-925F-32BA69956B2D}"/>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3" name="Marcador de pie de página 2">
            <a:extLst>
              <a:ext uri="{FF2B5EF4-FFF2-40B4-BE49-F238E27FC236}">
                <a16:creationId xmlns:a16="http://schemas.microsoft.com/office/drawing/2014/main" id="{63BB3E0B-C83A-A6AF-6A5F-AF5240655681}"/>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80C0A528-25CF-D0FA-8E0D-88130BD51720}"/>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942561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5B1F88-E4AF-6030-10BD-29FB9E3C8F0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F2613499-88B4-428F-4230-C3D2CA66A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3D44714B-D5F6-A52B-0B25-FA8A0912E4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0A1B1CB-F67B-6CB1-2174-157880E95FCA}"/>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6" name="Marcador de pie de página 5">
            <a:extLst>
              <a:ext uri="{FF2B5EF4-FFF2-40B4-BE49-F238E27FC236}">
                <a16:creationId xmlns:a16="http://schemas.microsoft.com/office/drawing/2014/main" id="{2D3C104B-5D06-0574-D892-E3E6419A165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39E6B876-E5D5-85B1-1594-CFC7940EF845}"/>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965821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F9A544-65D6-40EE-A8C8-1059539D77E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40F88A66-810E-28B8-5C5E-506ACDBEDF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C6B0CEAF-46AF-D58A-EEDA-5B268D436A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9138CEB-5EAA-092B-0670-25006C6106F6}"/>
              </a:ext>
            </a:extLst>
          </p:cNvPr>
          <p:cNvSpPr>
            <a:spLocks noGrp="1"/>
          </p:cNvSpPr>
          <p:nvPr>
            <p:ph type="dt" sz="half" idx="10"/>
          </p:nvPr>
        </p:nvSpPr>
        <p:spPr/>
        <p:txBody>
          <a:bodyPr/>
          <a:lstStyle/>
          <a:p>
            <a:fld id="{FB8213CB-80BB-4B50-9A7D-ED8FB1A3815C}" type="datetimeFigureOut">
              <a:rPr lang="es-PE" smtClean="0"/>
              <a:t>18/07/2022</a:t>
            </a:fld>
            <a:endParaRPr lang="es-PE"/>
          </a:p>
        </p:txBody>
      </p:sp>
      <p:sp>
        <p:nvSpPr>
          <p:cNvPr id="6" name="Marcador de pie de página 5">
            <a:extLst>
              <a:ext uri="{FF2B5EF4-FFF2-40B4-BE49-F238E27FC236}">
                <a16:creationId xmlns:a16="http://schemas.microsoft.com/office/drawing/2014/main" id="{EC120837-CEDD-EE70-89E8-2AF567ED80CE}"/>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649A057C-BC49-5591-DA79-4636B39186C9}"/>
              </a:ext>
            </a:extLst>
          </p:cNvPr>
          <p:cNvSpPr>
            <a:spLocks noGrp="1"/>
          </p:cNvSpPr>
          <p:nvPr>
            <p:ph type="sldNum" sz="quarter" idx="12"/>
          </p:nvPr>
        </p:nvSpPr>
        <p:spPr/>
        <p:txBody>
          <a:bodyPr/>
          <a:lstStyle/>
          <a:p>
            <a:fld id="{C354519C-529C-4F6B-89A8-F9E7D1D1E4C0}" type="slidenum">
              <a:rPr lang="es-PE" smtClean="0"/>
              <a:t>‹Nº›</a:t>
            </a:fld>
            <a:endParaRPr lang="es-PE"/>
          </a:p>
        </p:txBody>
      </p:sp>
    </p:spTree>
    <p:extLst>
      <p:ext uri="{BB962C8B-B14F-4D97-AF65-F5344CB8AC3E}">
        <p14:creationId xmlns:p14="http://schemas.microsoft.com/office/powerpoint/2010/main" val="1976091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647E3BA-2B56-FEB1-54DA-25E59F4A4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EA3902F1-D99E-8723-166D-0AC565D9C8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59C29DF-375B-C009-CFA3-1DE12F570A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8213CB-80BB-4B50-9A7D-ED8FB1A3815C}" type="datetimeFigureOut">
              <a:rPr lang="es-PE" smtClean="0"/>
              <a:t>18/07/2022</a:t>
            </a:fld>
            <a:endParaRPr lang="es-PE"/>
          </a:p>
        </p:txBody>
      </p:sp>
      <p:sp>
        <p:nvSpPr>
          <p:cNvPr id="5" name="Marcador de pie de página 4">
            <a:extLst>
              <a:ext uri="{FF2B5EF4-FFF2-40B4-BE49-F238E27FC236}">
                <a16:creationId xmlns:a16="http://schemas.microsoft.com/office/drawing/2014/main" id="{4FE2B5EA-E35E-2D1A-DE9C-84D323569F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3BAA4ADF-C652-D269-CD32-7D07498B5C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54519C-529C-4F6B-89A8-F9E7D1D1E4C0}" type="slidenum">
              <a:rPr lang="es-PE" smtClean="0"/>
              <a:t>‹Nº›</a:t>
            </a:fld>
            <a:endParaRPr lang="es-PE"/>
          </a:p>
        </p:txBody>
      </p:sp>
    </p:spTree>
    <p:extLst>
      <p:ext uri="{BB962C8B-B14F-4D97-AF65-F5344CB8AC3E}">
        <p14:creationId xmlns:p14="http://schemas.microsoft.com/office/powerpoint/2010/main" val="3363411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AA620C-8D5F-86CF-680D-E5A795936E0D}"/>
              </a:ext>
            </a:extLst>
          </p:cNvPr>
          <p:cNvSpPr>
            <a:spLocks noGrp="1"/>
          </p:cNvSpPr>
          <p:nvPr>
            <p:ph type="ctrTitle"/>
          </p:nvPr>
        </p:nvSpPr>
        <p:spPr>
          <a:xfrm>
            <a:off x="1524000" y="406400"/>
            <a:ext cx="9144000" cy="2387600"/>
          </a:xfrm>
        </p:spPr>
        <p:txBody>
          <a:bodyPr/>
          <a:lstStyle/>
          <a:p>
            <a:r>
              <a:rPr lang="es-PE" dirty="0">
                <a:latin typeface="Arial" panose="020B0604020202020204" pitchFamily="34" charset="0"/>
                <a:cs typeface="Arial" panose="020B0604020202020204" pitchFamily="34" charset="0"/>
              </a:rPr>
              <a:t>Retroalimentación positiva y negativa</a:t>
            </a:r>
          </a:p>
        </p:txBody>
      </p:sp>
      <p:sp>
        <p:nvSpPr>
          <p:cNvPr id="3" name="Subtítulo 2">
            <a:extLst>
              <a:ext uri="{FF2B5EF4-FFF2-40B4-BE49-F238E27FC236}">
                <a16:creationId xmlns:a16="http://schemas.microsoft.com/office/drawing/2014/main" id="{8B7BFAD7-D1F3-BE9D-94A6-61144D4C6351}"/>
              </a:ext>
            </a:extLst>
          </p:cNvPr>
          <p:cNvSpPr>
            <a:spLocks noGrp="1"/>
          </p:cNvSpPr>
          <p:nvPr>
            <p:ph type="subTitle" idx="1"/>
          </p:nvPr>
        </p:nvSpPr>
        <p:spPr>
          <a:xfrm>
            <a:off x="1524000" y="3602037"/>
            <a:ext cx="9144000" cy="2639737"/>
          </a:xfrm>
        </p:spPr>
        <p:txBody>
          <a:bodyPr>
            <a:normAutofit lnSpcReduction="10000"/>
          </a:bodyPr>
          <a:lstStyle/>
          <a:p>
            <a:r>
              <a:rPr lang="es-PE" dirty="0"/>
              <a:t>Nombre: Fabricio Chilcón Bermeo</a:t>
            </a:r>
          </a:p>
          <a:p>
            <a:r>
              <a:rPr lang="es-PE" dirty="0"/>
              <a:t>Colegio: Algarrobos</a:t>
            </a:r>
          </a:p>
          <a:p>
            <a:r>
              <a:rPr lang="es-PE" dirty="0"/>
              <a:t>Grado:5to</a:t>
            </a:r>
          </a:p>
          <a:p>
            <a:r>
              <a:rPr lang="es-PE" dirty="0"/>
              <a:t>Sección: A</a:t>
            </a:r>
          </a:p>
          <a:p>
            <a:r>
              <a:rPr lang="es-PE" dirty="0"/>
              <a:t>Profesor: Juan </a:t>
            </a:r>
            <a:r>
              <a:rPr lang="es-PE" dirty="0" err="1"/>
              <a:t>Cespedes</a:t>
            </a:r>
            <a:endParaRPr lang="es-PE" dirty="0"/>
          </a:p>
          <a:p>
            <a:r>
              <a:rPr lang="es-PE" dirty="0"/>
              <a:t>Curso: Biología </a:t>
            </a:r>
          </a:p>
        </p:txBody>
      </p:sp>
      <p:pic>
        <p:nvPicPr>
          <p:cNvPr id="1026" name="Picture 2" descr="COLEGIO ALGARROBOS">
            <a:extLst>
              <a:ext uri="{FF2B5EF4-FFF2-40B4-BE49-F238E27FC236}">
                <a16:creationId xmlns:a16="http://schemas.microsoft.com/office/drawing/2014/main" id="{CA1C39AB-1E03-AADE-2FC3-CF990998AE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103" y="2171700"/>
            <a:ext cx="2066925"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56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A295E-B58F-6F10-2E1A-C3162F89F890}"/>
              </a:ext>
            </a:extLst>
          </p:cNvPr>
          <p:cNvSpPr>
            <a:spLocks noGrp="1"/>
          </p:cNvSpPr>
          <p:nvPr>
            <p:ph type="title"/>
          </p:nvPr>
        </p:nvSpPr>
        <p:spPr/>
        <p:txBody>
          <a:bodyPr/>
          <a:lstStyle/>
          <a:p>
            <a:r>
              <a:rPr lang="es-PE" dirty="0"/>
              <a:t>Conclusiones</a:t>
            </a:r>
          </a:p>
        </p:txBody>
      </p:sp>
      <p:sp>
        <p:nvSpPr>
          <p:cNvPr id="3" name="Marcador de contenido 2">
            <a:extLst>
              <a:ext uri="{FF2B5EF4-FFF2-40B4-BE49-F238E27FC236}">
                <a16:creationId xmlns:a16="http://schemas.microsoft.com/office/drawing/2014/main" id="{48FA827B-8A17-DCC7-0AA3-F3C1B8E9F77F}"/>
              </a:ext>
            </a:extLst>
          </p:cNvPr>
          <p:cNvSpPr>
            <a:spLocks noGrp="1"/>
          </p:cNvSpPr>
          <p:nvPr>
            <p:ph idx="1"/>
          </p:nvPr>
        </p:nvSpPr>
        <p:spPr/>
        <p:txBody>
          <a:bodyPr/>
          <a:lstStyle/>
          <a:p>
            <a:r>
              <a:rPr lang="es-MX" sz="1800" dirty="0">
                <a:solidFill>
                  <a:srgbClr val="151515"/>
                </a:solidFill>
                <a:latin typeface="Arial" panose="020B0604020202020204" pitchFamily="34" charset="0"/>
                <a:cs typeface="Arial" panose="020B0604020202020204" pitchFamily="34" charset="0"/>
              </a:rPr>
              <a:t>1.L</a:t>
            </a:r>
            <a:r>
              <a:rPr lang="es-MX" sz="1800" dirty="0">
                <a:solidFill>
                  <a:srgbClr val="151515"/>
                </a:solidFill>
                <a:effectLst/>
                <a:latin typeface="Arial" panose="020B0604020202020204" pitchFamily="34" charset="0"/>
                <a:cs typeface="Arial" panose="020B0604020202020204" pitchFamily="34" charset="0"/>
              </a:rPr>
              <a:t>a retroalimentación es el proceso a través del cual se genera una respuesta a la emisión de un mensaje. Puede ser de dos tipos, positiva o negativa dependiendo de las consecuencias del funcionamiento de un sistema. Donde más se usa es en la comunicación, pero también podemos encontrarlo en la educación, en las redes sociales, en los clientes, en el cuerpo humano, entre otros. </a:t>
            </a:r>
          </a:p>
          <a:p>
            <a:pPr algn="l"/>
            <a:r>
              <a:rPr lang="es-MX" sz="1800" dirty="0">
                <a:solidFill>
                  <a:srgbClr val="151515"/>
                </a:solidFill>
                <a:latin typeface="Arial" panose="020B0604020202020204" pitchFamily="34" charset="0"/>
                <a:cs typeface="Arial" panose="020B0604020202020204" pitchFamily="34" charset="0"/>
              </a:rPr>
              <a:t>2. </a:t>
            </a:r>
            <a:r>
              <a:rPr lang="es-MX" sz="1800" i="0" dirty="0">
                <a:solidFill>
                  <a:srgbClr val="202124"/>
                </a:solidFill>
                <a:effectLst/>
                <a:latin typeface="arial" panose="020B0604020202020204" pitchFamily="34" charset="0"/>
              </a:rPr>
              <a:t>La realimentación positiva​ es uno de los mecanismos de realimentación por el cual los efectos o salidas de un sistema causan efectos acumulativos a la entrada, en contraste con la realimentación negativa donde la salida causa efectos sustractivos a la entrada.</a:t>
            </a:r>
          </a:p>
          <a:p>
            <a:endParaRPr lang="es-PE" dirty="0"/>
          </a:p>
        </p:txBody>
      </p:sp>
    </p:spTree>
    <p:extLst>
      <p:ext uri="{BB962C8B-B14F-4D97-AF65-F5344CB8AC3E}">
        <p14:creationId xmlns:p14="http://schemas.microsoft.com/office/powerpoint/2010/main" val="2015606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8AF588-D86A-5469-C36E-DD3005AC1409}"/>
              </a:ext>
            </a:extLst>
          </p:cNvPr>
          <p:cNvSpPr>
            <a:spLocks noGrp="1"/>
          </p:cNvSpPr>
          <p:nvPr>
            <p:ph type="title"/>
          </p:nvPr>
        </p:nvSpPr>
        <p:spPr/>
        <p:txBody>
          <a:bodyPr/>
          <a:lstStyle/>
          <a:p>
            <a:r>
              <a:rPr lang="es-PE" dirty="0"/>
              <a:t>Referencias</a:t>
            </a:r>
          </a:p>
        </p:txBody>
      </p:sp>
      <p:sp>
        <p:nvSpPr>
          <p:cNvPr id="3" name="Marcador de contenido 2">
            <a:extLst>
              <a:ext uri="{FF2B5EF4-FFF2-40B4-BE49-F238E27FC236}">
                <a16:creationId xmlns:a16="http://schemas.microsoft.com/office/drawing/2014/main" id="{3A1083AE-81A9-7CC8-1E3A-410E74417455}"/>
              </a:ext>
            </a:extLst>
          </p:cNvPr>
          <p:cNvSpPr>
            <a:spLocks noGrp="1"/>
          </p:cNvSpPr>
          <p:nvPr>
            <p:ph idx="1"/>
          </p:nvPr>
        </p:nvSpPr>
        <p:spPr/>
        <p:txBody>
          <a:bodyPr/>
          <a:lstStyle/>
          <a:p>
            <a:endParaRPr lang="es-PE"/>
          </a:p>
        </p:txBody>
      </p:sp>
    </p:spTree>
    <p:extLst>
      <p:ext uri="{BB962C8B-B14F-4D97-AF65-F5344CB8AC3E}">
        <p14:creationId xmlns:p14="http://schemas.microsoft.com/office/powerpoint/2010/main" val="1013549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AF0371-81E8-AD3C-DB64-F2DDC8071A23}"/>
              </a:ext>
            </a:extLst>
          </p:cNvPr>
          <p:cNvSpPr>
            <a:spLocks noGrp="1"/>
          </p:cNvSpPr>
          <p:nvPr>
            <p:ph type="title"/>
          </p:nvPr>
        </p:nvSpPr>
        <p:spPr/>
        <p:txBody>
          <a:bodyPr/>
          <a:lstStyle/>
          <a:p>
            <a:r>
              <a:rPr lang="es-PE" dirty="0"/>
              <a:t>Introducción</a:t>
            </a:r>
          </a:p>
        </p:txBody>
      </p:sp>
      <p:sp>
        <p:nvSpPr>
          <p:cNvPr id="3" name="Marcador de contenido 2">
            <a:extLst>
              <a:ext uri="{FF2B5EF4-FFF2-40B4-BE49-F238E27FC236}">
                <a16:creationId xmlns:a16="http://schemas.microsoft.com/office/drawing/2014/main" id="{0B411BDA-06BC-A6EA-5EB4-DCC8CB12D1CC}"/>
              </a:ext>
            </a:extLst>
          </p:cNvPr>
          <p:cNvSpPr>
            <a:spLocks noGrp="1"/>
          </p:cNvSpPr>
          <p:nvPr>
            <p:ph idx="1"/>
          </p:nvPr>
        </p:nvSpPr>
        <p:spPr/>
        <p:txBody>
          <a:bodyPr>
            <a:normAutofit/>
          </a:bodyPr>
          <a:lstStyle/>
          <a:p>
            <a:pPr>
              <a:lnSpc>
                <a:spcPct val="107000"/>
              </a:lnSpc>
              <a:spcAft>
                <a:spcPts val="800"/>
              </a:spcAft>
            </a:pPr>
            <a:r>
              <a:rPr lang="es-ES" sz="1800" dirty="0">
                <a:effectLst/>
                <a:latin typeface="Arial" panose="020B0604020202020204" pitchFamily="34" charset="0"/>
                <a:ea typeface="Calibri" panose="020F0502020204030204" pitchFamily="34" charset="0"/>
                <a:cs typeface="Arial" panose="020B0604020202020204" pitchFamily="34" charset="0"/>
              </a:rPr>
              <a:t>En este trabajo se expondrá el tema denominado “Retroalimentación positiva y negativa”,</a:t>
            </a:r>
            <a:r>
              <a:rPr lang="es-MX" sz="1800" dirty="0">
                <a:solidFill>
                  <a:srgbClr val="202124"/>
                </a:solidFill>
                <a:latin typeface="Arial" panose="020B0604020202020204" pitchFamily="34" charset="0"/>
                <a:ea typeface="Calibri" panose="020F0502020204030204" pitchFamily="34" charset="0"/>
                <a:cs typeface="Arial" panose="020B0604020202020204" pitchFamily="34" charset="0"/>
              </a:rPr>
              <a:t> l</a:t>
            </a:r>
            <a:r>
              <a:rPr lang="es-MX" sz="1800" i="0" dirty="0">
                <a:solidFill>
                  <a:srgbClr val="202124"/>
                </a:solidFill>
                <a:effectLst/>
                <a:latin typeface="Arial" panose="020B0604020202020204" pitchFamily="34" charset="0"/>
                <a:cs typeface="Arial" panose="020B0604020202020204" pitchFamily="34" charset="0"/>
              </a:rPr>
              <a:t>a retroalimentación positiva favorece el cambio introducido en el sistema y la retroalimentación negativa busca que el equilibrio o estado original del sistema se mantenga</a:t>
            </a:r>
            <a:r>
              <a:rPr lang="es-ES" sz="1800" dirty="0">
                <a:effectLst/>
                <a:latin typeface="Arial" panose="020B0604020202020204" pitchFamily="34" charset="0"/>
                <a:ea typeface="Calibri" panose="020F0502020204030204" pitchFamily="34" charset="0"/>
                <a:cs typeface="Arial" panose="020B0604020202020204" pitchFamily="34" charset="0"/>
              </a:rPr>
              <a:t>; específicamente, expondré aspectos interesantes, tales como: cuando la retroalimentación es negativa o es positiva, como de igual manera explicaré el mecanismo de 3 glándulas</a:t>
            </a:r>
            <a:r>
              <a:rPr lang="es-PE"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s-PE" sz="18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s-ES" sz="1800" dirty="0">
                <a:effectLst/>
                <a:latin typeface="Arial" panose="020B0604020202020204" pitchFamily="34" charset="0"/>
                <a:ea typeface="Calibri" panose="020F0502020204030204" pitchFamily="34" charset="0"/>
                <a:cs typeface="Arial" panose="020B0604020202020204" pitchFamily="34" charset="0"/>
              </a:rPr>
              <a:t>El presente trabajo tiene la importancia de transmitir el interés hacia el tema, basándose en información simple y resumida, apoyándose de un breve resumen muy entendible para cualquier lector.</a:t>
            </a:r>
            <a:endParaRPr lang="es-PE" sz="1800" dirty="0">
              <a:effectLst/>
              <a:latin typeface="Arial" panose="020B0604020202020204" pitchFamily="34" charset="0"/>
              <a:ea typeface="Calibri" panose="020F0502020204030204" pitchFamily="34" charset="0"/>
              <a:cs typeface="Arial" panose="020B0604020202020204" pitchFamily="34" charset="0"/>
            </a:endParaRPr>
          </a:p>
          <a:p>
            <a:r>
              <a:rPr lang="es-ES" sz="1800" dirty="0">
                <a:effectLst/>
                <a:latin typeface="Arial" panose="020B0604020202020204" pitchFamily="34" charset="0"/>
                <a:ea typeface="Calibri" panose="020F0502020204030204" pitchFamily="34" charset="0"/>
                <a:cs typeface="Arial" panose="020B0604020202020204" pitchFamily="34" charset="0"/>
              </a:rPr>
              <a:t>El objetivo de este trabajo es la de dar a conocer el tema “Retroalimentación positiva y negativa” a un público neutral con cierto conocimiento previo del tema. Así como el de lograr impactar positivamente en el conocimiento que el público obtendrá al finalizar de leer el trabajo</a:t>
            </a:r>
            <a:endParaRPr lang="es-P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2185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D3DC0B-DF4B-3BD8-596F-9FE7F7385D16}"/>
              </a:ext>
            </a:extLst>
          </p:cNvPr>
          <p:cNvSpPr>
            <a:spLocks noGrp="1"/>
          </p:cNvSpPr>
          <p:nvPr>
            <p:ph type="title"/>
          </p:nvPr>
        </p:nvSpPr>
        <p:spPr>
          <a:xfrm>
            <a:off x="1288774" y="312116"/>
            <a:ext cx="10515600" cy="1325563"/>
          </a:xfrm>
        </p:spPr>
        <p:txBody>
          <a:bodyPr/>
          <a:lstStyle/>
          <a:p>
            <a:r>
              <a:rPr lang="es-PE" dirty="0"/>
              <a:t>Retroalimentación</a:t>
            </a:r>
          </a:p>
        </p:txBody>
      </p:sp>
      <p:sp>
        <p:nvSpPr>
          <p:cNvPr id="3" name="Marcador de contenido 2">
            <a:extLst>
              <a:ext uri="{FF2B5EF4-FFF2-40B4-BE49-F238E27FC236}">
                <a16:creationId xmlns:a16="http://schemas.microsoft.com/office/drawing/2014/main" id="{E92E98A3-B24E-8BA8-95EE-54DD9EBA29CB}"/>
              </a:ext>
            </a:extLst>
          </p:cNvPr>
          <p:cNvSpPr>
            <a:spLocks noGrp="1"/>
          </p:cNvSpPr>
          <p:nvPr>
            <p:ph idx="1"/>
          </p:nvPr>
        </p:nvSpPr>
        <p:spPr>
          <a:xfrm>
            <a:off x="1288774" y="1983201"/>
            <a:ext cx="3269974" cy="4351338"/>
          </a:xfrm>
        </p:spPr>
        <p:txBody>
          <a:bodyPr>
            <a:normAutofit/>
          </a:bodyPr>
          <a:lstStyle/>
          <a:p>
            <a:r>
              <a:rPr lang="es-MX" sz="1800" i="0" dirty="0">
                <a:solidFill>
                  <a:srgbClr val="151515"/>
                </a:solidFill>
                <a:effectLst/>
                <a:latin typeface="Arial" panose="020B0604020202020204" pitchFamily="34" charset="0"/>
                <a:cs typeface="Arial" panose="020B0604020202020204" pitchFamily="34" charset="0"/>
              </a:rPr>
              <a:t>La retroalimentación indica un método de control de sistemas, a través del cual, los resultados derivados de una actividad se reintroducen de nuevo en el sistema con el objetivo de mantener un control y una optimización de su comportamiento. </a:t>
            </a:r>
            <a:endParaRPr lang="es-PE" sz="1800" dirty="0">
              <a:latin typeface="Arial" panose="020B0604020202020204" pitchFamily="34" charset="0"/>
              <a:cs typeface="Arial" panose="020B0604020202020204" pitchFamily="34" charset="0"/>
            </a:endParaRPr>
          </a:p>
        </p:txBody>
      </p:sp>
      <p:pic>
        <p:nvPicPr>
          <p:cNvPr id="3074" name="Picture 2" descr="Sabes por qué es tan importante la retroalimentación?">
            <a:extLst>
              <a:ext uri="{FF2B5EF4-FFF2-40B4-BE49-F238E27FC236}">
                <a16:creationId xmlns:a16="http://schemas.microsoft.com/office/drawing/2014/main" id="{02666EEC-AC09-BA85-2ADE-F006D65A9D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781" r="11331"/>
          <a:stretch/>
        </p:blipFill>
        <p:spPr bwMode="auto">
          <a:xfrm>
            <a:off x="5499652" y="948593"/>
            <a:ext cx="5883965" cy="5385946"/>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a:extLst>
              <a:ext uri="{FF2B5EF4-FFF2-40B4-BE49-F238E27FC236}">
                <a16:creationId xmlns:a16="http://schemas.microsoft.com/office/drawing/2014/main" id="{064CA0B8-B182-5216-FF56-1B057CBA957D}"/>
              </a:ext>
            </a:extLst>
          </p:cNvPr>
          <p:cNvSpPr txBox="1">
            <a:spLocks/>
          </p:cNvSpPr>
          <p:nvPr/>
        </p:nvSpPr>
        <p:spPr>
          <a:xfrm>
            <a:off x="7580243" y="6263060"/>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1</a:t>
            </a:r>
          </a:p>
        </p:txBody>
      </p:sp>
    </p:spTree>
    <p:extLst>
      <p:ext uri="{BB962C8B-B14F-4D97-AF65-F5344CB8AC3E}">
        <p14:creationId xmlns:p14="http://schemas.microsoft.com/office/powerpoint/2010/main" val="1408022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B50AA0-E285-0E4F-CA06-1D63479581DB}"/>
              </a:ext>
            </a:extLst>
          </p:cNvPr>
          <p:cNvSpPr>
            <a:spLocks noGrp="1"/>
          </p:cNvSpPr>
          <p:nvPr>
            <p:ph type="title"/>
          </p:nvPr>
        </p:nvSpPr>
        <p:spPr/>
        <p:txBody>
          <a:bodyPr/>
          <a:lstStyle/>
          <a:p>
            <a:r>
              <a:rPr lang="es-PE" dirty="0"/>
              <a:t>Retroalimentación negativa</a:t>
            </a:r>
          </a:p>
        </p:txBody>
      </p:sp>
      <p:sp>
        <p:nvSpPr>
          <p:cNvPr id="3" name="Marcador de contenido 2">
            <a:extLst>
              <a:ext uri="{FF2B5EF4-FFF2-40B4-BE49-F238E27FC236}">
                <a16:creationId xmlns:a16="http://schemas.microsoft.com/office/drawing/2014/main" id="{5BDBE498-3359-70A0-E48A-B4F764B2FC16}"/>
              </a:ext>
            </a:extLst>
          </p:cNvPr>
          <p:cNvSpPr>
            <a:spLocks noGrp="1"/>
          </p:cNvSpPr>
          <p:nvPr>
            <p:ph idx="1"/>
          </p:nvPr>
        </p:nvSpPr>
        <p:spPr/>
        <p:txBody>
          <a:bodyPr>
            <a:normAutofit/>
          </a:bodyPr>
          <a:lstStyle/>
          <a:p>
            <a:pPr marL="0" indent="0">
              <a:buNone/>
            </a:pPr>
            <a:r>
              <a:rPr lang="es-PE" sz="2000" dirty="0">
                <a:latin typeface="Arial" panose="020B0604020202020204" pitchFamily="34" charset="0"/>
                <a:cs typeface="Arial" panose="020B0604020202020204" pitchFamily="34" charset="0"/>
              </a:rPr>
              <a:t>La retroalimentación negativa tiene como función</a:t>
            </a:r>
            <a:r>
              <a:rPr lang="es-MX" sz="2000" b="0" i="0" dirty="0">
                <a:solidFill>
                  <a:srgbClr val="151515"/>
                </a:solidFill>
                <a:effectLst/>
                <a:latin typeface="Arial" panose="020B0604020202020204" pitchFamily="34" charset="0"/>
                <a:cs typeface="Arial" panose="020B0604020202020204" pitchFamily="34" charset="0"/>
              </a:rPr>
              <a:t> informar al emisor para que la información inicial se corrija. Pretende mantener el equilibrio del sistema, ya sea contrarrestando o variando los efectos de algunas actividades. Se relaciona con los procesos homeostáticos o autorregulatorios. </a:t>
            </a:r>
            <a:endParaRPr lang="es-PE" sz="2000" dirty="0">
              <a:latin typeface="Arial" panose="020B0604020202020204" pitchFamily="34" charset="0"/>
              <a:cs typeface="Arial" panose="020B0604020202020204" pitchFamily="34" charset="0"/>
            </a:endParaRPr>
          </a:p>
        </p:txBody>
      </p:sp>
      <p:pic>
        <p:nvPicPr>
          <p:cNvPr id="4098" name="Picture 2" descr="Checklist with negative feedback on graph paper background - 60319921">
            <a:extLst>
              <a:ext uri="{FF2B5EF4-FFF2-40B4-BE49-F238E27FC236}">
                <a16:creationId xmlns:a16="http://schemas.microsoft.com/office/drawing/2014/main" id="{3720826A-DC42-37BC-D5EA-893C6C420F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975" y="3279223"/>
            <a:ext cx="4818990" cy="321365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otón de aversión de burbuja roja o icono de pulgares hacia abajo o a diferencia del concepto de retroalimentación de signo en la representación 3d de fondo blanco">
            <a:extLst>
              <a:ext uri="{FF2B5EF4-FFF2-40B4-BE49-F238E27FC236}">
                <a16:creationId xmlns:a16="http://schemas.microsoft.com/office/drawing/2014/main" id="{DA8AFA13-F9FD-C5E3-09A5-AEF260CA58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279222"/>
            <a:ext cx="5455025" cy="3213651"/>
          </a:xfrm>
          <a:prstGeom prst="rect">
            <a:avLst/>
          </a:prstGeom>
          <a:noFill/>
          <a:extLst>
            <a:ext uri="{909E8E84-426E-40DD-AFC4-6F175D3DCCD1}">
              <a14:hiddenFill xmlns:a14="http://schemas.microsoft.com/office/drawing/2010/main">
                <a:solidFill>
                  <a:srgbClr val="FFFFFF"/>
                </a:solidFill>
              </a14:hiddenFill>
            </a:ext>
          </a:extLst>
        </p:spPr>
      </p:pic>
      <p:sp>
        <p:nvSpPr>
          <p:cNvPr id="6" name="Marcador de contenido 2">
            <a:extLst>
              <a:ext uri="{FF2B5EF4-FFF2-40B4-BE49-F238E27FC236}">
                <a16:creationId xmlns:a16="http://schemas.microsoft.com/office/drawing/2014/main" id="{65205BC0-49B5-5FCA-3BBD-F7C1C72CE4B2}"/>
              </a:ext>
            </a:extLst>
          </p:cNvPr>
          <p:cNvSpPr txBox="1">
            <a:spLocks/>
          </p:cNvSpPr>
          <p:nvPr/>
        </p:nvSpPr>
        <p:spPr>
          <a:xfrm>
            <a:off x="1709530" y="6492873"/>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2</a:t>
            </a:r>
          </a:p>
        </p:txBody>
      </p:sp>
      <p:sp>
        <p:nvSpPr>
          <p:cNvPr id="7" name="Marcador de contenido 2">
            <a:extLst>
              <a:ext uri="{FF2B5EF4-FFF2-40B4-BE49-F238E27FC236}">
                <a16:creationId xmlns:a16="http://schemas.microsoft.com/office/drawing/2014/main" id="{2969C199-933D-7F6D-E7D1-1339851CDB43}"/>
              </a:ext>
            </a:extLst>
          </p:cNvPr>
          <p:cNvSpPr txBox="1">
            <a:spLocks/>
          </p:cNvSpPr>
          <p:nvPr/>
        </p:nvSpPr>
        <p:spPr>
          <a:xfrm>
            <a:off x="7792277" y="6492873"/>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3</a:t>
            </a:r>
          </a:p>
        </p:txBody>
      </p:sp>
    </p:spTree>
    <p:extLst>
      <p:ext uri="{BB962C8B-B14F-4D97-AF65-F5344CB8AC3E}">
        <p14:creationId xmlns:p14="http://schemas.microsoft.com/office/powerpoint/2010/main" val="3797748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F8A0D4-23A1-2045-9DE5-60C646BA125B}"/>
              </a:ext>
            </a:extLst>
          </p:cNvPr>
          <p:cNvSpPr>
            <a:spLocks noGrp="1"/>
          </p:cNvSpPr>
          <p:nvPr>
            <p:ph type="title"/>
          </p:nvPr>
        </p:nvSpPr>
        <p:spPr/>
        <p:txBody>
          <a:bodyPr/>
          <a:lstStyle/>
          <a:p>
            <a:r>
              <a:rPr lang="es-PE" dirty="0"/>
              <a:t>Retroalimentación positiva</a:t>
            </a:r>
          </a:p>
        </p:txBody>
      </p:sp>
      <p:sp>
        <p:nvSpPr>
          <p:cNvPr id="3" name="Marcador de contenido 2">
            <a:extLst>
              <a:ext uri="{FF2B5EF4-FFF2-40B4-BE49-F238E27FC236}">
                <a16:creationId xmlns:a16="http://schemas.microsoft.com/office/drawing/2014/main" id="{5C244880-D595-C3B2-04F7-047DE885C454}"/>
              </a:ext>
            </a:extLst>
          </p:cNvPr>
          <p:cNvSpPr>
            <a:spLocks noGrp="1"/>
          </p:cNvSpPr>
          <p:nvPr>
            <p:ph idx="1"/>
          </p:nvPr>
        </p:nvSpPr>
        <p:spPr>
          <a:xfrm>
            <a:off x="6586330" y="2141537"/>
            <a:ext cx="3548270" cy="4351338"/>
          </a:xfrm>
        </p:spPr>
        <p:txBody>
          <a:bodyPr>
            <a:normAutofit/>
          </a:bodyPr>
          <a:lstStyle/>
          <a:p>
            <a:r>
              <a:rPr lang="es-MX" sz="2000" dirty="0">
                <a:solidFill>
                  <a:srgbClr val="151515"/>
                </a:solidFill>
                <a:latin typeface="Arial" panose="020B0604020202020204" pitchFamily="34" charset="0"/>
                <a:cs typeface="Arial" panose="020B0604020202020204" pitchFamily="34" charset="0"/>
              </a:rPr>
              <a:t>L</a:t>
            </a:r>
            <a:r>
              <a:rPr lang="es-MX" sz="2000" b="0" i="0" dirty="0">
                <a:solidFill>
                  <a:srgbClr val="151515"/>
                </a:solidFill>
                <a:effectLst/>
                <a:latin typeface="Arial" panose="020B0604020202020204" pitchFamily="34" charset="0"/>
                <a:cs typeface="Arial" panose="020B0604020202020204" pitchFamily="34" charset="0"/>
              </a:rPr>
              <a:t>a respuesta del estímulo inicial potencia su respuesta. Se relaciona con los procesos evolutivos (crecimiento o cambio) donde el sistema se desvía hacia un equilibrio nuevo. Es todo lo contrario a la retroalimentación negativa.</a:t>
            </a:r>
            <a:endParaRPr lang="es-PE" sz="2000" dirty="0">
              <a:latin typeface="Arial" panose="020B0604020202020204" pitchFamily="34" charset="0"/>
              <a:cs typeface="Arial" panose="020B0604020202020204" pitchFamily="34" charset="0"/>
            </a:endParaRPr>
          </a:p>
        </p:txBody>
      </p:sp>
      <p:pic>
        <p:nvPicPr>
          <p:cNvPr id="5126" name="Picture 6" descr="Retroalimentación positiva ilustración del vector. Ilustración de concepto  - 84238143">
            <a:extLst>
              <a:ext uri="{FF2B5EF4-FFF2-40B4-BE49-F238E27FC236}">
                <a16:creationId xmlns:a16="http://schemas.microsoft.com/office/drawing/2014/main" id="{D35D0189-13F3-639C-EE2C-11EC3E509CB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00"/>
          <a:stretch/>
        </p:blipFill>
        <p:spPr bwMode="auto">
          <a:xfrm>
            <a:off x="1422355" y="1508263"/>
            <a:ext cx="4832394" cy="4826276"/>
          </a:xfrm>
          <a:prstGeom prst="rect">
            <a:avLst/>
          </a:prstGeom>
          <a:noFill/>
          <a:extLst>
            <a:ext uri="{909E8E84-426E-40DD-AFC4-6F175D3DCCD1}">
              <a14:hiddenFill xmlns:a14="http://schemas.microsoft.com/office/drawing/2010/main">
                <a:solidFill>
                  <a:srgbClr val="FFFFFF"/>
                </a:solidFill>
              </a14:hiddenFill>
            </a:ext>
          </a:extLst>
        </p:spPr>
      </p:pic>
      <p:sp>
        <p:nvSpPr>
          <p:cNvPr id="7" name="Marcador de contenido 2">
            <a:extLst>
              <a:ext uri="{FF2B5EF4-FFF2-40B4-BE49-F238E27FC236}">
                <a16:creationId xmlns:a16="http://schemas.microsoft.com/office/drawing/2014/main" id="{44481F94-EB70-D1D0-2128-8DDF8CC6B44A}"/>
              </a:ext>
            </a:extLst>
          </p:cNvPr>
          <p:cNvSpPr txBox="1">
            <a:spLocks/>
          </p:cNvSpPr>
          <p:nvPr/>
        </p:nvSpPr>
        <p:spPr>
          <a:xfrm>
            <a:off x="2676939" y="6492875"/>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4</a:t>
            </a:r>
          </a:p>
        </p:txBody>
      </p:sp>
    </p:spTree>
    <p:extLst>
      <p:ext uri="{BB962C8B-B14F-4D97-AF65-F5344CB8AC3E}">
        <p14:creationId xmlns:p14="http://schemas.microsoft.com/office/powerpoint/2010/main" val="3408703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324588-75EE-7A8C-69D3-846CD5F6346C}"/>
              </a:ext>
            </a:extLst>
          </p:cNvPr>
          <p:cNvSpPr>
            <a:spLocks noGrp="1"/>
          </p:cNvSpPr>
          <p:nvPr>
            <p:ph type="title"/>
          </p:nvPr>
        </p:nvSpPr>
        <p:spPr/>
        <p:txBody>
          <a:bodyPr/>
          <a:lstStyle/>
          <a:p>
            <a:r>
              <a:rPr lang="es-PE" dirty="0"/>
              <a:t>Ejemplo de retroalimentación</a:t>
            </a:r>
          </a:p>
        </p:txBody>
      </p:sp>
      <p:sp>
        <p:nvSpPr>
          <p:cNvPr id="3" name="Marcador de contenido 2">
            <a:extLst>
              <a:ext uri="{FF2B5EF4-FFF2-40B4-BE49-F238E27FC236}">
                <a16:creationId xmlns:a16="http://schemas.microsoft.com/office/drawing/2014/main" id="{F8358915-FF87-AF41-CD4E-8A1991C182EF}"/>
              </a:ext>
            </a:extLst>
          </p:cNvPr>
          <p:cNvSpPr>
            <a:spLocks noGrp="1"/>
          </p:cNvSpPr>
          <p:nvPr>
            <p:ph idx="1"/>
          </p:nvPr>
        </p:nvSpPr>
        <p:spPr>
          <a:xfrm>
            <a:off x="838200" y="1690688"/>
            <a:ext cx="5045765" cy="4985303"/>
          </a:xfrm>
        </p:spPr>
        <p:txBody>
          <a:bodyPr>
            <a:normAutofit lnSpcReduction="10000"/>
          </a:bodyPr>
          <a:lstStyle/>
          <a:p>
            <a:r>
              <a:rPr lang="es-MX" sz="2000" i="0" dirty="0">
                <a:solidFill>
                  <a:srgbClr val="212529"/>
                </a:solidFill>
                <a:effectLst/>
                <a:latin typeface="Arial" panose="020B0604020202020204" pitchFamily="34" charset="0"/>
                <a:cs typeface="Arial" panose="020B0604020202020204" pitchFamily="34" charset="0"/>
              </a:rPr>
              <a:t>La gerencia ejecuta reuniones de manera periódica con las diferentes superficies para incrementar las mediciones del funcionamiento real y hacer comparaciones con el que se quiere. Estas superficies retroalimentan a la gerencia en cuanto al manejo real de los empleados y, con esta información, la gerencia la analizará y tratará de descubrir las razones y hacer los ajustes necesarios para poder hacer el manejo que se quiere. Por consiguiente, la retroalimentación es clave para que dicha información llegue a la gerencia y dichos logren aprender las razones del problema y buscar una solución para llegar a la meta predeterminado por la organización. </a:t>
            </a:r>
            <a:endParaRPr lang="es-PE" sz="2000" dirty="0">
              <a:latin typeface="Arial" panose="020B0604020202020204" pitchFamily="34" charset="0"/>
              <a:cs typeface="Arial" panose="020B0604020202020204" pitchFamily="34" charset="0"/>
            </a:endParaRPr>
          </a:p>
        </p:txBody>
      </p:sp>
      <p:pic>
        <p:nvPicPr>
          <p:cNvPr id="6146" name="Picture 2" descr="Estilos gerenciales que se pueden aplicar a tu PYME - Impulsa Popular |  Banco Popular Dominicano :Impulsa Popular | Banco Popular Dominicano">
            <a:extLst>
              <a:ext uri="{FF2B5EF4-FFF2-40B4-BE49-F238E27FC236}">
                <a16:creationId xmlns:a16="http://schemas.microsoft.com/office/drawing/2014/main" id="{2BC7D1E3-90F4-834E-AF02-BE7F61547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8037" y="2009084"/>
            <a:ext cx="5407420" cy="3460749"/>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a:extLst>
              <a:ext uri="{FF2B5EF4-FFF2-40B4-BE49-F238E27FC236}">
                <a16:creationId xmlns:a16="http://schemas.microsoft.com/office/drawing/2014/main" id="{4FCA42F3-E223-FB03-A0F4-E44098F46829}"/>
              </a:ext>
            </a:extLst>
          </p:cNvPr>
          <p:cNvSpPr txBox="1">
            <a:spLocks/>
          </p:cNvSpPr>
          <p:nvPr/>
        </p:nvSpPr>
        <p:spPr>
          <a:xfrm>
            <a:off x="7779025" y="5679964"/>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5</a:t>
            </a:r>
          </a:p>
        </p:txBody>
      </p:sp>
    </p:spTree>
    <p:extLst>
      <p:ext uri="{BB962C8B-B14F-4D97-AF65-F5344CB8AC3E}">
        <p14:creationId xmlns:p14="http://schemas.microsoft.com/office/powerpoint/2010/main" val="411555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B2651F-C803-664F-B3C5-4244DA8B3E08}"/>
              </a:ext>
            </a:extLst>
          </p:cNvPr>
          <p:cNvSpPr>
            <a:spLocks noGrp="1"/>
          </p:cNvSpPr>
          <p:nvPr>
            <p:ph type="title"/>
          </p:nvPr>
        </p:nvSpPr>
        <p:spPr/>
        <p:txBody>
          <a:bodyPr/>
          <a:lstStyle/>
          <a:p>
            <a:r>
              <a:rPr lang="es-PE" dirty="0"/>
              <a:t>Mecanismo del Hipotálamo</a:t>
            </a:r>
          </a:p>
        </p:txBody>
      </p:sp>
      <p:sp>
        <p:nvSpPr>
          <p:cNvPr id="3" name="Marcador de contenido 2">
            <a:extLst>
              <a:ext uri="{FF2B5EF4-FFF2-40B4-BE49-F238E27FC236}">
                <a16:creationId xmlns:a16="http://schemas.microsoft.com/office/drawing/2014/main" id="{B542F813-A691-7384-C534-C1E0EA3BE399}"/>
              </a:ext>
            </a:extLst>
          </p:cNvPr>
          <p:cNvSpPr>
            <a:spLocks noGrp="1"/>
          </p:cNvSpPr>
          <p:nvPr>
            <p:ph idx="1"/>
          </p:nvPr>
        </p:nvSpPr>
        <p:spPr>
          <a:xfrm>
            <a:off x="838200" y="1825625"/>
            <a:ext cx="3853070" cy="4351338"/>
          </a:xfrm>
        </p:spPr>
        <p:txBody>
          <a:bodyPr>
            <a:normAutofit/>
          </a:bodyPr>
          <a:lstStyle/>
          <a:p>
            <a:r>
              <a:rPr lang="es-PE" sz="2000" dirty="0">
                <a:latin typeface="Arial" panose="020B0604020202020204" pitchFamily="34" charset="0"/>
                <a:cs typeface="Arial" panose="020B0604020202020204" pitchFamily="34" charset="0"/>
              </a:rPr>
              <a:t>El mecanismo del hipotálamo va con la retroalimentación negativa debido a que </a:t>
            </a:r>
            <a:r>
              <a:rPr lang="es-MX" sz="2000" i="0" dirty="0">
                <a:solidFill>
                  <a:srgbClr val="202124"/>
                </a:solidFill>
                <a:effectLst/>
                <a:latin typeface="Arial" panose="020B0604020202020204" pitchFamily="34" charset="0"/>
                <a:cs typeface="Arial" panose="020B0604020202020204" pitchFamily="34" charset="0"/>
              </a:rPr>
              <a:t>El hipotálamo secreta la hormona liberadora de tirotropina, o TRH. La TRH estimula a la glándula pituitaria para que produzca la hormona estimulante de la tiroides, o TSH. La TSH, a su vez, estimula la glándula tiroides para que secrete sus hormonas.</a:t>
            </a:r>
            <a:endParaRPr lang="es-PE" sz="2000" dirty="0">
              <a:latin typeface="Arial" panose="020B0604020202020204" pitchFamily="34" charset="0"/>
              <a:cs typeface="Arial" panose="020B0604020202020204" pitchFamily="34" charset="0"/>
            </a:endParaRPr>
          </a:p>
        </p:txBody>
      </p:sp>
      <p:pic>
        <p:nvPicPr>
          <p:cNvPr id="7170" name="Picture 2" descr="Regulación Hormonal | CK-12 Foundation">
            <a:extLst>
              <a:ext uri="{FF2B5EF4-FFF2-40B4-BE49-F238E27FC236}">
                <a16:creationId xmlns:a16="http://schemas.microsoft.com/office/drawing/2014/main" id="{FCA5081C-64DE-9CA8-5B96-FEA2AC34D9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6316" y="1527279"/>
            <a:ext cx="4581525" cy="4762500"/>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a:extLst>
              <a:ext uri="{FF2B5EF4-FFF2-40B4-BE49-F238E27FC236}">
                <a16:creationId xmlns:a16="http://schemas.microsoft.com/office/drawing/2014/main" id="{E5A8EC27-1284-841E-2B14-4BDC38F7F318}"/>
              </a:ext>
            </a:extLst>
          </p:cNvPr>
          <p:cNvSpPr txBox="1">
            <a:spLocks/>
          </p:cNvSpPr>
          <p:nvPr/>
        </p:nvSpPr>
        <p:spPr>
          <a:xfrm>
            <a:off x="7474226" y="6176963"/>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6</a:t>
            </a:r>
          </a:p>
        </p:txBody>
      </p:sp>
    </p:spTree>
    <p:extLst>
      <p:ext uri="{BB962C8B-B14F-4D97-AF65-F5344CB8AC3E}">
        <p14:creationId xmlns:p14="http://schemas.microsoft.com/office/powerpoint/2010/main" val="416623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E3FA59-9846-C7E8-1CA2-403A334DFD53}"/>
              </a:ext>
            </a:extLst>
          </p:cNvPr>
          <p:cNvSpPr>
            <a:spLocks noGrp="1"/>
          </p:cNvSpPr>
          <p:nvPr>
            <p:ph type="title"/>
          </p:nvPr>
        </p:nvSpPr>
        <p:spPr/>
        <p:txBody>
          <a:bodyPr/>
          <a:lstStyle/>
          <a:p>
            <a:r>
              <a:rPr lang="es-PE" dirty="0"/>
              <a:t>Mecanismo del páncreas </a:t>
            </a:r>
          </a:p>
        </p:txBody>
      </p:sp>
      <p:sp>
        <p:nvSpPr>
          <p:cNvPr id="3" name="Marcador de contenido 2">
            <a:extLst>
              <a:ext uri="{FF2B5EF4-FFF2-40B4-BE49-F238E27FC236}">
                <a16:creationId xmlns:a16="http://schemas.microsoft.com/office/drawing/2014/main" id="{EE637F82-378D-69FE-D6F0-4A7325F05FD0}"/>
              </a:ext>
            </a:extLst>
          </p:cNvPr>
          <p:cNvSpPr>
            <a:spLocks noGrp="1"/>
          </p:cNvSpPr>
          <p:nvPr>
            <p:ph idx="1"/>
          </p:nvPr>
        </p:nvSpPr>
        <p:spPr>
          <a:xfrm>
            <a:off x="838200" y="1825625"/>
            <a:ext cx="4926496" cy="4351338"/>
          </a:xfrm>
        </p:spPr>
        <p:txBody>
          <a:bodyPr>
            <a:normAutofit/>
          </a:bodyPr>
          <a:lstStyle/>
          <a:p>
            <a:r>
              <a:rPr lang="es-PE" sz="2000" dirty="0">
                <a:latin typeface="Arial" panose="020B0604020202020204" pitchFamily="34" charset="0"/>
                <a:cs typeface="Arial" panose="020B0604020202020204" pitchFamily="34" charset="0"/>
              </a:rPr>
              <a:t>El mecanismo del páncreas va con la retroalimentación positiva debido a que </a:t>
            </a:r>
            <a:r>
              <a:rPr lang="es-MX" sz="2000" b="0" i="0" dirty="0">
                <a:solidFill>
                  <a:srgbClr val="484848"/>
                </a:solidFill>
                <a:effectLst/>
                <a:latin typeface="Arial" panose="020B0604020202020204" pitchFamily="34" charset="0"/>
                <a:cs typeface="Arial" panose="020B0604020202020204" pitchFamily="34" charset="0"/>
              </a:rPr>
              <a:t>la secreción de insulina está regulada por un mecanismo de retroalimentación positiva, es decir, en la misma dirección de la señal o estímulo, ya que al aumentar la concentración de azúcar en la sangre se libera la hormona, captándose en diferentes células para su almacenamiento y conversión en sustancias de reserva más complejas. Si disminuye los niveles de azúcar en sangre también lo hará la secreción de insulina.</a:t>
            </a:r>
            <a:endParaRPr lang="es-PE" sz="2000" dirty="0">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64A090F7-7E3A-F688-4C9C-F92DDE7744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5427" y="1264548"/>
            <a:ext cx="5734050" cy="4752975"/>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a:extLst>
              <a:ext uri="{FF2B5EF4-FFF2-40B4-BE49-F238E27FC236}">
                <a16:creationId xmlns:a16="http://schemas.microsoft.com/office/drawing/2014/main" id="{57A6910B-5DE6-9C25-96F2-2EBBDF41DEBE}"/>
              </a:ext>
            </a:extLst>
          </p:cNvPr>
          <p:cNvSpPr txBox="1">
            <a:spLocks/>
          </p:cNvSpPr>
          <p:nvPr/>
        </p:nvSpPr>
        <p:spPr>
          <a:xfrm>
            <a:off x="7580243" y="6263060"/>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7</a:t>
            </a:r>
          </a:p>
        </p:txBody>
      </p:sp>
    </p:spTree>
    <p:extLst>
      <p:ext uri="{BB962C8B-B14F-4D97-AF65-F5344CB8AC3E}">
        <p14:creationId xmlns:p14="http://schemas.microsoft.com/office/powerpoint/2010/main" val="2729729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076BD1-8C0C-458C-C041-DFCFA6660C4C}"/>
              </a:ext>
            </a:extLst>
          </p:cNvPr>
          <p:cNvSpPr>
            <a:spLocks noGrp="1"/>
          </p:cNvSpPr>
          <p:nvPr>
            <p:ph type="title"/>
          </p:nvPr>
        </p:nvSpPr>
        <p:spPr/>
        <p:txBody>
          <a:bodyPr/>
          <a:lstStyle/>
          <a:p>
            <a:r>
              <a:rPr lang="es-PE" dirty="0"/>
              <a:t>Mecanismo de las glándulas tiroides</a:t>
            </a:r>
          </a:p>
        </p:txBody>
      </p:sp>
      <p:sp>
        <p:nvSpPr>
          <p:cNvPr id="3" name="Marcador de contenido 2">
            <a:extLst>
              <a:ext uri="{FF2B5EF4-FFF2-40B4-BE49-F238E27FC236}">
                <a16:creationId xmlns:a16="http://schemas.microsoft.com/office/drawing/2014/main" id="{C3CF43DB-2058-1CC9-55A2-ADB7DA3673EF}"/>
              </a:ext>
            </a:extLst>
          </p:cNvPr>
          <p:cNvSpPr>
            <a:spLocks noGrp="1"/>
          </p:cNvSpPr>
          <p:nvPr>
            <p:ph idx="1"/>
          </p:nvPr>
        </p:nvSpPr>
        <p:spPr>
          <a:xfrm>
            <a:off x="7566990" y="1825625"/>
            <a:ext cx="3786809" cy="4351338"/>
          </a:xfrm>
        </p:spPr>
        <p:txBody>
          <a:bodyPr>
            <a:normAutofit/>
          </a:bodyPr>
          <a:lstStyle/>
          <a:p>
            <a:r>
              <a:rPr lang="es-PE" sz="2000" dirty="0">
                <a:latin typeface="Arial" panose="020B0604020202020204" pitchFamily="34" charset="0"/>
                <a:cs typeface="Arial" panose="020B0604020202020204" pitchFamily="34" charset="0"/>
              </a:rPr>
              <a:t>El mecanismo de las glándulas tiroides son de retroalimentación negativa debido a que </a:t>
            </a:r>
            <a:r>
              <a:rPr lang="es-MX" sz="2000" i="0" dirty="0">
                <a:solidFill>
                  <a:srgbClr val="202124"/>
                </a:solidFill>
                <a:effectLst/>
                <a:latin typeface="Arial" panose="020B0604020202020204" pitchFamily="34" charset="0"/>
                <a:cs typeface="Arial" panose="020B0604020202020204" pitchFamily="34" charset="0"/>
              </a:rPr>
              <a:t>cuando la secreción de tiroides (hormonas T4 y T3) disminuye, se estimula compensatoriamente la secreción de TSH; y viceversa, cuando la secreción de T4 y T3 aumenta, la secreción de TSH disminuye.</a:t>
            </a:r>
            <a:endParaRPr lang="es-PE" sz="2000" dirty="0">
              <a:latin typeface="Arial" panose="020B0604020202020204" pitchFamily="34" charset="0"/>
              <a:cs typeface="Arial" panose="020B0604020202020204" pitchFamily="34" charset="0"/>
            </a:endParaRPr>
          </a:p>
        </p:txBody>
      </p:sp>
      <p:pic>
        <p:nvPicPr>
          <p:cNvPr id="9218" name="Picture 2" descr="Trastornos de la glándula tiroides - Síndrome de Down">
            <a:extLst>
              <a:ext uri="{FF2B5EF4-FFF2-40B4-BE49-F238E27FC236}">
                <a16:creationId xmlns:a16="http://schemas.microsoft.com/office/drawing/2014/main" id="{CCCAD03F-A865-E768-808A-B021F36E2B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7338" y="1690688"/>
            <a:ext cx="4345057" cy="5127167"/>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a:extLst>
              <a:ext uri="{FF2B5EF4-FFF2-40B4-BE49-F238E27FC236}">
                <a16:creationId xmlns:a16="http://schemas.microsoft.com/office/drawing/2014/main" id="{D5D52C96-1CC0-B4DB-04C3-7EBCCA517409}"/>
              </a:ext>
            </a:extLst>
          </p:cNvPr>
          <p:cNvSpPr txBox="1">
            <a:spLocks/>
          </p:cNvSpPr>
          <p:nvPr/>
        </p:nvSpPr>
        <p:spPr>
          <a:xfrm>
            <a:off x="7580243" y="6263060"/>
            <a:ext cx="32699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PE" sz="1800" dirty="0">
                <a:latin typeface="Arial" panose="020B0604020202020204" pitchFamily="34" charset="0"/>
                <a:cs typeface="Arial" panose="020B0604020202020204" pitchFamily="34" charset="0"/>
              </a:rPr>
              <a:t>Imagen </a:t>
            </a:r>
            <a:r>
              <a:rPr lang="es-PE" sz="1800" dirty="0" err="1">
                <a:latin typeface="Arial" panose="020B0604020202020204" pitchFamily="34" charset="0"/>
                <a:cs typeface="Arial" panose="020B0604020202020204" pitchFamily="34" charset="0"/>
              </a:rPr>
              <a:t>nmro</a:t>
            </a:r>
            <a:r>
              <a:rPr lang="es-PE" sz="1800" dirty="0">
                <a:latin typeface="Arial" panose="020B0604020202020204" pitchFamily="34" charset="0"/>
                <a:cs typeface="Arial" panose="020B0604020202020204" pitchFamily="34" charset="0"/>
              </a:rPr>
              <a:t> 8</a:t>
            </a:r>
          </a:p>
        </p:txBody>
      </p:sp>
    </p:spTree>
    <p:extLst>
      <p:ext uri="{BB962C8B-B14F-4D97-AF65-F5344CB8AC3E}">
        <p14:creationId xmlns:p14="http://schemas.microsoft.com/office/powerpoint/2010/main" val="8367385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775</Words>
  <Application>Microsoft Office PowerPoint</Application>
  <PresentationFormat>Panorámica</PresentationFormat>
  <Paragraphs>37</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Arial</vt:lpstr>
      <vt:lpstr>Calibri</vt:lpstr>
      <vt:lpstr>Calibri Light</vt:lpstr>
      <vt:lpstr>Tema de Office</vt:lpstr>
      <vt:lpstr>Retroalimentación positiva y negativa</vt:lpstr>
      <vt:lpstr>Introducción</vt:lpstr>
      <vt:lpstr>Retroalimentación</vt:lpstr>
      <vt:lpstr>Retroalimentación negativa</vt:lpstr>
      <vt:lpstr>Retroalimentación positiva</vt:lpstr>
      <vt:lpstr>Ejemplo de retroalimentación</vt:lpstr>
      <vt:lpstr>Mecanismo del Hipotálamo</vt:lpstr>
      <vt:lpstr>Mecanismo del páncreas </vt:lpstr>
      <vt:lpstr>Mecanismo de las glándulas tiroides</vt:lpstr>
      <vt:lpstr>Conclusiones</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Retroalimentación positiva y negativa</dc:title>
  <dc:creator>fabriciochilconbermeo@outlook.com</dc:creator>
  <cp:lastModifiedBy>fabriciochilconbermeo@outlook.com</cp:lastModifiedBy>
  <cp:revision>1</cp:revision>
  <dcterms:created xsi:type="dcterms:W3CDTF">2022-07-18T16:06:58Z</dcterms:created>
  <dcterms:modified xsi:type="dcterms:W3CDTF">2022-07-18T17:01:47Z</dcterms:modified>
</cp:coreProperties>
</file>