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7" r:id="rId3"/>
    <p:sldId id="269" r:id="rId4"/>
    <p:sldId id="257" r:id="rId5"/>
    <p:sldId id="266" r:id="rId6"/>
    <p:sldId id="258" r:id="rId7"/>
    <p:sldId id="260" r:id="rId8"/>
    <p:sldId id="259" r:id="rId9"/>
    <p:sldId id="261" r:id="rId10"/>
    <p:sldId id="262" r:id="rId11"/>
    <p:sldId id="263" r:id="rId12"/>
    <p:sldId id="264" r:id="rId13"/>
    <p:sldId id="265" r:id="rId14"/>
    <p:sldId id="268" r:id="rId15"/>
    <p:sldId id="272" r:id="rId16"/>
    <p:sldId id="270" r:id="rId17"/>
    <p:sldId id="273"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72" d="100"/>
          <a:sy n="72" d="100"/>
        </p:scale>
        <p:origin x="7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7617B2F-3951-4717-B1BE-9DE31EDFCA1E}" type="datetimeFigureOut">
              <a:rPr lang="es-PE" smtClean="0"/>
              <a:t>14/07/2022</a:t>
            </a:fld>
            <a:endParaRPr lang="es-PE"/>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s-PE"/>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A2F7632-5792-4463-AEC7-CB95E17EB7C8}" type="slidenum">
              <a:rPr lang="es-PE" smtClean="0"/>
              <a:t>‹Nº›</a:t>
            </a:fld>
            <a:endParaRPr lang="es-PE"/>
          </a:p>
        </p:txBody>
      </p:sp>
    </p:spTree>
    <p:extLst>
      <p:ext uri="{BB962C8B-B14F-4D97-AF65-F5344CB8AC3E}">
        <p14:creationId xmlns:p14="http://schemas.microsoft.com/office/powerpoint/2010/main" val="534119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7617B2F-3951-4717-B1BE-9DE31EDFCA1E}" type="datetimeFigureOut">
              <a:rPr lang="es-PE" smtClean="0"/>
              <a:t>14/07/2022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A2F7632-5792-4463-AEC7-CB95E17EB7C8}" type="slidenum">
              <a:rPr lang="es-PE" smtClean="0"/>
              <a:t>‹Nº›</a:t>
            </a:fld>
            <a:endParaRPr lang="es-PE"/>
          </a:p>
        </p:txBody>
      </p:sp>
    </p:spTree>
    <p:extLst>
      <p:ext uri="{BB962C8B-B14F-4D97-AF65-F5344CB8AC3E}">
        <p14:creationId xmlns:p14="http://schemas.microsoft.com/office/powerpoint/2010/main" val="82446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17617B2F-3951-4717-B1BE-9DE31EDFCA1E}" type="datetimeFigureOut">
              <a:rPr lang="es-PE" smtClean="0"/>
              <a:t>14/07/2022</a:t>
            </a:fld>
            <a:endParaRPr lang="es-PE"/>
          </a:p>
        </p:txBody>
      </p:sp>
      <p:sp>
        <p:nvSpPr>
          <p:cNvPr id="5" name="Footer Placeholder 4"/>
          <p:cNvSpPr>
            <a:spLocks noGrp="1"/>
          </p:cNvSpPr>
          <p:nvPr>
            <p:ph type="ftr" sz="quarter" idx="11"/>
          </p:nvPr>
        </p:nvSpPr>
        <p:spPr>
          <a:xfrm>
            <a:off x="774923" y="5951811"/>
            <a:ext cx="7896279" cy="365125"/>
          </a:xfrm>
        </p:spPr>
        <p:txBody>
          <a:bodyPr/>
          <a:lstStyle/>
          <a:p>
            <a:endParaRPr lang="es-PE"/>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A2F7632-5792-4463-AEC7-CB95E17EB7C8}" type="slidenum">
              <a:rPr lang="es-PE" smtClean="0"/>
              <a:t>‹Nº›</a:t>
            </a:fld>
            <a:endParaRPr lang="es-PE"/>
          </a:p>
        </p:txBody>
      </p:sp>
    </p:spTree>
    <p:extLst>
      <p:ext uri="{BB962C8B-B14F-4D97-AF65-F5344CB8AC3E}">
        <p14:creationId xmlns:p14="http://schemas.microsoft.com/office/powerpoint/2010/main" val="429207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7617B2F-3951-4717-B1BE-9DE31EDFCA1E}" type="datetimeFigureOut">
              <a:rPr lang="es-PE" smtClean="0"/>
              <a:t>14/07/2022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a:xfrm>
            <a:off x="10558300" y="5956137"/>
            <a:ext cx="1052508" cy="365125"/>
          </a:xfrm>
        </p:spPr>
        <p:txBody>
          <a:bodyPr/>
          <a:lstStyle/>
          <a:p>
            <a:fld id="{1A2F7632-5792-4463-AEC7-CB95E17EB7C8}" type="slidenum">
              <a:rPr lang="es-PE" smtClean="0"/>
              <a:t>‹Nº›</a:t>
            </a:fld>
            <a:endParaRPr lang="es-PE"/>
          </a:p>
        </p:txBody>
      </p:sp>
    </p:spTree>
    <p:extLst>
      <p:ext uri="{BB962C8B-B14F-4D97-AF65-F5344CB8AC3E}">
        <p14:creationId xmlns:p14="http://schemas.microsoft.com/office/powerpoint/2010/main" val="3206437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7617B2F-3951-4717-B1BE-9DE31EDFCA1E}" type="datetimeFigureOut">
              <a:rPr lang="es-PE" smtClean="0"/>
              <a:t>14/07/2022</a:t>
            </a:fld>
            <a:endParaRPr lang="es-PE"/>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PE"/>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A2F7632-5792-4463-AEC7-CB95E17EB7C8}" type="slidenum">
              <a:rPr lang="es-PE" smtClean="0"/>
              <a:t>‹Nº›</a:t>
            </a:fld>
            <a:endParaRPr lang="es-PE"/>
          </a:p>
        </p:txBody>
      </p:sp>
    </p:spTree>
    <p:extLst>
      <p:ext uri="{BB962C8B-B14F-4D97-AF65-F5344CB8AC3E}">
        <p14:creationId xmlns:p14="http://schemas.microsoft.com/office/powerpoint/2010/main" val="1677496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7617B2F-3951-4717-B1BE-9DE31EDFCA1E}" type="datetimeFigureOut">
              <a:rPr lang="es-PE" smtClean="0"/>
              <a:t>14/07/2022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A2F7632-5792-4463-AEC7-CB95E17EB7C8}" type="slidenum">
              <a:rPr lang="es-PE" smtClean="0"/>
              <a:t>‹Nº›</a:t>
            </a:fld>
            <a:endParaRPr lang="es-PE"/>
          </a:p>
        </p:txBody>
      </p:sp>
    </p:spTree>
    <p:extLst>
      <p:ext uri="{BB962C8B-B14F-4D97-AF65-F5344CB8AC3E}">
        <p14:creationId xmlns:p14="http://schemas.microsoft.com/office/powerpoint/2010/main" val="3015163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7617B2F-3951-4717-B1BE-9DE31EDFCA1E}" type="datetimeFigureOut">
              <a:rPr lang="es-PE" smtClean="0"/>
              <a:t>14/07/2022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1A2F7632-5792-4463-AEC7-CB95E17EB7C8}" type="slidenum">
              <a:rPr lang="es-PE" smtClean="0"/>
              <a:t>‹Nº›</a:t>
            </a:fld>
            <a:endParaRPr lang="es-PE"/>
          </a:p>
        </p:txBody>
      </p:sp>
    </p:spTree>
    <p:extLst>
      <p:ext uri="{BB962C8B-B14F-4D97-AF65-F5344CB8AC3E}">
        <p14:creationId xmlns:p14="http://schemas.microsoft.com/office/powerpoint/2010/main" val="3964611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7617B2F-3951-4717-B1BE-9DE31EDFCA1E}" type="datetimeFigureOut">
              <a:rPr lang="es-PE" smtClean="0"/>
              <a:t>14/07/2022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1A2F7632-5792-4463-AEC7-CB95E17EB7C8}" type="slidenum">
              <a:rPr lang="es-PE" smtClean="0"/>
              <a:t>‹Nº›</a:t>
            </a:fld>
            <a:endParaRPr lang="es-PE"/>
          </a:p>
        </p:txBody>
      </p:sp>
    </p:spTree>
    <p:extLst>
      <p:ext uri="{BB962C8B-B14F-4D97-AF65-F5344CB8AC3E}">
        <p14:creationId xmlns:p14="http://schemas.microsoft.com/office/powerpoint/2010/main" val="11551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17B2F-3951-4717-B1BE-9DE31EDFCA1E}" type="datetimeFigureOut">
              <a:rPr lang="es-PE" smtClean="0"/>
              <a:t>14/07/2022</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1A2F7632-5792-4463-AEC7-CB95E17EB7C8}" type="slidenum">
              <a:rPr lang="es-PE" smtClean="0"/>
              <a:t>‹Nº›</a:t>
            </a:fld>
            <a:endParaRPr lang="es-PE"/>
          </a:p>
        </p:txBody>
      </p:sp>
    </p:spTree>
    <p:extLst>
      <p:ext uri="{BB962C8B-B14F-4D97-AF65-F5344CB8AC3E}">
        <p14:creationId xmlns:p14="http://schemas.microsoft.com/office/powerpoint/2010/main" val="162689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7617B2F-3951-4717-B1BE-9DE31EDFCA1E}" type="datetimeFigureOut">
              <a:rPr lang="es-PE" smtClean="0"/>
              <a:t>14/07/2022</a:t>
            </a:fld>
            <a:endParaRPr lang="es-PE"/>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s-PE"/>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A2F7632-5792-4463-AEC7-CB95E17EB7C8}" type="slidenum">
              <a:rPr lang="es-PE" smtClean="0"/>
              <a:t>‹Nº›</a:t>
            </a:fld>
            <a:endParaRPr lang="es-PE"/>
          </a:p>
        </p:txBody>
      </p:sp>
    </p:spTree>
    <p:extLst>
      <p:ext uri="{BB962C8B-B14F-4D97-AF65-F5344CB8AC3E}">
        <p14:creationId xmlns:p14="http://schemas.microsoft.com/office/powerpoint/2010/main" val="3504507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7617B2F-3951-4717-B1BE-9DE31EDFCA1E}" type="datetimeFigureOut">
              <a:rPr lang="es-PE" smtClean="0"/>
              <a:t>14/07/2022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A2F7632-5792-4463-AEC7-CB95E17EB7C8}" type="slidenum">
              <a:rPr lang="es-PE" smtClean="0"/>
              <a:t>‹Nº›</a:t>
            </a:fld>
            <a:endParaRPr lang="es-PE"/>
          </a:p>
        </p:txBody>
      </p:sp>
    </p:spTree>
    <p:extLst>
      <p:ext uri="{BB962C8B-B14F-4D97-AF65-F5344CB8AC3E}">
        <p14:creationId xmlns:p14="http://schemas.microsoft.com/office/powerpoint/2010/main" val="87179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7617B2F-3951-4717-B1BE-9DE31EDFCA1E}" type="datetimeFigureOut">
              <a:rPr lang="es-PE" smtClean="0"/>
              <a:t>14/07/2022</a:t>
            </a:fld>
            <a:endParaRPr lang="es-PE"/>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s-PE"/>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A2F7632-5792-4463-AEC7-CB95E17EB7C8}" type="slidenum">
              <a:rPr lang="es-PE" smtClean="0"/>
              <a:t>‹Nº›</a:t>
            </a:fld>
            <a:endParaRPr lang="es-PE"/>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704747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raco.cat/index.php/BoletinAmericanista/article/view/120216" TargetMode="External"/><Relationship Id="rId2" Type="http://schemas.openxmlformats.org/officeDocument/2006/relationships/hyperlink" Target="https://www.cusco.gob.pe/bmc/la-rebelion-de-tupac-amaru-y-el-bicentenario/" TargetMode="External"/><Relationship Id="rId1" Type="http://schemas.openxmlformats.org/officeDocument/2006/relationships/slideLayout" Target="../slideLayouts/slideLayout2.xml"/><Relationship Id="rId5" Type="http://schemas.openxmlformats.org/officeDocument/2006/relationships/hyperlink" Target="https://historiaperuana.pe/periodo-colonial/virreinato/rebeliones-indigenas#:~:text=Las%20principales%20causas%20de%20las,esperaba%20el%20retorno%20del%20Inca" TargetMode="External"/><Relationship Id="rId4" Type="http://schemas.openxmlformats.org/officeDocument/2006/relationships/hyperlink" Target="https://dbe.rah.es/biografias/10481/juan-santos-atahualp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B8154-EAD1-45ED-5066-9FFC44E008CB}"/>
              </a:ext>
            </a:extLst>
          </p:cNvPr>
          <p:cNvSpPr>
            <a:spLocks noGrp="1"/>
          </p:cNvSpPr>
          <p:nvPr>
            <p:ph type="ctrTitle"/>
          </p:nvPr>
        </p:nvSpPr>
        <p:spPr>
          <a:xfrm>
            <a:off x="581192" y="576470"/>
            <a:ext cx="10993549" cy="1475013"/>
          </a:xfrm>
        </p:spPr>
        <p:txBody>
          <a:bodyPr>
            <a:normAutofit/>
          </a:bodyPr>
          <a:lstStyle/>
          <a:p>
            <a:r>
              <a:rPr lang="es-PE" sz="5400" dirty="0">
                <a:latin typeface="Arial" panose="020B0604020202020204" pitchFamily="34" charset="0"/>
                <a:cs typeface="Arial" panose="020B0604020202020204" pitchFamily="34" charset="0"/>
              </a:rPr>
              <a:t>Rebeliones en el siglo XVII</a:t>
            </a:r>
          </a:p>
        </p:txBody>
      </p:sp>
      <p:sp>
        <p:nvSpPr>
          <p:cNvPr id="3" name="Subtítulo 2">
            <a:extLst>
              <a:ext uri="{FF2B5EF4-FFF2-40B4-BE49-F238E27FC236}">
                <a16:creationId xmlns:a16="http://schemas.microsoft.com/office/drawing/2014/main" id="{32641FC0-6752-3EA8-5FBF-8733ACC1075C}"/>
              </a:ext>
            </a:extLst>
          </p:cNvPr>
          <p:cNvSpPr>
            <a:spLocks noGrp="1"/>
          </p:cNvSpPr>
          <p:nvPr>
            <p:ph type="subTitle" idx="1"/>
          </p:nvPr>
        </p:nvSpPr>
        <p:spPr>
          <a:xfrm>
            <a:off x="581192" y="3237567"/>
            <a:ext cx="6972548" cy="3043963"/>
          </a:xfrm>
        </p:spPr>
        <p:txBody>
          <a:bodyPr/>
          <a:lstStyle/>
          <a:p>
            <a:r>
              <a:rPr lang="es-PE" sz="1800" b="1" dirty="0">
                <a:solidFill>
                  <a:schemeClr val="bg1"/>
                </a:solidFill>
              </a:rPr>
              <a:t>Participantes:</a:t>
            </a:r>
          </a:p>
          <a:p>
            <a:r>
              <a:rPr lang="es-PE" dirty="0">
                <a:solidFill>
                  <a:schemeClr val="bg1"/>
                </a:solidFill>
              </a:rPr>
              <a:t>Naim nuñez , </a:t>
            </a:r>
            <a:r>
              <a:rPr lang="es-PE" dirty="0" err="1">
                <a:solidFill>
                  <a:schemeClr val="bg1"/>
                </a:solidFill>
              </a:rPr>
              <a:t>felix</a:t>
            </a:r>
            <a:r>
              <a:rPr lang="es-PE" dirty="0">
                <a:solidFill>
                  <a:schemeClr val="bg1"/>
                </a:solidFill>
              </a:rPr>
              <a:t> </a:t>
            </a:r>
            <a:r>
              <a:rPr lang="es-PE" dirty="0" err="1">
                <a:solidFill>
                  <a:schemeClr val="bg1"/>
                </a:solidFill>
              </a:rPr>
              <a:t>garcia</a:t>
            </a:r>
            <a:r>
              <a:rPr lang="es-PE" dirty="0">
                <a:solidFill>
                  <a:schemeClr val="bg1"/>
                </a:solidFill>
              </a:rPr>
              <a:t>, Alejandro perez, diego Castañeda, fabio tejada, Jorge gines</a:t>
            </a:r>
          </a:p>
          <a:p>
            <a:r>
              <a:rPr lang="es-PE" sz="1800" b="1" dirty="0">
                <a:solidFill>
                  <a:schemeClr val="bg1"/>
                </a:solidFill>
              </a:rPr>
              <a:t>PROFESOR: </a:t>
            </a:r>
          </a:p>
          <a:p>
            <a:r>
              <a:rPr lang="es-PE" dirty="0">
                <a:solidFill>
                  <a:schemeClr val="bg1"/>
                </a:solidFill>
              </a:rPr>
              <a:t>JOSE LUIS FLORES GALLEGO</a:t>
            </a:r>
          </a:p>
          <a:p>
            <a:r>
              <a:rPr lang="es-PE" sz="1800" b="1" dirty="0">
                <a:solidFill>
                  <a:schemeClr val="bg1"/>
                </a:solidFill>
              </a:rPr>
              <a:t>CURSO:</a:t>
            </a:r>
          </a:p>
          <a:p>
            <a:r>
              <a:rPr lang="es-PE" dirty="0">
                <a:solidFill>
                  <a:schemeClr val="bg1"/>
                </a:solidFill>
              </a:rPr>
              <a:t>CIENCIAS SOCIALES</a:t>
            </a:r>
          </a:p>
          <a:p>
            <a:endParaRPr lang="es-PE" dirty="0">
              <a:solidFill>
                <a:schemeClr val="bg1"/>
              </a:solidFill>
            </a:endParaRPr>
          </a:p>
        </p:txBody>
      </p:sp>
      <p:pic>
        <p:nvPicPr>
          <p:cNvPr id="6" name="Imagen 5">
            <a:extLst>
              <a:ext uri="{FF2B5EF4-FFF2-40B4-BE49-F238E27FC236}">
                <a16:creationId xmlns:a16="http://schemas.microsoft.com/office/drawing/2014/main" id="{1B9AA8EE-3A91-3CE3-FB16-C3C456CF3073}"/>
              </a:ext>
            </a:extLst>
          </p:cNvPr>
          <p:cNvPicPr>
            <a:picLocks noChangeAspect="1"/>
          </p:cNvPicPr>
          <p:nvPr/>
        </p:nvPicPr>
        <p:blipFill>
          <a:blip r:embed="rId2"/>
          <a:stretch>
            <a:fillRect/>
          </a:stretch>
        </p:blipFill>
        <p:spPr>
          <a:xfrm>
            <a:off x="7726017" y="2319130"/>
            <a:ext cx="4002157" cy="4068419"/>
          </a:xfrm>
          <a:prstGeom prst="rect">
            <a:avLst/>
          </a:prstGeom>
        </p:spPr>
      </p:pic>
    </p:spTree>
    <p:extLst>
      <p:ext uri="{BB962C8B-B14F-4D97-AF65-F5344CB8AC3E}">
        <p14:creationId xmlns:p14="http://schemas.microsoft.com/office/powerpoint/2010/main" val="1273026525"/>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8B4358-0570-DD19-31DA-CC0698D3A39F}"/>
              </a:ext>
            </a:extLst>
          </p:cNvPr>
          <p:cNvSpPr>
            <a:spLocks noGrp="1"/>
          </p:cNvSpPr>
          <p:nvPr>
            <p:ph type="title"/>
          </p:nvPr>
        </p:nvSpPr>
        <p:spPr/>
        <p:txBody>
          <a:bodyPr/>
          <a:lstStyle/>
          <a:p>
            <a:r>
              <a:rPr lang="es-MX" b="0" i="0" dirty="0">
                <a:effectLst/>
                <a:latin typeface="Whitney"/>
              </a:rPr>
              <a:t>Rebelión de Juan Santos Atahualpa (1742- 1755)</a:t>
            </a:r>
            <a:endParaRPr lang="es-PE" dirty="0"/>
          </a:p>
        </p:txBody>
      </p:sp>
      <p:sp>
        <p:nvSpPr>
          <p:cNvPr id="3" name="Marcador de contenido 2">
            <a:extLst>
              <a:ext uri="{FF2B5EF4-FFF2-40B4-BE49-F238E27FC236}">
                <a16:creationId xmlns:a16="http://schemas.microsoft.com/office/drawing/2014/main" id="{119CE5DE-26DC-5C3F-3036-ED18D309FA81}"/>
              </a:ext>
            </a:extLst>
          </p:cNvPr>
          <p:cNvSpPr>
            <a:spLocks noGrp="1"/>
          </p:cNvSpPr>
          <p:nvPr>
            <p:ph idx="1"/>
          </p:nvPr>
        </p:nvSpPr>
        <p:spPr>
          <a:xfrm>
            <a:off x="581192" y="1849192"/>
            <a:ext cx="4693173" cy="4432338"/>
          </a:xfrm>
        </p:spPr>
        <p:txBody>
          <a:bodyPr>
            <a:normAutofit/>
          </a:bodyPr>
          <a:lstStyle/>
          <a:p>
            <a:r>
              <a:rPr lang="es-MX" sz="2000" b="0" i="0" dirty="0">
                <a:solidFill>
                  <a:schemeClr val="accent2">
                    <a:lumMod val="75000"/>
                  </a:schemeClr>
                </a:solidFill>
                <a:effectLst/>
                <a:latin typeface="Whitney"/>
              </a:rPr>
              <a:t>Para Juan Santos, el planeta se dividía en 3 reinos soberanos: España, para los españoles; África, para los de África; y América, para los indios, mestizos y criollos. No obstante, en medio de las huestes de indios y mestizos, hubo además negros y zambos. La selva central se ha convertido para todos ellos en una región de refugio.</a:t>
            </a:r>
          </a:p>
          <a:p>
            <a:r>
              <a:rPr lang="es-MX" sz="2000" b="0" i="0" dirty="0">
                <a:solidFill>
                  <a:schemeClr val="accent2">
                    <a:lumMod val="75000"/>
                  </a:schemeClr>
                </a:solidFill>
                <a:effectLst/>
                <a:latin typeface="Whitney"/>
              </a:rPr>
              <a:t> Al final, en 1752, este deja la ceja de selva y se reúne en eludir que el desplazamiento se expanda</a:t>
            </a:r>
            <a:endParaRPr lang="es-PE" sz="2000" dirty="0">
              <a:solidFill>
                <a:schemeClr val="accent2">
                  <a:lumMod val="75000"/>
                </a:schemeClr>
              </a:solidFill>
            </a:endParaRPr>
          </a:p>
        </p:txBody>
      </p:sp>
      <p:pic>
        <p:nvPicPr>
          <p:cNvPr id="4" name="Imagen 3">
            <a:extLst>
              <a:ext uri="{FF2B5EF4-FFF2-40B4-BE49-F238E27FC236}">
                <a16:creationId xmlns:a16="http://schemas.microsoft.com/office/drawing/2014/main" id="{0D004A6A-BCC7-D044-8166-3096C98575ED}"/>
              </a:ext>
            </a:extLst>
          </p:cNvPr>
          <p:cNvPicPr>
            <a:picLocks noChangeAspect="1"/>
          </p:cNvPicPr>
          <p:nvPr/>
        </p:nvPicPr>
        <p:blipFill>
          <a:blip r:embed="rId2"/>
          <a:stretch>
            <a:fillRect/>
          </a:stretch>
        </p:blipFill>
        <p:spPr>
          <a:xfrm>
            <a:off x="5751445" y="1987826"/>
            <a:ext cx="5514808" cy="4168018"/>
          </a:xfrm>
          <a:prstGeom prst="ellipse">
            <a:avLst/>
          </a:prstGeom>
          <a:ln w="190500" cap="rnd">
            <a:solidFill>
              <a:schemeClr val="accent2">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CuadroTexto 5">
            <a:extLst>
              <a:ext uri="{FF2B5EF4-FFF2-40B4-BE49-F238E27FC236}">
                <a16:creationId xmlns:a16="http://schemas.microsoft.com/office/drawing/2014/main" id="{4B898A7E-CA24-B263-A5C0-2361563E15B7}"/>
              </a:ext>
            </a:extLst>
          </p:cNvPr>
          <p:cNvSpPr txBox="1"/>
          <p:nvPr/>
        </p:nvSpPr>
        <p:spPr>
          <a:xfrm>
            <a:off x="6096000" y="6155844"/>
            <a:ext cx="4108174" cy="276999"/>
          </a:xfrm>
          <a:prstGeom prst="rect">
            <a:avLst/>
          </a:prstGeom>
          <a:noFill/>
        </p:spPr>
        <p:txBody>
          <a:bodyPr wrap="square" rtlCol="0">
            <a:spAutoFit/>
          </a:bodyPr>
          <a:lstStyle/>
          <a:p>
            <a:r>
              <a:rPr lang="es-PE" sz="1200" dirty="0"/>
              <a:t>Imagen 6: enseñanzas a indios.</a:t>
            </a:r>
          </a:p>
        </p:txBody>
      </p:sp>
    </p:spTree>
    <p:extLst>
      <p:ext uri="{BB962C8B-B14F-4D97-AF65-F5344CB8AC3E}">
        <p14:creationId xmlns:p14="http://schemas.microsoft.com/office/powerpoint/2010/main" val="32868677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EDA66B-2296-AA6C-BBF1-BA01D75D7406}"/>
              </a:ext>
            </a:extLst>
          </p:cNvPr>
          <p:cNvSpPr>
            <a:spLocks noGrp="1"/>
          </p:cNvSpPr>
          <p:nvPr>
            <p:ph type="title"/>
          </p:nvPr>
        </p:nvSpPr>
        <p:spPr/>
        <p:txBody>
          <a:bodyPr/>
          <a:lstStyle/>
          <a:p>
            <a:r>
              <a:rPr lang="es-PE" dirty="0"/>
              <a:t>La rebelión de Túpac amaru iI</a:t>
            </a:r>
          </a:p>
        </p:txBody>
      </p:sp>
      <p:sp>
        <p:nvSpPr>
          <p:cNvPr id="3" name="Marcador de contenido 2">
            <a:extLst>
              <a:ext uri="{FF2B5EF4-FFF2-40B4-BE49-F238E27FC236}">
                <a16:creationId xmlns:a16="http://schemas.microsoft.com/office/drawing/2014/main" id="{E655248D-C89F-62B6-3F23-AF5085327378}"/>
              </a:ext>
            </a:extLst>
          </p:cNvPr>
          <p:cNvSpPr>
            <a:spLocks noGrp="1"/>
          </p:cNvSpPr>
          <p:nvPr>
            <p:ph idx="1"/>
          </p:nvPr>
        </p:nvSpPr>
        <p:spPr>
          <a:xfrm>
            <a:off x="7169426" y="1855303"/>
            <a:ext cx="4441382" cy="3988905"/>
          </a:xfrm>
        </p:spPr>
        <p:txBody>
          <a:bodyPr>
            <a:normAutofit/>
          </a:bodyPr>
          <a:lstStyle/>
          <a:p>
            <a:r>
              <a:rPr lang="es-MX" sz="2000" b="0" i="0" dirty="0">
                <a:solidFill>
                  <a:schemeClr val="accent2">
                    <a:lumMod val="75000"/>
                  </a:schemeClr>
                </a:solidFill>
                <a:effectLst/>
                <a:latin typeface="Whitney"/>
              </a:rPr>
              <a:t>Fue la primera gran revolución acontecida dentro del proceso emancipador que tuvo lugar en el virreinato del Perú y significó un precedente para las guerras de independencia que emergerían en América a inicios del siglo XIX. Originada como reacción a la imposición de las Reformas borbónicas en las colonias españolas en América.</a:t>
            </a:r>
            <a:endParaRPr lang="es-PE" sz="2000" dirty="0">
              <a:solidFill>
                <a:schemeClr val="accent2">
                  <a:lumMod val="75000"/>
                </a:schemeClr>
              </a:solidFill>
            </a:endParaRPr>
          </a:p>
        </p:txBody>
      </p:sp>
      <p:pic>
        <p:nvPicPr>
          <p:cNvPr id="4" name="Imagen 3">
            <a:extLst>
              <a:ext uri="{FF2B5EF4-FFF2-40B4-BE49-F238E27FC236}">
                <a16:creationId xmlns:a16="http://schemas.microsoft.com/office/drawing/2014/main" id="{04634C58-67B9-3587-4C9C-0A2C8E7F3DDB}"/>
              </a:ext>
            </a:extLst>
          </p:cNvPr>
          <p:cNvPicPr>
            <a:picLocks noChangeAspect="1"/>
          </p:cNvPicPr>
          <p:nvPr/>
        </p:nvPicPr>
        <p:blipFill>
          <a:blip r:embed="rId2"/>
          <a:stretch>
            <a:fillRect/>
          </a:stretch>
        </p:blipFill>
        <p:spPr>
          <a:xfrm>
            <a:off x="581192" y="1855303"/>
            <a:ext cx="5925625" cy="4300541"/>
          </a:xfrm>
          <a:prstGeom prst="rect">
            <a:avLst/>
          </a:prstGeom>
          <a:ln>
            <a:noFill/>
          </a:ln>
          <a:effectLst>
            <a:softEdge rad="112500"/>
          </a:effectLst>
        </p:spPr>
      </p:pic>
      <p:sp>
        <p:nvSpPr>
          <p:cNvPr id="5" name="CuadroTexto 4">
            <a:extLst>
              <a:ext uri="{FF2B5EF4-FFF2-40B4-BE49-F238E27FC236}">
                <a16:creationId xmlns:a16="http://schemas.microsoft.com/office/drawing/2014/main" id="{E1255F17-75AC-A416-E263-C30545F0D451}"/>
              </a:ext>
            </a:extLst>
          </p:cNvPr>
          <p:cNvSpPr txBox="1"/>
          <p:nvPr/>
        </p:nvSpPr>
        <p:spPr>
          <a:xfrm>
            <a:off x="581192" y="6155844"/>
            <a:ext cx="4149834" cy="276999"/>
          </a:xfrm>
          <a:prstGeom prst="rect">
            <a:avLst/>
          </a:prstGeom>
          <a:noFill/>
        </p:spPr>
        <p:txBody>
          <a:bodyPr wrap="square" rtlCol="0">
            <a:spAutoFit/>
          </a:bodyPr>
          <a:lstStyle/>
          <a:p>
            <a:r>
              <a:rPr lang="es-PE" sz="1200" dirty="0"/>
              <a:t>Imagen 7: Tupac Amaru II</a:t>
            </a:r>
          </a:p>
        </p:txBody>
      </p:sp>
    </p:spTree>
    <p:extLst>
      <p:ext uri="{BB962C8B-B14F-4D97-AF65-F5344CB8AC3E}">
        <p14:creationId xmlns:p14="http://schemas.microsoft.com/office/powerpoint/2010/main" val="33913745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E1A59-0E24-A65C-B934-7A0CA70023B2}"/>
              </a:ext>
            </a:extLst>
          </p:cNvPr>
          <p:cNvSpPr>
            <a:spLocks noGrp="1"/>
          </p:cNvSpPr>
          <p:nvPr>
            <p:ph type="title"/>
          </p:nvPr>
        </p:nvSpPr>
        <p:spPr/>
        <p:txBody>
          <a:bodyPr/>
          <a:lstStyle/>
          <a:p>
            <a:r>
              <a:rPr lang="es-PE" dirty="0"/>
              <a:t>La rebelión de Tupac amaru ii</a:t>
            </a:r>
          </a:p>
        </p:txBody>
      </p:sp>
      <p:sp>
        <p:nvSpPr>
          <p:cNvPr id="3" name="Marcador de contenido 2">
            <a:extLst>
              <a:ext uri="{FF2B5EF4-FFF2-40B4-BE49-F238E27FC236}">
                <a16:creationId xmlns:a16="http://schemas.microsoft.com/office/drawing/2014/main" id="{C29131B6-462E-9778-8C9B-1B0358E53942}"/>
              </a:ext>
            </a:extLst>
          </p:cNvPr>
          <p:cNvSpPr>
            <a:spLocks noGrp="1"/>
          </p:cNvSpPr>
          <p:nvPr>
            <p:ph idx="1"/>
          </p:nvPr>
        </p:nvSpPr>
        <p:spPr>
          <a:xfrm>
            <a:off x="198783" y="1925907"/>
            <a:ext cx="7447721" cy="4757531"/>
          </a:xfrm>
        </p:spPr>
        <p:txBody>
          <a:bodyPr>
            <a:noAutofit/>
          </a:bodyPr>
          <a:lstStyle/>
          <a:p>
            <a:pPr marL="342900" marR="2264410" lvl="0" indent="-342900">
              <a:lnSpc>
                <a:spcPct val="120000"/>
              </a:lnSpc>
              <a:spcAft>
                <a:spcPts val="800"/>
              </a:spcAft>
              <a:buFont typeface="+mj-lt"/>
              <a:buAutoNum type="alphaUcPeriod"/>
              <a:tabLst>
                <a:tab pos="318770" algn="l"/>
              </a:tabLst>
            </a:pPr>
            <a:r>
              <a:rPr lang="es-PE" sz="2000" b="1" dirty="0">
                <a:solidFill>
                  <a:schemeClr val="accent2">
                    <a:lumMod val="75000"/>
                  </a:schemeClr>
                </a:solidFill>
                <a:effectLst>
                  <a:outerShdw blurRad="50800" dist="38100" dir="2700000" algn="tl">
                    <a:srgbClr val="000000">
                      <a:alpha val="40000"/>
                    </a:srgbClr>
                  </a:outerShdw>
                </a:effectLst>
                <a:latin typeface="Calibri" panose="020F0502020204030204" pitchFamily="34" charset="0"/>
                <a:ea typeface="Calibri" panose="020F0502020204030204" pitchFamily="34" charset="0"/>
                <a:cs typeface="Times New Roman" panose="02020603050405020304" pitchFamily="18" charset="0"/>
              </a:rPr>
              <a:t>FASE QUECHUA (Cusqueña).-</a:t>
            </a:r>
            <a:r>
              <a:rPr lang="es-PE"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Desde noviembre de 1780 hasta mayo de 1781, con su centro rebelde:  Tungasuca. Hasta la prisión y muerte de Túpac Amaru II.</a:t>
            </a:r>
          </a:p>
          <a:p>
            <a:pPr marL="318770" marR="2264410">
              <a:lnSpc>
                <a:spcPct val="120000"/>
              </a:lnSpc>
              <a:spcAft>
                <a:spcPts val="800"/>
              </a:spcAft>
            </a:pPr>
            <a:r>
              <a:rPr lang="es-PE"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Fue la más simbólica y trascendente por lo que desató, más que por lo que logró. Empezó con la captura y muerte del corregidor de Tinta, Antonio de Arriaga, en noviembre de 1780.</a:t>
            </a:r>
          </a:p>
          <a:p>
            <a:pPr marL="0" indent="0">
              <a:buNone/>
            </a:pPr>
            <a:endParaRPr lang="es-PE" sz="2000" dirty="0"/>
          </a:p>
        </p:txBody>
      </p:sp>
      <p:sp>
        <p:nvSpPr>
          <p:cNvPr id="5" name="CuadroTexto 4">
            <a:extLst>
              <a:ext uri="{FF2B5EF4-FFF2-40B4-BE49-F238E27FC236}">
                <a16:creationId xmlns:a16="http://schemas.microsoft.com/office/drawing/2014/main" id="{47BA76E4-77D5-D0B0-67AB-3D82971B4986}"/>
              </a:ext>
            </a:extLst>
          </p:cNvPr>
          <p:cNvSpPr txBox="1"/>
          <p:nvPr/>
        </p:nvSpPr>
        <p:spPr>
          <a:xfrm>
            <a:off x="5514807" y="6406439"/>
            <a:ext cx="3960497" cy="276999"/>
          </a:xfrm>
          <a:prstGeom prst="rect">
            <a:avLst/>
          </a:prstGeom>
          <a:noFill/>
        </p:spPr>
        <p:txBody>
          <a:bodyPr wrap="square" rtlCol="0">
            <a:spAutoFit/>
          </a:bodyPr>
          <a:lstStyle/>
          <a:p>
            <a:r>
              <a:rPr lang="es-PE" sz="1200" b="1" dirty="0"/>
              <a:t>Imagen 8: mapa de rebeliones de Tupac Amaru II</a:t>
            </a:r>
          </a:p>
        </p:txBody>
      </p:sp>
      <p:pic>
        <p:nvPicPr>
          <p:cNvPr id="6" name="Imagen 5">
            <a:extLst>
              <a:ext uri="{FF2B5EF4-FFF2-40B4-BE49-F238E27FC236}">
                <a16:creationId xmlns:a16="http://schemas.microsoft.com/office/drawing/2014/main" id="{1DA3864C-D864-6D88-841F-D1A9D233D8AE}"/>
              </a:ext>
            </a:extLst>
          </p:cNvPr>
          <p:cNvPicPr>
            <a:picLocks noChangeAspect="1"/>
          </p:cNvPicPr>
          <p:nvPr/>
        </p:nvPicPr>
        <p:blipFill>
          <a:blip r:embed="rId2"/>
          <a:stretch>
            <a:fillRect/>
          </a:stretch>
        </p:blipFill>
        <p:spPr>
          <a:xfrm>
            <a:off x="5514806" y="1925906"/>
            <a:ext cx="6478411" cy="44805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300191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down)">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A18F09-5DC0-4245-FFCA-A73C6698FF8D}"/>
              </a:ext>
            </a:extLst>
          </p:cNvPr>
          <p:cNvSpPr>
            <a:spLocks noGrp="1"/>
          </p:cNvSpPr>
          <p:nvPr>
            <p:ph type="title"/>
          </p:nvPr>
        </p:nvSpPr>
        <p:spPr/>
        <p:txBody>
          <a:bodyPr/>
          <a:lstStyle/>
          <a:p>
            <a:r>
              <a:rPr lang="es-PE" dirty="0"/>
              <a:t>LA rebelión de Tupac amaru ii</a:t>
            </a:r>
          </a:p>
        </p:txBody>
      </p:sp>
      <p:pic>
        <p:nvPicPr>
          <p:cNvPr id="4" name="Imagen 3">
            <a:extLst>
              <a:ext uri="{FF2B5EF4-FFF2-40B4-BE49-F238E27FC236}">
                <a16:creationId xmlns:a16="http://schemas.microsoft.com/office/drawing/2014/main" id="{C58FB6DF-E2B5-0226-68B1-CA3637BC74EF}"/>
              </a:ext>
            </a:extLst>
          </p:cNvPr>
          <p:cNvPicPr>
            <a:picLocks noChangeAspect="1"/>
          </p:cNvPicPr>
          <p:nvPr/>
        </p:nvPicPr>
        <p:blipFill>
          <a:blip r:embed="rId2" cstate="print">
            <a:extLst>
              <a:ext uri="{28A0092B-C50C-407E-A947-70E740481C1C}">
                <a14:useLocalDpi xmlns:a14="http://schemas.microsoft.com/office/drawing/2010/main" val="0"/>
              </a:ext>
            </a:extLst>
          </a:blip>
          <a:srcRect t="1361" r="1208"/>
          <a:stretch>
            <a:fillRect/>
          </a:stretch>
        </p:blipFill>
        <p:spPr bwMode="auto">
          <a:xfrm>
            <a:off x="6467061" y="1970927"/>
            <a:ext cx="4905208" cy="4548833"/>
          </a:xfrm>
          <a:prstGeom prst="rect">
            <a:avLst/>
          </a:prstGeom>
          <a:ln>
            <a:noFill/>
          </a:ln>
          <a:effectLst>
            <a:outerShdw blurRad="190500" algn="tl" rotWithShape="0">
              <a:srgbClr val="000000">
                <a:alpha val="70000"/>
              </a:srgbClr>
            </a:outerShdw>
          </a:effectLst>
        </p:spPr>
      </p:pic>
      <p:sp>
        <p:nvSpPr>
          <p:cNvPr id="9" name="Rectangle 5">
            <a:extLst>
              <a:ext uri="{FF2B5EF4-FFF2-40B4-BE49-F238E27FC236}">
                <a16:creationId xmlns:a16="http://schemas.microsoft.com/office/drawing/2014/main" id="{F0C3FB19-75EA-141E-FC58-EF2CAA3E16B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64CE4B05-5CC3-629B-8565-8015BCB9D9EF}"/>
              </a:ext>
            </a:extLst>
          </p:cNvPr>
          <p:cNvSpPr>
            <a:spLocks noChangeArrowheads="1"/>
          </p:cNvSpPr>
          <p:nvPr/>
        </p:nvSpPr>
        <p:spPr bwMode="auto">
          <a:xfrm>
            <a:off x="581192" y="2580937"/>
            <a:ext cx="490520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19088" algn="l"/>
              </a:tabLst>
              <a:defRPr>
                <a:solidFill>
                  <a:schemeClr val="tx1"/>
                </a:solidFill>
                <a:latin typeface="Arial" panose="020B0604020202020204" pitchFamily="34" charset="0"/>
              </a:defRPr>
            </a:lvl1pPr>
            <a:lvl2pPr eaLnBrk="0" fontAlgn="base" hangingPunct="0">
              <a:spcBef>
                <a:spcPct val="0"/>
              </a:spcBef>
              <a:spcAft>
                <a:spcPct val="0"/>
              </a:spcAft>
              <a:tabLst>
                <a:tab pos="319088" algn="l"/>
              </a:tabLst>
              <a:defRPr>
                <a:solidFill>
                  <a:schemeClr val="tx1"/>
                </a:solidFill>
                <a:latin typeface="Arial" panose="020B0604020202020204" pitchFamily="34" charset="0"/>
              </a:defRPr>
            </a:lvl2pPr>
            <a:lvl3pPr eaLnBrk="0" fontAlgn="base" hangingPunct="0">
              <a:spcBef>
                <a:spcPct val="0"/>
              </a:spcBef>
              <a:spcAft>
                <a:spcPct val="0"/>
              </a:spcAft>
              <a:tabLst>
                <a:tab pos="319088" algn="l"/>
              </a:tabLst>
              <a:defRPr>
                <a:solidFill>
                  <a:schemeClr val="tx1"/>
                </a:solidFill>
                <a:latin typeface="Arial" panose="020B0604020202020204" pitchFamily="34" charset="0"/>
              </a:defRPr>
            </a:lvl3pPr>
            <a:lvl4pPr eaLnBrk="0" fontAlgn="base" hangingPunct="0">
              <a:spcBef>
                <a:spcPct val="0"/>
              </a:spcBef>
              <a:spcAft>
                <a:spcPct val="0"/>
              </a:spcAft>
              <a:tabLst>
                <a:tab pos="319088" algn="l"/>
              </a:tabLst>
              <a:defRPr>
                <a:solidFill>
                  <a:schemeClr val="tx1"/>
                </a:solidFill>
                <a:latin typeface="Arial" panose="020B0604020202020204" pitchFamily="34" charset="0"/>
              </a:defRPr>
            </a:lvl4pPr>
            <a:lvl5pPr eaLnBrk="0" fontAlgn="base" hangingPunct="0">
              <a:spcBef>
                <a:spcPct val="0"/>
              </a:spcBef>
              <a:spcAft>
                <a:spcPct val="0"/>
              </a:spcAft>
              <a:tabLst>
                <a:tab pos="319088" algn="l"/>
              </a:tabLst>
              <a:defRPr>
                <a:solidFill>
                  <a:schemeClr val="tx1"/>
                </a:solidFill>
                <a:latin typeface="Arial" panose="020B0604020202020204" pitchFamily="34" charset="0"/>
              </a:defRPr>
            </a:lvl5pPr>
            <a:lvl6pPr eaLnBrk="0" fontAlgn="base" hangingPunct="0">
              <a:spcBef>
                <a:spcPct val="0"/>
              </a:spcBef>
              <a:spcAft>
                <a:spcPct val="0"/>
              </a:spcAft>
              <a:tabLst>
                <a:tab pos="319088" algn="l"/>
              </a:tabLst>
              <a:defRPr>
                <a:solidFill>
                  <a:schemeClr val="tx1"/>
                </a:solidFill>
                <a:latin typeface="Arial" panose="020B0604020202020204" pitchFamily="34" charset="0"/>
              </a:defRPr>
            </a:lvl6pPr>
            <a:lvl7pPr eaLnBrk="0" fontAlgn="base" hangingPunct="0">
              <a:spcBef>
                <a:spcPct val="0"/>
              </a:spcBef>
              <a:spcAft>
                <a:spcPct val="0"/>
              </a:spcAft>
              <a:tabLst>
                <a:tab pos="319088" algn="l"/>
              </a:tabLst>
              <a:defRPr>
                <a:solidFill>
                  <a:schemeClr val="tx1"/>
                </a:solidFill>
                <a:latin typeface="Arial" panose="020B0604020202020204" pitchFamily="34" charset="0"/>
              </a:defRPr>
            </a:lvl7pPr>
            <a:lvl8pPr eaLnBrk="0" fontAlgn="base" hangingPunct="0">
              <a:spcBef>
                <a:spcPct val="0"/>
              </a:spcBef>
              <a:spcAft>
                <a:spcPct val="0"/>
              </a:spcAft>
              <a:tabLst>
                <a:tab pos="319088" algn="l"/>
              </a:tabLst>
              <a:defRPr>
                <a:solidFill>
                  <a:schemeClr val="tx1"/>
                </a:solidFill>
                <a:latin typeface="Arial" panose="020B0604020202020204" pitchFamily="34" charset="0"/>
              </a:defRPr>
            </a:lvl8pPr>
            <a:lvl9pPr eaLnBrk="0" fontAlgn="base" hangingPunct="0">
              <a:spcBef>
                <a:spcPct val="0"/>
              </a:spcBef>
              <a:spcAft>
                <a:spcPct val="0"/>
              </a:spcAft>
              <a:tabLst>
                <a:tab pos="31908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319088" algn="l"/>
              </a:tabLst>
            </a:pPr>
            <a:r>
              <a:rPr kumimoji="0" lang="es-PE" altLang="es-PE" sz="2000" b="1" i="0" u="none" strike="noStrike" cap="none" normalizeH="0" baseline="0" dirty="0">
                <a:ln>
                  <a:noFill/>
                </a:ln>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 FASE AIMARA.-</a:t>
            </a:r>
            <a:r>
              <a:rPr kumimoji="0" lang="es-PE" altLang="es-PE" sz="2000" b="0" i="0" u="none" strike="noStrike" cap="none" normalizeH="0" baseline="0" dirty="0">
                <a:ln>
                  <a:noFill/>
                </a:ln>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Se desarrolló entre marzo y octubre de 1781, con su centro rebelde: Alto Perú (Puno) – La Paz. Dirigido por Diego Cristóbal Túpac Amaru, Túpac Catarí (Julián Vilca Apaza).</a:t>
            </a:r>
            <a:endParaRPr kumimoji="0" lang="es-PE" altLang="es-PE" sz="2000" b="0" i="0" u="none" strike="noStrike" cap="none" normalizeH="0" baseline="0" dirty="0">
              <a:ln>
                <a:noFill/>
              </a:ln>
              <a:solidFill>
                <a:schemeClr val="accent2">
                  <a:lumMod val="7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319088" algn="l"/>
              </a:tabLst>
            </a:pPr>
            <a:r>
              <a:rPr kumimoji="0" lang="es-PE" altLang="es-PE" sz="2000" b="0" i="0" u="none" strike="noStrike" cap="none" normalizeH="0" baseline="0" dirty="0">
                <a:ln>
                  <a:noFill/>
                </a:ln>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 desarrollo en Puno, una zona tradicionalmente aimara que se había ido convirtiendo en quechua y que funcionaba como enlace entre el Cuzco y La Paz.</a:t>
            </a:r>
            <a:endParaRPr kumimoji="0" lang="es-PE" altLang="es-PE" sz="3600" b="0" i="0" u="none" strike="noStrike" cap="none" normalizeH="0" baseline="0" dirty="0">
              <a:ln>
                <a:noFill/>
              </a:ln>
              <a:solidFill>
                <a:schemeClr val="accent2">
                  <a:lumMod val="75000"/>
                </a:schemeClr>
              </a:solidFill>
              <a:effectLst/>
            </a:endParaRPr>
          </a:p>
        </p:txBody>
      </p:sp>
      <p:sp>
        <p:nvSpPr>
          <p:cNvPr id="11" name="CuadroTexto 10">
            <a:extLst>
              <a:ext uri="{FF2B5EF4-FFF2-40B4-BE49-F238E27FC236}">
                <a16:creationId xmlns:a16="http://schemas.microsoft.com/office/drawing/2014/main" id="{FCA68CA4-4C99-442E-7D2B-A1A6C9EDF8F6}"/>
              </a:ext>
            </a:extLst>
          </p:cNvPr>
          <p:cNvSpPr txBox="1"/>
          <p:nvPr/>
        </p:nvSpPr>
        <p:spPr>
          <a:xfrm>
            <a:off x="6321288" y="6581001"/>
            <a:ext cx="3273287" cy="276999"/>
          </a:xfrm>
          <a:prstGeom prst="rect">
            <a:avLst/>
          </a:prstGeom>
          <a:noFill/>
        </p:spPr>
        <p:txBody>
          <a:bodyPr wrap="square" rtlCol="0">
            <a:spAutoFit/>
          </a:bodyPr>
          <a:lstStyle/>
          <a:p>
            <a:r>
              <a:rPr lang="es-PE" sz="1200" b="1" dirty="0"/>
              <a:t>Imagen 9:  mapa de las zonas abarcadas.</a:t>
            </a:r>
          </a:p>
        </p:txBody>
      </p:sp>
    </p:spTree>
    <p:extLst>
      <p:ext uri="{BB962C8B-B14F-4D97-AF65-F5344CB8AC3E}">
        <p14:creationId xmlns:p14="http://schemas.microsoft.com/office/powerpoint/2010/main" val="282183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p:cTn id="1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10">
                                            <p:txEl>
                                              <p:pRg st="0" end="0"/>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p:cTn id="22"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1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barn(inVertical)">
                                      <p:cBhvr>
                                        <p:cTn id="2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638016-E606-9672-391C-F25FD12A9F59}"/>
              </a:ext>
            </a:extLst>
          </p:cNvPr>
          <p:cNvSpPr>
            <a:spLocks noGrp="1"/>
          </p:cNvSpPr>
          <p:nvPr>
            <p:ph type="title"/>
          </p:nvPr>
        </p:nvSpPr>
        <p:spPr/>
        <p:txBody>
          <a:bodyPr/>
          <a:lstStyle/>
          <a:p>
            <a:r>
              <a:rPr lang="es-PE" dirty="0"/>
              <a:t>La rebelión de Túpac amaru ii</a:t>
            </a:r>
          </a:p>
        </p:txBody>
      </p:sp>
      <p:sp>
        <p:nvSpPr>
          <p:cNvPr id="3" name="Marcador de contenido 2">
            <a:extLst>
              <a:ext uri="{FF2B5EF4-FFF2-40B4-BE49-F238E27FC236}">
                <a16:creationId xmlns:a16="http://schemas.microsoft.com/office/drawing/2014/main" id="{8FDFAD1E-95FE-6DC2-81B5-060D0ED0EF00}"/>
              </a:ext>
            </a:extLst>
          </p:cNvPr>
          <p:cNvSpPr>
            <a:spLocks noGrp="1"/>
          </p:cNvSpPr>
          <p:nvPr>
            <p:ph idx="1"/>
          </p:nvPr>
        </p:nvSpPr>
        <p:spPr>
          <a:xfrm>
            <a:off x="382409" y="2047973"/>
            <a:ext cx="6111156" cy="4525104"/>
          </a:xfrm>
        </p:spPr>
        <p:txBody>
          <a:bodyPr>
            <a:normAutofit/>
          </a:bodyPr>
          <a:lstStyle/>
          <a:p>
            <a:pPr marL="342900" marR="104140" lvl="0" indent="-342900" algn="just">
              <a:lnSpc>
                <a:spcPct val="120000"/>
              </a:lnSpc>
              <a:spcAft>
                <a:spcPts val="800"/>
              </a:spcAft>
              <a:buFont typeface="+mj-lt"/>
              <a:buAutoNum type="alphaUcPeriod"/>
              <a:tabLst>
                <a:tab pos="318770" algn="l"/>
              </a:tabLst>
            </a:pPr>
            <a:r>
              <a:rPr lang="es-PE"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FASE DE PROLONGACIÓN.-</a:t>
            </a:r>
            <a:r>
              <a:rPr lang="es-PE"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Se desarrolló desde Octubre de 1781 a 1782 con su centro rebelde en el Alto Perú.</a:t>
            </a:r>
          </a:p>
          <a:p>
            <a:r>
              <a:rPr lang="es-PE"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Diego Cristóbal, desde Azángaro, y Andrés Túpac Amaru, ya en territorio aimara, juntan sus fuerzas con el jefe de los aimaras, </a:t>
            </a:r>
            <a:r>
              <a:rPr lang="es-PE"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Túpac Catarí</a:t>
            </a:r>
            <a:r>
              <a:rPr lang="es-PE"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La ciudad de La Paz fue dos veces cercada, se dominaron pueblos estratégicos y la guerra se prolongó hasta noviembre de 1781. Luego de sucesivas derrotas, la ejecución de Túpac Catarí y del reforzamiento militar español, el viejo líder Diego Cristóbal firma un </a:t>
            </a:r>
            <a:r>
              <a:rPr lang="es-PE"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armisticio en Sicuani</a:t>
            </a:r>
            <a:r>
              <a:rPr lang="es-PE"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en 1782. </a:t>
            </a:r>
            <a:endParaRPr lang="es-PE" sz="2000" dirty="0">
              <a:solidFill>
                <a:schemeClr val="accent2">
                  <a:lumMod val="75000"/>
                </a:schemeClr>
              </a:solidFill>
            </a:endParaRPr>
          </a:p>
        </p:txBody>
      </p:sp>
      <p:sp>
        <p:nvSpPr>
          <p:cNvPr id="4" name="CuadroTexto 3">
            <a:extLst>
              <a:ext uri="{FF2B5EF4-FFF2-40B4-BE49-F238E27FC236}">
                <a16:creationId xmlns:a16="http://schemas.microsoft.com/office/drawing/2014/main" id="{17E4B3E9-5F57-BB90-9229-FE8B3FA88987}"/>
              </a:ext>
            </a:extLst>
          </p:cNvPr>
          <p:cNvSpPr txBox="1"/>
          <p:nvPr/>
        </p:nvSpPr>
        <p:spPr>
          <a:xfrm>
            <a:off x="6493565" y="6296078"/>
            <a:ext cx="4452731" cy="276999"/>
          </a:xfrm>
          <a:prstGeom prst="rect">
            <a:avLst/>
          </a:prstGeom>
          <a:noFill/>
        </p:spPr>
        <p:txBody>
          <a:bodyPr wrap="square" rtlCol="0">
            <a:spAutoFit/>
          </a:bodyPr>
          <a:lstStyle/>
          <a:p>
            <a:r>
              <a:rPr lang="es-PE" sz="1200" b="1" dirty="0"/>
              <a:t>Imagen 10:  ejecución de Tupac Amaru II</a:t>
            </a:r>
          </a:p>
        </p:txBody>
      </p:sp>
      <p:pic>
        <p:nvPicPr>
          <p:cNvPr id="5" name="Imagen 4">
            <a:extLst>
              <a:ext uri="{FF2B5EF4-FFF2-40B4-BE49-F238E27FC236}">
                <a16:creationId xmlns:a16="http://schemas.microsoft.com/office/drawing/2014/main" id="{95E9AD7C-F735-C27A-0FE4-9A0E334E5475}"/>
              </a:ext>
            </a:extLst>
          </p:cNvPr>
          <p:cNvPicPr>
            <a:picLocks noChangeAspect="1"/>
          </p:cNvPicPr>
          <p:nvPr/>
        </p:nvPicPr>
        <p:blipFill>
          <a:blip r:embed="rId2"/>
          <a:stretch>
            <a:fillRect/>
          </a:stretch>
        </p:blipFill>
        <p:spPr>
          <a:xfrm>
            <a:off x="6385052" y="1721961"/>
            <a:ext cx="5806947" cy="4712616"/>
          </a:xfrm>
          <a:prstGeom prst="rect">
            <a:avLst/>
          </a:prstGeom>
        </p:spPr>
      </p:pic>
    </p:spTree>
    <p:extLst>
      <p:ext uri="{BB962C8B-B14F-4D97-AF65-F5344CB8AC3E}">
        <p14:creationId xmlns:p14="http://schemas.microsoft.com/office/powerpoint/2010/main" val="4064936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A0190F-5292-0C87-4F22-501CB622009D}"/>
              </a:ext>
            </a:extLst>
          </p:cNvPr>
          <p:cNvSpPr>
            <a:spLocks noGrp="1"/>
          </p:cNvSpPr>
          <p:nvPr>
            <p:ph type="title"/>
          </p:nvPr>
        </p:nvSpPr>
        <p:spPr/>
        <p:txBody>
          <a:bodyPr/>
          <a:lstStyle/>
          <a:p>
            <a:r>
              <a:rPr lang="es-MX" dirty="0"/>
              <a:t>Mapa de las rebeliones</a:t>
            </a:r>
            <a:endParaRPr lang="es-PE" dirty="0"/>
          </a:p>
        </p:txBody>
      </p:sp>
      <p:pic>
        <p:nvPicPr>
          <p:cNvPr id="1026" name="Picture 2" descr="Imagen">
            <a:extLst>
              <a:ext uri="{FF2B5EF4-FFF2-40B4-BE49-F238E27FC236}">
                <a16:creationId xmlns:a16="http://schemas.microsoft.com/office/drawing/2014/main" id="{240FBFD0-5DA6-C309-7B17-55558A0953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7065" y="1715956"/>
            <a:ext cx="10457869" cy="475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43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93EDC-D290-9225-25D4-575552C28103}"/>
              </a:ext>
            </a:extLst>
          </p:cNvPr>
          <p:cNvSpPr>
            <a:spLocks noGrp="1"/>
          </p:cNvSpPr>
          <p:nvPr>
            <p:ph type="title"/>
          </p:nvPr>
        </p:nvSpPr>
        <p:spPr/>
        <p:txBody>
          <a:bodyPr/>
          <a:lstStyle/>
          <a:p>
            <a:r>
              <a:rPr lang="es-PE" dirty="0"/>
              <a:t>consecuencias</a:t>
            </a:r>
          </a:p>
        </p:txBody>
      </p:sp>
      <p:sp>
        <p:nvSpPr>
          <p:cNvPr id="3" name="Marcador de contenido 2">
            <a:extLst>
              <a:ext uri="{FF2B5EF4-FFF2-40B4-BE49-F238E27FC236}">
                <a16:creationId xmlns:a16="http://schemas.microsoft.com/office/drawing/2014/main" id="{586A68D4-9422-5FD4-94D6-32B3C13A72E8}"/>
              </a:ext>
            </a:extLst>
          </p:cNvPr>
          <p:cNvSpPr>
            <a:spLocks noGrp="1"/>
          </p:cNvSpPr>
          <p:nvPr>
            <p:ph idx="1"/>
          </p:nvPr>
        </p:nvSpPr>
        <p:spPr>
          <a:xfrm>
            <a:off x="196879" y="2180496"/>
            <a:ext cx="11610808" cy="3678303"/>
          </a:xfrm>
        </p:spPr>
        <p:txBody>
          <a:bodyPr/>
          <a:lstStyle/>
          <a:p>
            <a:pPr marL="742950" marR="104140" lvl="1" indent="-285750" algn="just" fontAlgn="base">
              <a:lnSpc>
                <a:spcPct val="120000"/>
              </a:lnSpc>
              <a:spcAft>
                <a:spcPts val="800"/>
              </a:spcAft>
              <a:buSzPts val="900"/>
              <a:buFont typeface="Monotype Sorts"/>
              <a:buChar char=""/>
            </a:pPr>
            <a:r>
              <a:rPr lang="es-PE"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Supresión de los corregimientos, reemplazados por las intendencias.</a:t>
            </a:r>
          </a:p>
          <a:p>
            <a:pPr marL="742950" marR="104140" lvl="1" indent="-285750" algn="just" fontAlgn="base">
              <a:lnSpc>
                <a:spcPct val="120000"/>
              </a:lnSpc>
              <a:spcAft>
                <a:spcPts val="800"/>
              </a:spcAft>
              <a:buSzPts val="900"/>
              <a:buFont typeface="Monotype Sorts"/>
              <a:buChar char=""/>
            </a:pPr>
            <a:r>
              <a:rPr lang="es-PE"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Durante la rebelión, Areche suprimió el reparto de mercancías.</a:t>
            </a:r>
          </a:p>
          <a:p>
            <a:pPr marL="742950" marR="104140" lvl="1" indent="-285750" algn="just" fontAlgn="base">
              <a:lnSpc>
                <a:spcPct val="120000"/>
              </a:lnSpc>
              <a:spcAft>
                <a:spcPts val="800"/>
              </a:spcAft>
              <a:buSzPts val="900"/>
              <a:buFont typeface="Monotype Sorts"/>
              <a:buChar char=""/>
            </a:pPr>
            <a:r>
              <a:rPr lang="es-PE"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 estableció la Audiencia del Cuzco.</a:t>
            </a:r>
          </a:p>
          <a:p>
            <a:pPr marL="742950" marR="104140" lvl="1" indent="-285750" algn="just" fontAlgn="base">
              <a:lnSpc>
                <a:spcPct val="120000"/>
              </a:lnSpc>
              <a:spcAft>
                <a:spcPts val="800"/>
              </a:spcAft>
              <a:buSzPts val="900"/>
              <a:buFont typeface="Monotype Sorts"/>
              <a:buChar char=""/>
            </a:pPr>
            <a:r>
              <a:rPr lang="es-PE"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 prohibió la lectura de los Comentarios Reales, la confección de genealogías y las representaciones alusivas al pasado inca.</a:t>
            </a:r>
          </a:p>
          <a:p>
            <a:pPr marL="742950" marR="104140" lvl="1" indent="-285750" algn="just" fontAlgn="base">
              <a:lnSpc>
                <a:spcPct val="120000"/>
              </a:lnSpc>
              <a:spcAft>
                <a:spcPts val="800"/>
              </a:spcAft>
              <a:buSzPts val="900"/>
              <a:buFont typeface="Monotype Sorts"/>
              <a:buChar char=""/>
            </a:pPr>
            <a:r>
              <a:rPr lang="es-PE"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 genero en los criollos un miedo al movimiento de la masa indígena.</a:t>
            </a:r>
          </a:p>
          <a:p>
            <a:pPr marL="742950" marR="104140" lvl="1" indent="-285750" algn="just" fontAlgn="base">
              <a:lnSpc>
                <a:spcPct val="120000"/>
              </a:lnSpc>
              <a:spcAft>
                <a:spcPts val="800"/>
              </a:spcAft>
              <a:buSzPts val="900"/>
              <a:buFont typeface="Monotype Sorts"/>
              <a:buChar char=""/>
            </a:pPr>
            <a:r>
              <a:rPr lang="es-PE"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Se suprimió la enseñanza del Quechua en la Universidad de San Marcos.</a:t>
            </a:r>
          </a:p>
          <a:p>
            <a:endParaRPr lang="es-PE" dirty="0"/>
          </a:p>
        </p:txBody>
      </p:sp>
    </p:spTree>
    <p:extLst>
      <p:ext uri="{BB962C8B-B14F-4D97-AF65-F5344CB8AC3E}">
        <p14:creationId xmlns:p14="http://schemas.microsoft.com/office/powerpoint/2010/main" val="112793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1BB5FF-FE1E-AEC7-9CD8-C22958D874C1}"/>
              </a:ext>
            </a:extLst>
          </p:cNvPr>
          <p:cNvSpPr>
            <a:spLocks noGrp="1"/>
          </p:cNvSpPr>
          <p:nvPr>
            <p:ph type="title"/>
          </p:nvPr>
        </p:nvSpPr>
        <p:spPr/>
        <p:txBody>
          <a:bodyPr/>
          <a:lstStyle/>
          <a:p>
            <a:r>
              <a:rPr lang="es-MX" dirty="0"/>
              <a:t>CONCLUSIONES DE INTEGRANTES</a:t>
            </a:r>
            <a:endParaRPr lang="es-PE" dirty="0"/>
          </a:p>
        </p:txBody>
      </p:sp>
      <p:sp>
        <p:nvSpPr>
          <p:cNvPr id="3" name="Marcador de contenido 2">
            <a:extLst>
              <a:ext uri="{FF2B5EF4-FFF2-40B4-BE49-F238E27FC236}">
                <a16:creationId xmlns:a16="http://schemas.microsoft.com/office/drawing/2014/main" id="{6FAD11EB-7CE6-528C-F0AF-224E7E280771}"/>
              </a:ext>
            </a:extLst>
          </p:cNvPr>
          <p:cNvSpPr>
            <a:spLocks noGrp="1"/>
          </p:cNvSpPr>
          <p:nvPr>
            <p:ph idx="1"/>
          </p:nvPr>
        </p:nvSpPr>
        <p:spPr>
          <a:xfrm>
            <a:off x="304800" y="1902199"/>
            <a:ext cx="11675165" cy="4856409"/>
          </a:xfrm>
        </p:spPr>
        <p:txBody>
          <a:bodyPr>
            <a:normAutofit fontScale="92500" lnSpcReduction="10000"/>
          </a:bodyPr>
          <a:lstStyle/>
          <a:p>
            <a:r>
              <a:rPr lang="es-MX" dirty="0"/>
              <a:t>Naim Nuñez: </a:t>
            </a:r>
            <a:r>
              <a:rPr lang="es-MX" b="0" i="0" dirty="0">
                <a:solidFill>
                  <a:schemeClr val="tx1"/>
                </a:solidFill>
                <a:effectLst/>
                <a:latin typeface="Whitney"/>
              </a:rPr>
              <a:t>Las rebeliones fueron los esfuerzos que realizaron los indígenas para liberase de la explotación que les estaban realizando, los cuales daban batalla por su astucia, pero lamentablemente no fue suficiente para la gran tecnología de los españoles.</a:t>
            </a:r>
          </a:p>
          <a:p>
            <a:r>
              <a:rPr lang="es-MX" dirty="0">
                <a:solidFill>
                  <a:schemeClr val="tx1"/>
                </a:solidFill>
                <a:latin typeface="Whitney"/>
              </a:rPr>
              <a:t>Alejandro Pérez: </a:t>
            </a:r>
            <a:r>
              <a:rPr lang="es-MX" b="0" i="0" dirty="0">
                <a:solidFill>
                  <a:schemeClr val="tx1"/>
                </a:solidFill>
                <a:effectLst/>
                <a:latin typeface="Whitney"/>
              </a:rPr>
              <a:t>Las rebeliones indígenas del período colonial se producen por diversas motivaciones que se pueden englobar en la imposición de un sistema económico y social que había quebrado las antiguas estructuras nativas. La resistencia germina cuando el aborigen decide rechazar dichas imposiciones por la fuerza de las armas.</a:t>
            </a:r>
          </a:p>
          <a:p>
            <a:r>
              <a:rPr lang="es-PE" dirty="0">
                <a:solidFill>
                  <a:schemeClr val="tx1"/>
                </a:solidFill>
              </a:rPr>
              <a:t>Felix Garcia: </a:t>
            </a:r>
            <a:r>
              <a:rPr lang="es-MX" b="0" i="0" dirty="0">
                <a:solidFill>
                  <a:schemeClr val="tx1"/>
                </a:solidFill>
                <a:effectLst/>
                <a:latin typeface="Whitney"/>
              </a:rPr>
              <a:t>En mi opinión las rebeliones indígenas sirvieron para reorganizar la forma de gobierno mandatorio de los españoles en el Virreinato, ya que las rebeliones sirvieron para formar la Audiencia de Cusco y otros elementos gubernamentales que brindan un mejor trato para los indígenas.</a:t>
            </a:r>
          </a:p>
          <a:p>
            <a:r>
              <a:rPr lang="es-MX" dirty="0">
                <a:solidFill>
                  <a:schemeClr val="tx1"/>
                </a:solidFill>
                <a:latin typeface="Whitney"/>
              </a:rPr>
              <a:t>Diego Castañeda: </a:t>
            </a:r>
            <a:r>
              <a:rPr lang="es-MX" b="0" i="0" dirty="0">
                <a:solidFill>
                  <a:schemeClr val="tx1"/>
                </a:solidFill>
                <a:effectLst/>
                <a:latin typeface="Whitney"/>
              </a:rPr>
              <a:t>La sublevación indígena tuvo objetivos de alcanzar cambios profundos en lo político, económico y social; establecer el gobierno de Túpac Amaru, suprimir las pensiones a las que estaban sometidos y apropiarse, para el común, de haciendas, minas e ingenios, arrasar con la Villa y con sus pobladores.</a:t>
            </a:r>
          </a:p>
          <a:p>
            <a:r>
              <a:rPr lang="es-MX" dirty="0">
                <a:solidFill>
                  <a:schemeClr val="tx1"/>
                </a:solidFill>
                <a:latin typeface="Whitney"/>
              </a:rPr>
              <a:t>Jorge Gines: </a:t>
            </a:r>
            <a:r>
              <a:rPr lang="es-MX" b="0" i="0" dirty="0">
                <a:solidFill>
                  <a:schemeClr val="tx1"/>
                </a:solidFill>
                <a:effectLst/>
                <a:latin typeface="Whitney"/>
              </a:rPr>
              <a:t>En conclusión los movimientos de rebelión indígenas fueron importante para lograr la supresión y facilitación de comercio entre los indígenas pero la falta de recursos y las divisiones afectaron la lucha otorgando el triunfo al poder colonial</a:t>
            </a:r>
          </a:p>
          <a:p>
            <a:r>
              <a:rPr lang="es-MX" dirty="0">
                <a:solidFill>
                  <a:schemeClr val="tx1"/>
                </a:solidFill>
                <a:latin typeface="Whitney"/>
              </a:rPr>
              <a:t>Fabio Tejada: </a:t>
            </a:r>
            <a:r>
              <a:rPr lang="es-MX" b="0" i="0" dirty="0">
                <a:solidFill>
                  <a:schemeClr val="tx1"/>
                </a:solidFill>
                <a:effectLst/>
                <a:latin typeface="Whitney"/>
              </a:rPr>
              <a:t>Podemos concluir que las revoluciones fueron un medio de impulso por parte de los indígenas, para intentar acabar el régimen de abuso de los corregidores , que les daba diferencias en distintos ámbitos, resaltando la diferencia económica.</a:t>
            </a:r>
          </a:p>
          <a:p>
            <a:endParaRPr lang="es-PE" dirty="0">
              <a:solidFill>
                <a:schemeClr val="tx1"/>
              </a:solidFill>
            </a:endParaRPr>
          </a:p>
        </p:txBody>
      </p:sp>
    </p:spTree>
    <p:extLst>
      <p:ext uri="{BB962C8B-B14F-4D97-AF65-F5344CB8AC3E}">
        <p14:creationId xmlns:p14="http://schemas.microsoft.com/office/powerpoint/2010/main" val="2156026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E17A09-0A7B-5788-5975-934F144FC925}"/>
              </a:ext>
            </a:extLst>
          </p:cNvPr>
          <p:cNvSpPr>
            <a:spLocks noGrp="1"/>
          </p:cNvSpPr>
          <p:nvPr>
            <p:ph type="title"/>
          </p:nvPr>
        </p:nvSpPr>
        <p:spPr/>
        <p:txBody>
          <a:bodyPr/>
          <a:lstStyle/>
          <a:p>
            <a:r>
              <a:rPr lang="es-MX" dirty="0"/>
              <a:t>LINKOGRAFIA</a:t>
            </a:r>
            <a:endParaRPr lang="es-PE" dirty="0"/>
          </a:p>
        </p:txBody>
      </p:sp>
      <p:sp>
        <p:nvSpPr>
          <p:cNvPr id="3" name="Marcador de contenido 2">
            <a:extLst>
              <a:ext uri="{FF2B5EF4-FFF2-40B4-BE49-F238E27FC236}">
                <a16:creationId xmlns:a16="http://schemas.microsoft.com/office/drawing/2014/main" id="{7585B303-F321-0C4B-293E-6C71C681E843}"/>
              </a:ext>
            </a:extLst>
          </p:cNvPr>
          <p:cNvSpPr>
            <a:spLocks noGrp="1"/>
          </p:cNvSpPr>
          <p:nvPr>
            <p:ph idx="1"/>
          </p:nvPr>
        </p:nvSpPr>
        <p:spPr>
          <a:xfrm>
            <a:off x="581192" y="1881809"/>
            <a:ext cx="11029615" cy="3856381"/>
          </a:xfrm>
        </p:spPr>
        <p:txBody>
          <a:bodyPr/>
          <a:lstStyle/>
          <a:p>
            <a:r>
              <a:rPr lang="es-PE" sz="2400" dirty="0">
                <a:solidFill>
                  <a:schemeClr val="accent2">
                    <a:lumMod val="75000"/>
                  </a:schemeClr>
                </a:solidFill>
                <a:hlinkClick r:id="rId2">
                  <a:extLst>
                    <a:ext uri="{A12FA001-AC4F-418D-AE19-62706E023703}">
                      <ahyp:hlinkClr xmlns:ahyp="http://schemas.microsoft.com/office/drawing/2018/hyperlinkcolor" val="tx"/>
                    </a:ext>
                  </a:extLst>
                </a:hlinkClick>
              </a:rPr>
              <a:t>https://www.cusco.gob.pe/bmc/la-rebelion-de-tupac-amaru-y-el-bicentenario/</a:t>
            </a:r>
            <a:endParaRPr lang="es-PE" sz="2400" dirty="0">
              <a:solidFill>
                <a:schemeClr val="accent2">
                  <a:lumMod val="75000"/>
                </a:schemeClr>
              </a:solidFill>
            </a:endParaRPr>
          </a:p>
          <a:p>
            <a:r>
              <a:rPr lang="es-PE" sz="2400" dirty="0">
                <a:solidFill>
                  <a:schemeClr val="accent2">
                    <a:lumMod val="75000"/>
                  </a:schemeClr>
                </a:solidFill>
                <a:hlinkClick r:id="rId3">
                  <a:extLst>
                    <a:ext uri="{A12FA001-AC4F-418D-AE19-62706E023703}">
                      <ahyp:hlinkClr xmlns:ahyp="http://schemas.microsoft.com/office/drawing/2018/hyperlinkcolor" val="tx"/>
                    </a:ext>
                  </a:extLst>
                </a:hlinkClick>
              </a:rPr>
              <a:t>https://raco.cat/index.php/BoletinAmericanista/article/view/120216</a:t>
            </a:r>
            <a:endParaRPr lang="es-PE" sz="2400" dirty="0">
              <a:solidFill>
                <a:schemeClr val="accent2">
                  <a:lumMod val="75000"/>
                </a:schemeClr>
              </a:solidFill>
            </a:endParaRPr>
          </a:p>
          <a:p>
            <a:r>
              <a:rPr lang="es-PE" sz="2400" dirty="0">
                <a:solidFill>
                  <a:schemeClr val="accent2">
                    <a:lumMod val="75000"/>
                  </a:schemeClr>
                </a:solidFill>
                <a:hlinkClick r:id="rId4">
                  <a:extLst>
                    <a:ext uri="{A12FA001-AC4F-418D-AE19-62706E023703}">
                      <ahyp:hlinkClr xmlns:ahyp="http://schemas.microsoft.com/office/drawing/2018/hyperlinkcolor" val="tx"/>
                    </a:ext>
                  </a:extLst>
                </a:hlinkClick>
              </a:rPr>
              <a:t>https://dbe.rah.es/biografias/10481/juan-santos-atahualpa</a:t>
            </a:r>
            <a:endParaRPr lang="es-PE" sz="2400" dirty="0">
              <a:solidFill>
                <a:schemeClr val="accent2">
                  <a:lumMod val="75000"/>
                </a:schemeClr>
              </a:solidFill>
            </a:endParaRPr>
          </a:p>
          <a:p>
            <a:r>
              <a:rPr lang="es-PE" sz="2400" dirty="0">
                <a:solidFill>
                  <a:schemeClr val="accent2">
                    <a:lumMod val="75000"/>
                  </a:schemeClr>
                </a:solidFill>
                <a:hlinkClick r:id="rId5">
                  <a:extLst>
                    <a:ext uri="{A12FA001-AC4F-418D-AE19-62706E023703}">
                      <ahyp:hlinkClr xmlns:ahyp="http://schemas.microsoft.com/office/drawing/2018/hyperlinkcolor" val="tx"/>
                    </a:ext>
                  </a:extLst>
                </a:hlinkClick>
              </a:rPr>
              <a:t>https://historiaperuana.pe/periodo-colonial/virreinato/rebeliones-indigenas#:~:text=Las%20principales%20causas%20de%20las,esperaba%20el%20retorno%20del%20Inca</a:t>
            </a:r>
            <a:endParaRPr lang="es-PE" sz="2400" dirty="0">
              <a:solidFill>
                <a:schemeClr val="accent2">
                  <a:lumMod val="75000"/>
                </a:schemeClr>
              </a:solidFill>
            </a:endParaRPr>
          </a:p>
          <a:p>
            <a:endParaRPr lang="es-PE" dirty="0"/>
          </a:p>
        </p:txBody>
      </p:sp>
    </p:spTree>
    <p:extLst>
      <p:ext uri="{BB962C8B-B14F-4D97-AF65-F5344CB8AC3E}">
        <p14:creationId xmlns:p14="http://schemas.microsoft.com/office/powerpoint/2010/main" val="71381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CC74D9-2401-C0D5-5D50-4F60FE57E076}"/>
              </a:ext>
            </a:extLst>
          </p:cNvPr>
          <p:cNvSpPr>
            <a:spLocks noGrp="1"/>
          </p:cNvSpPr>
          <p:nvPr>
            <p:ph type="title"/>
          </p:nvPr>
        </p:nvSpPr>
        <p:spPr/>
        <p:txBody>
          <a:bodyPr/>
          <a:lstStyle/>
          <a:p>
            <a:r>
              <a:rPr lang="es-PE" dirty="0"/>
              <a:t>DEFINICIÓN</a:t>
            </a:r>
          </a:p>
        </p:txBody>
      </p:sp>
      <p:sp>
        <p:nvSpPr>
          <p:cNvPr id="3" name="Marcador de contenido 2">
            <a:extLst>
              <a:ext uri="{FF2B5EF4-FFF2-40B4-BE49-F238E27FC236}">
                <a16:creationId xmlns:a16="http://schemas.microsoft.com/office/drawing/2014/main" id="{61792E21-63B0-DB5E-B6ED-679C0CD0F925}"/>
              </a:ext>
            </a:extLst>
          </p:cNvPr>
          <p:cNvSpPr>
            <a:spLocks noGrp="1"/>
          </p:cNvSpPr>
          <p:nvPr>
            <p:ph idx="1"/>
          </p:nvPr>
        </p:nvSpPr>
        <p:spPr>
          <a:xfrm>
            <a:off x="581193" y="2226365"/>
            <a:ext cx="11029615" cy="2915680"/>
          </a:xfrm>
        </p:spPr>
        <p:txBody>
          <a:bodyPr>
            <a:normAutofit/>
          </a:bodyPr>
          <a:lstStyle/>
          <a:p>
            <a:r>
              <a:rPr lang="es-ES" sz="2000" b="1"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Rebelión:</a:t>
            </a:r>
            <a:r>
              <a:rPr lang="es-ES" sz="2000"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s-PE" sz="20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Levantamiento contra una autoridad o un gobierno, en especial cuando se realiza con el fin de derrocarlo y sustituirlo por otro.</a:t>
            </a:r>
          </a:p>
          <a:p>
            <a:pPr marL="0" indent="0">
              <a:buNone/>
            </a:pPr>
            <a:endParaRPr lang="es-PE" sz="2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s-PE" sz="2000"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¿Que eran las rebeliones indígenas?</a:t>
            </a:r>
            <a:endParaRPr lang="es-PE"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 sz="2000"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     Fueron movimientos de insurrección principalmente de campesinos (</a:t>
            </a:r>
            <a:r>
              <a:rPr lang="es-ES" sz="2000" b="1"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indígenas</a:t>
            </a:r>
            <a:r>
              <a:rPr lang="es-ES" sz="2000"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 contra el      </a:t>
            </a:r>
          </a:p>
          <a:p>
            <a:pPr marL="0" indent="0">
              <a:buNone/>
            </a:pPr>
            <a:r>
              <a:rPr lang="es-ES" sz="2000"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     sistema de explotación y la corrupción de la administración española. </a:t>
            </a:r>
            <a:endParaRPr lang="es-PE" sz="2000" dirty="0">
              <a:solidFill>
                <a:schemeClr val="accent2">
                  <a:lumMod val="75000"/>
                </a:schemeClr>
              </a:solidFill>
            </a:endParaRPr>
          </a:p>
        </p:txBody>
      </p:sp>
    </p:spTree>
    <p:extLst>
      <p:ext uri="{BB962C8B-B14F-4D97-AF65-F5344CB8AC3E}">
        <p14:creationId xmlns:p14="http://schemas.microsoft.com/office/powerpoint/2010/main" val="19312024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BEF75-E2FE-E419-F068-9BDB8B158C40}"/>
              </a:ext>
            </a:extLst>
          </p:cNvPr>
          <p:cNvSpPr>
            <a:spLocks noGrp="1"/>
          </p:cNvSpPr>
          <p:nvPr>
            <p:ph type="title"/>
          </p:nvPr>
        </p:nvSpPr>
        <p:spPr/>
        <p:txBody>
          <a:bodyPr/>
          <a:lstStyle/>
          <a:p>
            <a:r>
              <a:rPr lang="es-PE" dirty="0"/>
              <a:t>índice</a:t>
            </a:r>
          </a:p>
        </p:txBody>
      </p:sp>
      <p:sp>
        <p:nvSpPr>
          <p:cNvPr id="3" name="Marcador de contenido 2">
            <a:extLst>
              <a:ext uri="{FF2B5EF4-FFF2-40B4-BE49-F238E27FC236}">
                <a16:creationId xmlns:a16="http://schemas.microsoft.com/office/drawing/2014/main" id="{83E94ABD-8778-0A74-C3E4-68E9F8F0723F}"/>
              </a:ext>
            </a:extLst>
          </p:cNvPr>
          <p:cNvSpPr>
            <a:spLocks noGrp="1"/>
          </p:cNvSpPr>
          <p:nvPr>
            <p:ph idx="1"/>
          </p:nvPr>
        </p:nvSpPr>
        <p:spPr>
          <a:xfrm>
            <a:off x="581192" y="2180496"/>
            <a:ext cx="11029615" cy="4405834"/>
          </a:xfrm>
        </p:spPr>
        <p:txBody>
          <a:bodyPr>
            <a:normAutofit/>
          </a:bodyPr>
          <a:lstStyle/>
          <a:p>
            <a:r>
              <a:rPr lang="es-PE" dirty="0"/>
              <a:t>INTRODUCCIÓN.</a:t>
            </a:r>
          </a:p>
          <a:p>
            <a:r>
              <a:rPr lang="es-PE" dirty="0"/>
              <a:t>CAUSAS</a:t>
            </a:r>
          </a:p>
          <a:p>
            <a:r>
              <a:rPr lang="es-PE" dirty="0"/>
              <a:t>REBELIONES INDIGENAS</a:t>
            </a:r>
          </a:p>
          <a:p>
            <a:pPr lvl="1"/>
            <a:r>
              <a:rPr lang="es-PE" dirty="0"/>
              <a:t>- MOVIMIENTO DE RESISTENCIA AMAZONICA</a:t>
            </a:r>
          </a:p>
          <a:p>
            <a:pPr lvl="2"/>
            <a:r>
              <a:rPr lang="es-MX" b="0" i="0" dirty="0">
                <a:effectLst/>
              </a:rPr>
              <a:t>LA SUBLEVACIÓN DE LOS CASIQUES TOROTE</a:t>
            </a:r>
            <a:endParaRPr lang="es-PE" dirty="0"/>
          </a:p>
          <a:p>
            <a:pPr lvl="1"/>
            <a:r>
              <a:rPr lang="es-PE" dirty="0"/>
              <a:t>- MOVIMIENTO DE RESISTENCIA ANDINA</a:t>
            </a:r>
          </a:p>
          <a:p>
            <a:pPr lvl="2"/>
            <a:r>
              <a:rPr lang="es-MX" dirty="0"/>
              <a:t>REBELION DE JUAN SANTOS ATAHUALPA</a:t>
            </a:r>
          </a:p>
          <a:p>
            <a:pPr lvl="2"/>
            <a:r>
              <a:rPr lang="es-MX" b="0" i="0" dirty="0">
                <a:effectLst/>
              </a:rPr>
              <a:t>REBELION DE TUPAC AMARU</a:t>
            </a:r>
          </a:p>
          <a:p>
            <a:pPr lvl="3"/>
            <a:r>
              <a:rPr lang="es-MX" b="0" i="0" dirty="0">
                <a:effectLst/>
              </a:rPr>
              <a:t>1) FASE QUECHUA</a:t>
            </a:r>
          </a:p>
          <a:p>
            <a:pPr lvl="3"/>
            <a:r>
              <a:rPr lang="es-MX" dirty="0"/>
              <a:t>2) FASE AIMARA</a:t>
            </a:r>
          </a:p>
          <a:p>
            <a:pPr lvl="3"/>
            <a:r>
              <a:rPr lang="es-MX" b="0" i="0" dirty="0">
                <a:effectLst/>
              </a:rPr>
              <a:t>3) FASE DE PROLONGACIÓN</a:t>
            </a:r>
          </a:p>
          <a:p>
            <a:pPr marL="324000" lvl="1" indent="0">
              <a:buNone/>
            </a:pPr>
            <a:endParaRPr lang="es-PE" dirty="0"/>
          </a:p>
        </p:txBody>
      </p:sp>
    </p:spTree>
    <p:extLst>
      <p:ext uri="{BB962C8B-B14F-4D97-AF65-F5344CB8AC3E}">
        <p14:creationId xmlns:p14="http://schemas.microsoft.com/office/powerpoint/2010/main" val="31663838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arn(inVertical)">
                                      <p:cBhvr>
                                        <p:cTn id="33" dur="500"/>
                                        <p:tgtEl>
                                          <p:spTgt spid="3">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arn(inVertical)">
                                      <p:cBhvr>
                                        <p:cTn id="36" dur="500"/>
                                        <p:tgtEl>
                                          <p:spTgt spid="3">
                                            <p:txEl>
                                              <p:pRg st="8" end="8"/>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arn(inVertical)">
                                      <p:cBhvr>
                                        <p:cTn id="39" dur="500"/>
                                        <p:tgtEl>
                                          <p:spTgt spid="3">
                                            <p:txEl>
                                              <p:pRg st="9" end="9"/>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arn(inVertical)">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03CA3B-6BE4-F4D6-0AE9-F78302EF4941}"/>
              </a:ext>
            </a:extLst>
          </p:cNvPr>
          <p:cNvSpPr>
            <a:spLocks noGrp="1"/>
          </p:cNvSpPr>
          <p:nvPr>
            <p:ph type="title"/>
          </p:nvPr>
        </p:nvSpPr>
        <p:spPr/>
        <p:txBody>
          <a:bodyPr/>
          <a:lstStyle/>
          <a:p>
            <a:r>
              <a:rPr lang="es-PE" dirty="0"/>
              <a:t>Introducción</a:t>
            </a:r>
          </a:p>
        </p:txBody>
      </p:sp>
      <p:sp>
        <p:nvSpPr>
          <p:cNvPr id="3" name="Marcador de contenido 2">
            <a:extLst>
              <a:ext uri="{FF2B5EF4-FFF2-40B4-BE49-F238E27FC236}">
                <a16:creationId xmlns:a16="http://schemas.microsoft.com/office/drawing/2014/main" id="{3EDD9272-6498-53BF-A967-939EF7EF5C93}"/>
              </a:ext>
            </a:extLst>
          </p:cNvPr>
          <p:cNvSpPr>
            <a:spLocks noGrp="1"/>
          </p:cNvSpPr>
          <p:nvPr>
            <p:ph idx="1"/>
          </p:nvPr>
        </p:nvSpPr>
        <p:spPr>
          <a:xfrm>
            <a:off x="522509" y="1855305"/>
            <a:ext cx="11146981" cy="2134938"/>
          </a:xfrm>
        </p:spPr>
        <p:txBody>
          <a:bodyPr>
            <a:normAutofit/>
          </a:bodyPr>
          <a:lstStyle/>
          <a:p>
            <a:r>
              <a:rPr lang="es-MX" sz="2400" b="0" i="0" dirty="0">
                <a:solidFill>
                  <a:schemeClr val="accent2">
                    <a:lumMod val="75000"/>
                  </a:schemeClr>
                </a:solidFill>
                <a:effectLst/>
                <a:latin typeface="Arial" panose="020B0604020202020204" pitchFamily="34" charset="0"/>
                <a:cs typeface="Arial" panose="020B0604020202020204" pitchFamily="34" charset="0"/>
              </a:rPr>
              <a:t>Durante el virreinato, los motines y alzamientos tanto de indígenas como de esclavos, eran tan constantes que a veces se hacían a diario. Contrariamente a lo que se creo, los tiempos de la colonia eran agitados y así quedó registrado en las crónicas virreinales</a:t>
            </a:r>
            <a:endParaRPr lang="es-PE" sz="2400" dirty="0">
              <a:solidFill>
                <a:schemeClr val="accent2">
                  <a:lumMod val="75000"/>
                </a:schemeClr>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133D72A3-E282-7920-3988-1E9852387CE3}"/>
              </a:ext>
            </a:extLst>
          </p:cNvPr>
          <p:cNvPicPr>
            <a:picLocks noChangeAspect="1"/>
          </p:cNvPicPr>
          <p:nvPr/>
        </p:nvPicPr>
        <p:blipFill>
          <a:blip r:embed="rId2"/>
          <a:stretch>
            <a:fillRect/>
          </a:stretch>
        </p:blipFill>
        <p:spPr>
          <a:xfrm>
            <a:off x="2729950" y="3804712"/>
            <a:ext cx="6066388" cy="2687086"/>
          </a:xfrm>
          <a:prstGeom prst="rect">
            <a:avLst/>
          </a:prstGeom>
          <a:ln>
            <a:noFill/>
          </a:ln>
          <a:effectLst>
            <a:outerShdw blurRad="292100" dist="139700" dir="2700000" algn="tl" rotWithShape="0">
              <a:srgbClr val="333333">
                <a:alpha val="65000"/>
              </a:srgbClr>
            </a:outerShdw>
          </a:effectLst>
        </p:spPr>
      </p:pic>
      <p:sp>
        <p:nvSpPr>
          <p:cNvPr id="6" name="CuadroTexto 5">
            <a:extLst>
              <a:ext uri="{FF2B5EF4-FFF2-40B4-BE49-F238E27FC236}">
                <a16:creationId xmlns:a16="http://schemas.microsoft.com/office/drawing/2014/main" id="{A89926D3-EB70-5CDD-28D3-3C2FFC7DA1E5}"/>
              </a:ext>
            </a:extLst>
          </p:cNvPr>
          <p:cNvSpPr txBox="1"/>
          <p:nvPr/>
        </p:nvSpPr>
        <p:spPr>
          <a:xfrm>
            <a:off x="2729950" y="6491798"/>
            <a:ext cx="2472483" cy="276999"/>
          </a:xfrm>
          <a:prstGeom prst="rect">
            <a:avLst/>
          </a:prstGeom>
          <a:noFill/>
        </p:spPr>
        <p:txBody>
          <a:bodyPr wrap="square" rtlCol="0">
            <a:spAutoFit/>
          </a:bodyPr>
          <a:lstStyle/>
          <a:p>
            <a:r>
              <a:rPr lang="es-PE" sz="1200" dirty="0"/>
              <a:t>Imagen 1: rebeliones indígenas</a:t>
            </a:r>
            <a:r>
              <a:rPr lang="es-PE" sz="1100" dirty="0"/>
              <a:t>.</a:t>
            </a:r>
          </a:p>
        </p:txBody>
      </p:sp>
    </p:spTree>
    <p:extLst>
      <p:ext uri="{BB962C8B-B14F-4D97-AF65-F5344CB8AC3E}">
        <p14:creationId xmlns:p14="http://schemas.microsoft.com/office/powerpoint/2010/main" val="19186729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1000"/>
                                        <p:tgtEl>
                                          <p:spTgt spid="6">
                                            <p:txEl>
                                              <p:pRg st="0" end="0"/>
                                            </p:txEl>
                                          </p:spTgt>
                                        </p:tgtEl>
                                      </p:cBhvr>
                                    </p:animEffect>
                                    <p:anim calcmode="lin" valueType="num">
                                      <p:cBhvr>
                                        <p:cTn id="2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2017BC-6849-2B3C-05A5-BE0F84E8DBE1}"/>
              </a:ext>
            </a:extLst>
          </p:cNvPr>
          <p:cNvSpPr>
            <a:spLocks noGrp="1"/>
          </p:cNvSpPr>
          <p:nvPr>
            <p:ph type="title"/>
          </p:nvPr>
        </p:nvSpPr>
        <p:spPr/>
        <p:txBody>
          <a:bodyPr>
            <a:normAutofit/>
          </a:bodyPr>
          <a:lstStyle/>
          <a:p>
            <a:r>
              <a:rPr lang="es-PE" sz="3200" dirty="0"/>
              <a:t>CAUSAS</a:t>
            </a:r>
          </a:p>
        </p:txBody>
      </p:sp>
      <p:sp>
        <p:nvSpPr>
          <p:cNvPr id="3" name="Marcador de contenido 2">
            <a:extLst>
              <a:ext uri="{FF2B5EF4-FFF2-40B4-BE49-F238E27FC236}">
                <a16:creationId xmlns:a16="http://schemas.microsoft.com/office/drawing/2014/main" id="{506D6C9E-F250-2CB0-F6D9-6CF540FBD2B8}"/>
              </a:ext>
            </a:extLst>
          </p:cNvPr>
          <p:cNvSpPr>
            <a:spLocks noGrp="1"/>
          </p:cNvSpPr>
          <p:nvPr>
            <p:ph idx="1"/>
          </p:nvPr>
        </p:nvSpPr>
        <p:spPr/>
        <p:txBody>
          <a:bodyPr>
            <a:normAutofit/>
          </a:bodyPr>
          <a:lstStyle/>
          <a:p>
            <a:pPr marL="342900" marR="2714625" lvl="0" indent="-342900" algn="just" fontAlgn="base">
              <a:lnSpc>
                <a:spcPct val="120000"/>
              </a:lnSpc>
              <a:spcAft>
                <a:spcPts val="800"/>
              </a:spcAft>
              <a:buSzPts val="900"/>
              <a:buFont typeface="Monotype Sorts"/>
              <a:buChar char=""/>
            </a:pPr>
            <a:r>
              <a:rPr lang="es-PE" sz="2000" dirty="0">
                <a:effectLst/>
                <a:latin typeface="Calibri" panose="020F0502020204030204" pitchFamily="34" charset="0"/>
                <a:ea typeface="Calibri" panose="020F0502020204030204" pitchFamily="34" charset="0"/>
                <a:cs typeface="Times New Roman" panose="02020603050405020304" pitchFamily="18" charset="0"/>
              </a:rPr>
              <a:t>Supresión de los corregimientos.</a:t>
            </a:r>
          </a:p>
          <a:p>
            <a:pPr marL="342900" marR="2714625" lvl="0" indent="-342900" algn="just" fontAlgn="base">
              <a:lnSpc>
                <a:spcPct val="120000"/>
              </a:lnSpc>
              <a:spcAft>
                <a:spcPts val="800"/>
              </a:spcAft>
              <a:buSzPts val="900"/>
              <a:buFont typeface="Monotype Sorts"/>
              <a:buChar char=""/>
            </a:pPr>
            <a:r>
              <a:rPr lang="es-PE" sz="2000" dirty="0">
                <a:effectLst/>
                <a:latin typeface="Calibri" panose="020F0502020204030204" pitchFamily="34" charset="0"/>
                <a:ea typeface="Calibri" panose="020F0502020204030204" pitchFamily="34" charset="0"/>
                <a:cs typeface="Times New Roman" panose="02020603050405020304" pitchFamily="18" charset="0"/>
              </a:rPr>
              <a:t>Supresión de los repartos mercantiles.</a:t>
            </a:r>
          </a:p>
          <a:p>
            <a:pPr marL="342900" marR="2714625" lvl="0" indent="-342900" algn="just" fontAlgn="base">
              <a:lnSpc>
                <a:spcPct val="120000"/>
              </a:lnSpc>
              <a:spcAft>
                <a:spcPts val="800"/>
              </a:spcAft>
              <a:buSzPts val="900"/>
              <a:buFont typeface="Monotype Sorts"/>
              <a:buChar char=""/>
            </a:pPr>
            <a:r>
              <a:rPr lang="es-PE" sz="2000" dirty="0">
                <a:effectLst/>
                <a:latin typeface="Calibri" panose="020F0502020204030204" pitchFamily="34" charset="0"/>
                <a:ea typeface="Calibri" panose="020F0502020204030204" pitchFamily="34" charset="0"/>
                <a:cs typeface="Times New Roman" panose="02020603050405020304" pitchFamily="18" charset="0"/>
              </a:rPr>
              <a:t>Anulación de los obrajes por la mita de Potosí.</a:t>
            </a:r>
          </a:p>
          <a:p>
            <a:pPr marL="342900" marR="2714625" lvl="0" indent="-342900" algn="just" fontAlgn="base">
              <a:lnSpc>
                <a:spcPct val="120000"/>
              </a:lnSpc>
              <a:spcAft>
                <a:spcPts val="800"/>
              </a:spcAft>
              <a:buSzPts val="900"/>
              <a:buFont typeface="Monotype Sorts"/>
              <a:buChar char=""/>
            </a:pPr>
            <a:r>
              <a:rPr lang="es-PE" sz="2000" dirty="0">
                <a:effectLst/>
                <a:latin typeface="Calibri" panose="020F0502020204030204" pitchFamily="34" charset="0"/>
                <a:ea typeface="Calibri" panose="020F0502020204030204" pitchFamily="34" charset="0"/>
                <a:cs typeface="Times New Roman" panose="02020603050405020304" pitchFamily="18" charset="0"/>
              </a:rPr>
              <a:t>Estuvo en contra de las medidas fiscales de Areche.</a:t>
            </a:r>
          </a:p>
          <a:p>
            <a:pPr marL="342900" marR="2714625" lvl="0" indent="-342900" algn="just" fontAlgn="base">
              <a:lnSpc>
                <a:spcPct val="120000"/>
              </a:lnSpc>
              <a:spcAft>
                <a:spcPts val="800"/>
              </a:spcAft>
              <a:buSzPts val="900"/>
              <a:buFont typeface="Monotype Sorts"/>
              <a:buChar char=""/>
            </a:pPr>
            <a:r>
              <a:rPr lang="es-PE" sz="2000" dirty="0">
                <a:effectLst/>
                <a:latin typeface="Calibri" panose="020F0502020204030204" pitchFamily="34" charset="0"/>
                <a:ea typeface="Calibri" panose="020F0502020204030204" pitchFamily="34" charset="0"/>
                <a:cs typeface="Times New Roman" panose="02020603050405020304" pitchFamily="18" charset="0"/>
              </a:rPr>
              <a:t>Pidió la creación de la Audiencia del Cusco.</a:t>
            </a:r>
          </a:p>
          <a:p>
            <a:pPr marL="342900" marR="2714625" lvl="0" indent="-342900" algn="just" fontAlgn="base">
              <a:lnSpc>
                <a:spcPct val="120000"/>
              </a:lnSpc>
              <a:spcAft>
                <a:spcPts val="800"/>
              </a:spcAft>
              <a:buSzPts val="900"/>
              <a:buFont typeface="Monotype Sorts"/>
              <a:buChar char=""/>
            </a:pPr>
            <a:r>
              <a:rPr lang="es-PE" sz="2000" dirty="0">
                <a:effectLst/>
                <a:latin typeface="Calibri" panose="020F0502020204030204" pitchFamily="34" charset="0"/>
                <a:ea typeface="Calibri" panose="020F0502020204030204" pitchFamily="34" charset="0"/>
                <a:cs typeface="Times New Roman" panose="02020603050405020304" pitchFamily="18" charset="0"/>
              </a:rPr>
              <a:t>La creación del virreinato del Río de La Plata que separo Charcas y limitó el comercio tradicional.</a:t>
            </a:r>
          </a:p>
        </p:txBody>
      </p:sp>
    </p:spTree>
    <p:extLst>
      <p:ext uri="{BB962C8B-B14F-4D97-AF65-F5344CB8AC3E}">
        <p14:creationId xmlns:p14="http://schemas.microsoft.com/office/powerpoint/2010/main" val="1776859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FAA5D9-021F-FABE-2F45-477FE2FC17AA}"/>
              </a:ext>
            </a:extLst>
          </p:cNvPr>
          <p:cNvSpPr>
            <a:spLocks noGrp="1"/>
          </p:cNvSpPr>
          <p:nvPr>
            <p:ph type="title"/>
          </p:nvPr>
        </p:nvSpPr>
        <p:spPr/>
        <p:txBody>
          <a:bodyPr/>
          <a:lstStyle/>
          <a:p>
            <a:r>
              <a:rPr lang="es-PE" dirty="0"/>
              <a:t>Rebeliones indígenas</a:t>
            </a:r>
          </a:p>
        </p:txBody>
      </p:sp>
      <p:sp>
        <p:nvSpPr>
          <p:cNvPr id="3" name="Marcador de contenido 2">
            <a:extLst>
              <a:ext uri="{FF2B5EF4-FFF2-40B4-BE49-F238E27FC236}">
                <a16:creationId xmlns:a16="http://schemas.microsoft.com/office/drawing/2014/main" id="{410D2B0B-53A1-DD35-4DEE-E1EAB58D8BE5}"/>
              </a:ext>
            </a:extLst>
          </p:cNvPr>
          <p:cNvSpPr>
            <a:spLocks noGrp="1"/>
          </p:cNvSpPr>
          <p:nvPr>
            <p:ph idx="1"/>
          </p:nvPr>
        </p:nvSpPr>
        <p:spPr>
          <a:xfrm>
            <a:off x="581192" y="2024472"/>
            <a:ext cx="3898043" cy="3939006"/>
          </a:xfrm>
        </p:spPr>
        <p:txBody>
          <a:bodyPr>
            <a:normAutofit/>
          </a:bodyPr>
          <a:lstStyle/>
          <a:p>
            <a:pPr marL="457200" indent="-457200">
              <a:buAutoNum type="arabicParenR"/>
            </a:pPr>
            <a:r>
              <a:rPr lang="es-MX" sz="2400" b="0" i="0" dirty="0">
                <a:solidFill>
                  <a:schemeClr val="accent2">
                    <a:lumMod val="75000"/>
                  </a:schemeClr>
                </a:solidFill>
                <a:effectLst/>
                <a:latin typeface="Arial" panose="020B0604020202020204" pitchFamily="34" charset="0"/>
                <a:cs typeface="Arial" panose="020B0604020202020204" pitchFamily="34" charset="0"/>
              </a:rPr>
              <a:t>Movimiento de Resistencia Amazónica</a:t>
            </a:r>
          </a:p>
          <a:p>
            <a:pPr marL="0" indent="0">
              <a:buNone/>
            </a:pPr>
            <a:r>
              <a:rPr lang="es-MX" sz="2000" b="0" i="0" dirty="0">
                <a:solidFill>
                  <a:schemeClr val="accent2">
                    <a:lumMod val="75000"/>
                  </a:schemeClr>
                </a:solidFill>
                <a:effectLst/>
                <a:latin typeface="Whitney"/>
              </a:rPr>
              <a:t>Los indígenas de la región amazónica resistieron a la penetración colonial española con más éxito que la región andina. Desde el siglo XVI los nativos amazónicos organizaron sucesivos ataques y rebeliones contra las invasiones militares y los puestos misionales. </a:t>
            </a:r>
            <a:endParaRPr lang="es-PE" sz="2000" dirty="0">
              <a:solidFill>
                <a:schemeClr val="accent2">
                  <a:lumMod val="75000"/>
                </a:schemeClr>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31C4271E-7AA5-1527-6F68-E3313E12B8EB}"/>
              </a:ext>
            </a:extLst>
          </p:cNvPr>
          <p:cNvPicPr>
            <a:picLocks noChangeAspect="1"/>
          </p:cNvPicPr>
          <p:nvPr/>
        </p:nvPicPr>
        <p:blipFill>
          <a:blip r:embed="rId2"/>
          <a:stretch>
            <a:fillRect/>
          </a:stretch>
        </p:blipFill>
        <p:spPr>
          <a:xfrm>
            <a:off x="5534682" y="2024471"/>
            <a:ext cx="6076125" cy="39390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212077E8-D39A-5270-5B99-730173DC3A7F}"/>
              </a:ext>
            </a:extLst>
          </p:cNvPr>
          <p:cNvSpPr txBox="1"/>
          <p:nvPr/>
        </p:nvSpPr>
        <p:spPr>
          <a:xfrm>
            <a:off x="5534682" y="5963476"/>
            <a:ext cx="3763617" cy="276999"/>
          </a:xfrm>
          <a:prstGeom prst="rect">
            <a:avLst/>
          </a:prstGeom>
          <a:noFill/>
        </p:spPr>
        <p:txBody>
          <a:bodyPr wrap="square" rtlCol="0">
            <a:spAutoFit/>
          </a:bodyPr>
          <a:lstStyle/>
          <a:p>
            <a:r>
              <a:rPr lang="es-PE" sz="1200" dirty="0"/>
              <a:t>Imagen 2: resistencia amazónica. </a:t>
            </a:r>
          </a:p>
        </p:txBody>
      </p:sp>
    </p:spTree>
    <p:extLst>
      <p:ext uri="{BB962C8B-B14F-4D97-AF65-F5344CB8AC3E}">
        <p14:creationId xmlns:p14="http://schemas.microsoft.com/office/powerpoint/2010/main" val="1485299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1000"/>
                                        <p:tgtEl>
                                          <p:spTgt spid="6">
                                            <p:txEl>
                                              <p:pRg st="0" end="0"/>
                                            </p:txEl>
                                          </p:spTgt>
                                        </p:tgtEl>
                                      </p:cBhvr>
                                    </p:animEffect>
                                    <p:anim calcmode="lin" valueType="num">
                                      <p:cBhvr>
                                        <p:cTn id="2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78F6FB-E7A4-5ABF-87DE-82DC52225D91}"/>
              </a:ext>
            </a:extLst>
          </p:cNvPr>
          <p:cNvSpPr>
            <a:spLocks noGrp="1"/>
          </p:cNvSpPr>
          <p:nvPr>
            <p:ph type="title"/>
          </p:nvPr>
        </p:nvSpPr>
        <p:spPr/>
        <p:txBody>
          <a:bodyPr/>
          <a:lstStyle/>
          <a:p>
            <a:r>
              <a:rPr lang="es-MX" b="0" i="0" dirty="0">
                <a:effectLst/>
              </a:rPr>
              <a:t>La sublevación de los caciques Torote (1724 - 1737)</a:t>
            </a:r>
            <a:endParaRPr lang="es-PE" dirty="0"/>
          </a:p>
        </p:txBody>
      </p:sp>
      <p:sp>
        <p:nvSpPr>
          <p:cNvPr id="3" name="Marcador de contenido 2">
            <a:extLst>
              <a:ext uri="{FF2B5EF4-FFF2-40B4-BE49-F238E27FC236}">
                <a16:creationId xmlns:a16="http://schemas.microsoft.com/office/drawing/2014/main" id="{C882858F-748F-1017-D1C3-C8185EF095E0}"/>
              </a:ext>
            </a:extLst>
          </p:cNvPr>
          <p:cNvSpPr>
            <a:spLocks noGrp="1"/>
          </p:cNvSpPr>
          <p:nvPr>
            <p:ph idx="1"/>
          </p:nvPr>
        </p:nvSpPr>
        <p:spPr>
          <a:xfrm>
            <a:off x="581192" y="1924878"/>
            <a:ext cx="4626912" cy="3720548"/>
          </a:xfrm>
        </p:spPr>
        <p:txBody>
          <a:bodyPr>
            <a:normAutofit/>
          </a:bodyPr>
          <a:lstStyle/>
          <a:p>
            <a:pPr marL="0" indent="0">
              <a:buNone/>
            </a:pPr>
            <a:r>
              <a:rPr lang="es-MX" sz="2000" b="1" i="0" dirty="0">
                <a:solidFill>
                  <a:schemeClr val="accent2">
                    <a:lumMod val="75000"/>
                  </a:schemeClr>
                </a:solidFill>
                <a:effectLst/>
                <a:latin typeface="Whitney"/>
              </a:rPr>
              <a:t>- Gobernantes: </a:t>
            </a:r>
            <a:r>
              <a:rPr lang="es-MX" sz="2000" b="0" i="0" dirty="0">
                <a:solidFill>
                  <a:schemeClr val="accent2">
                    <a:lumMod val="75000"/>
                  </a:schemeClr>
                </a:solidFill>
                <a:effectLst/>
                <a:latin typeface="Whitney"/>
              </a:rPr>
              <a:t>José Antonio de Mendoza Camaño y Sotomayor, Marquéz de Villa García y José Antonio Manso de Velasco, Conde de Superunda.</a:t>
            </a:r>
          </a:p>
          <a:p>
            <a:pPr marL="0" indent="0">
              <a:buNone/>
            </a:pPr>
            <a:r>
              <a:rPr lang="es-MX" sz="2000" b="0" i="0" dirty="0">
                <a:solidFill>
                  <a:schemeClr val="accent2">
                    <a:lumMod val="75000"/>
                  </a:schemeClr>
                </a:solidFill>
                <a:effectLst/>
                <a:latin typeface="Whitney"/>
              </a:rPr>
              <a:t> - Su cuartel general fue el </a:t>
            </a:r>
            <a:r>
              <a:rPr lang="es-MX" sz="2000" b="1" i="0" dirty="0">
                <a:solidFill>
                  <a:schemeClr val="accent2">
                    <a:lumMod val="75000"/>
                  </a:schemeClr>
                </a:solidFill>
                <a:effectLst/>
                <a:latin typeface="Whitney"/>
              </a:rPr>
              <a:t>“Cerro de la Sal”, </a:t>
            </a:r>
            <a:r>
              <a:rPr lang="es-MX" sz="2000" b="0" i="0" dirty="0">
                <a:solidFill>
                  <a:schemeClr val="accent2">
                    <a:lumMod val="75000"/>
                  </a:schemeClr>
                </a:solidFill>
                <a:effectLst/>
                <a:latin typeface="Whitney"/>
              </a:rPr>
              <a:t>lugar al que acudían los selváticos para proveerse de ese producto.</a:t>
            </a:r>
            <a:endParaRPr lang="es-PE" sz="2000" dirty="0">
              <a:solidFill>
                <a:schemeClr val="accent2">
                  <a:lumMod val="75000"/>
                </a:schemeClr>
              </a:solidFill>
            </a:endParaRPr>
          </a:p>
        </p:txBody>
      </p:sp>
      <p:pic>
        <p:nvPicPr>
          <p:cNvPr id="4" name="Imagen 3">
            <a:extLst>
              <a:ext uri="{FF2B5EF4-FFF2-40B4-BE49-F238E27FC236}">
                <a16:creationId xmlns:a16="http://schemas.microsoft.com/office/drawing/2014/main" id="{7EB4BE1F-B361-0789-132B-EC6BBF8277A1}"/>
              </a:ext>
            </a:extLst>
          </p:cNvPr>
          <p:cNvPicPr>
            <a:picLocks noChangeAspect="1"/>
          </p:cNvPicPr>
          <p:nvPr/>
        </p:nvPicPr>
        <p:blipFill>
          <a:blip r:embed="rId2"/>
          <a:stretch>
            <a:fillRect/>
          </a:stretch>
        </p:blipFill>
        <p:spPr>
          <a:xfrm>
            <a:off x="5473148" y="1924878"/>
            <a:ext cx="6137660" cy="423096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CuadroTexto 6">
            <a:extLst>
              <a:ext uri="{FF2B5EF4-FFF2-40B4-BE49-F238E27FC236}">
                <a16:creationId xmlns:a16="http://schemas.microsoft.com/office/drawing/2014/main" id="{1CE2B64D-34E3-6708-BF85-3A48C9E1C5C7}"/>
              </a:ext>
            </a:extLst>
          </p:cNvPr>
          <p:cNvSpPr txBox="1"/>
          <p:nvPr/>
        </p:nvSpPr>
        <p:spPr>
          <a:xfrm>
            <a:off x="5473147" y="6169296"/>
            <a:ext cx="3922643" cy="276999"/>
          </a:xfrm>
          <a:prstGeom prst="rect">
            <a:avLst/>
          </a:prstGeom>
          <a:noFill/>
        </p:spPr>
        <p:txBody>
          <a:bodyPr wrap="square" rtlCol="0">
            <a:spAutoFit/>
          </a:bodyPr>
          <a:lstStyle/>
          <a:p>
            <a:r>
              <a:rPr lang="es-PE" sz="1200" dirty="0"/>
              <a:t>Imagen 4: sublevación de los caciques.</a:t>
            </a:r>
          </a:p>
        </p:txBody>
      </p:sp>
    </p:spTree>
    <p:extLst>
      <p:ext uri="{BB962C8B-B14F-4D97-AF65-F5344CB8AC3E}">
        <p14:creationId xmlns:p14="http://schemas.microsoft.com/office/powerpoint/2010/main" val="3194254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4230F5-07FA-8580-5E5B-C3D64B0AE3E4}"/>
              </a:ext>
            </a:extLst>
          </p:cNvPr>
          <p:cNvSpPr>
            <a:spLocks noGrp="1"/>
          </p:cNvSpPr>
          <p:nvPr>
            <p:ph type="title"/>
          </p:nvPr>
        </p:nvSpPr>
        <p:spPr/>
        <p:txBody>
          <a:bodyPr/>
          <a:lstStyle/>
          <a:p>
            <a:r>
              <a:rPr lang="es-PE" dirty="0"/>
              <a:t>Rebeliones indígenas</a:t>
            </a:r>
          </a:p>
        </p:txBody>
      </p:sp>
      <p:sp>
        <p:nvSpPr>
          <p:cNvPr id="3" name="Marcador de contenido 2">
            <a:extLst>
              <a:ext uri="{FF2B5EF4-FFF2-40B4-BE49-F238E27FC236}">
                <a16:creationId xmlns:a16="http://schemas.microsoft.com/office/drawing/2014/main" id="{6CDF0A4F-E2BB-F751-B84A-04BB8CC23168}"/>
              </a:ext>
            </a:extLst>
          </p:cNvPr>
          <p:cNvSpPr>
            <a:spLocks noGrp="1"/>
          </p:cNvSpPr>
          <p:nvPr>
            <p:ph idx="1"/>
          </p:nvPr>
        </p:nvSpPr>
        <p:spPr>
          <a:xfrm>
            <a:off x="6308035" y="2292625"/>
            <a:ext cx="5302773" cy="3885025"/>
          </a:xfrm>
        </p:spPr>
        <p:txBody>
          <a:bodyPr>
            <a:normAutofit/>
          </a:bodyPr>
          <a:lstStyle/>
          <a:p>
            <a:pPr marL="0" indent="0">
              <a:buNone/>
            </a:pPr>
            <a:r>
              <a:rPr lang="es-MX" sz="2400" b="0" i="0" dirty="0">
                <a:solidFill>
                  <a:schemeClr val="accent2">
                    <a:lumMod val="75000"/>
                  </a:schemeClr>
                </a:solidFill>
                <a:effectLst/>
                <a:latin typeface="Whitney"/>
              </a:rPr>
              <a:t>2) Movimiento de Resistencia Andina:</a:t>
            </a:r>
          </a:p>
          <a:p>
            <a:pPr marL="318770" marR="104140" algn="just">
              <a:lnSpc>
                <a:spcPct val="120000"/>
              </a:lnSpc>
              <a:spcAft>
                <a:spcPts val="800"/>
              </a:spcAft>
            </a:pPr>
            <a:r>
              <a:rPr lang="es-PE"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El espacio andino tenía un valor estratégico mas alto que el amazónico para el sistema colonial europeo. Por lo tanto se puede considerar que la resistencia andina tuvo más importancia que la Resistencia Amazónica. </a:t>
            </a:r>
          </a:p>
        </p:txBody>
      </p:sp>
      <p:pic>
        <p:nvPicPr>
          <p:cNvPr id="4" name="Imagen 3">
            <a:extLst>
              <a:ext uri="{FF2B5EF4-FFF2-40B4-BE49-F238E27FC236}">
                <a16:creationId xmlns:a16="http://schemas.microsoft.com/office/drawing/2014/main" id="{E585570F-52D6-533A-32D2-3905F33968FA}"/>
              </a:ext>
            </a:extLst>
          </p:cNvPr>
          <p:cNvPicPr>
            <a:picLocks noChangeAspect="1"/>
          </p:cNvPicPr>
          <p:nvPr/>
        </p:nvPicPr>
        <p:blipFill>
          <a:blip r:embed="rId2"/>
          <a:stretch>
            <a:fillRect/>
          </a:stretch>
        </p:blipFill>
        <p:spPr>
          <a:xfrm>
            <a:off x="581192" y="2107095"/>
            <a:ext cx="5400675" cy="4048749"/>
          </a:xfrm>
          <a:prstGeom prst="rect">
            <a:avLst/>
          </a:prstGeom>
          <a:ln>
            <a:noFill/>
          </a:ln>
          <a:effectLst>
            <a:softEdge rad="112500"/>
          </a:effectLst>
        </p:spPr>
      </p:pic>
      <p:sp>
        <p:nvSpPr>
          <p:cNvPr id="5" name="CuadroTexto 4">
            <a:extLst>
              <a:ext uri="{FF2B5EF4-FFF2-40B4-BE49-F238E27FC236}">
                <a16:creationId xmlns:a16="http://schemas.microsoft.com/office/drawing/2014/main" id="{E1508C6A-8730-D201-0040-9DFBF73D8F6C}"/>
              </a:ext>
            </a:extLst>
          </p:cNvPr>
          <p:cNvSpPr txBox="1"/>
          <p:nvPr/>
        </p:nvSpPr>
        <p:spPr>
          <a:xfrm>
            <a:off x="576182" y="6177651"/>
            <a:ext cx="3142669" cy="276999"/>
          </a:xfrm>
          <a:prstGeom prst="rect">
            <a:avLst/>
          </a:prstGeom>
          <a:noFill/>
        </p:spPr>
        <p:txBody>
          <a:bodyPr wrap="square" rtlCol="0">
            <a:spAutoFit/>
          </a:bodyPr>
          <a:lstStyle/>
          <a:p>
            <a:r>
              <a:rPr lang="es-PE" sz="1200" dirty="0"/>
              <a:t>Imagen 3: resistencia andina.</a:t>
            </a:r>
          </a:p>
        </p:txBody>
      </p:sp>
    </p:spTree>
    <p:extLst>
      <p:ext uri="{BB962C8B-B14F-4D97-AF65-F5344CB8AC3E}">
        <p14:creationId xmlns:p14="http://schemas.microsoft.com/office/powerpoint/2010/main" val="29932509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heel(1)">
                                      <p:cBhvr>
                                        <p:cTn id="2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F6E34A-E88E-20FF-DD04-C7AF6FA8DD76}"/>
              </a:ext>
            </a:extLst>
          </p:cNvPr>
          <p:cNvSpPr>
            <a:spLocks noGrp="1"/>
          </p:cNvSpPr>
          <p:nvPr>
            <p:ph type="title"/>
          </p:nvPr>
        </p:nvSpPr>
        <p:spPr/>
        <p:txBody>
          <a:bodyPr/>
          <a:lstStyle/>
          <a:p>
            <a:r>
              <a:rPr lang="es-MX" b="0" i="0" dirty="0">
                <a:effectLst/>
                <a:latin typeface="Whitney"/>
              </a:rPr>
              <a:t>Rebelión de Juan Santos Atahualpa (1742- 1755)</a:t>
            </a:r>
            <a:endParaRPr lang="es-PE" dirty="0"/>
          </a:p>
        </p:txBody>
      </p:sp>
      <p:sp>
        <p:nvSpPr>
          <p:cNvPr id="3" name="Marcador de contenido 2">
            <a:extLst>
              <a:ext uri="{FF2B5EF4-FFF2-40B4-BE49-F238E27FC236}">
                <a16:creationId xmlns:a16="http://schemas.microsoft.com/office/drawing/2014/main" id="{A5AFE2DA-C976-436C-2A8F-23034D95D093}"/>
              </a:ext>
            </a:extLst>
          </p:cNvPr>
          <p:cNvSpPr>
            <a:spLocks noGrp="1"/>
          </p:cNvSpPr>
          <p:nvPr>
            <p:ph idx="1"/>
          </p:nvPr>
        </p:nvSpPr>
        <p:spPr>
          <a:xfrm>
            <a:off x="7010400" y="1859029"/>
            <a:ext cx="4600408" cy="2862469"/>
          </a:xfrm>
        </p:spPr>
        <p:txBody>
          <a:bodyPr>
            <a:normAutofit/>
          </a:bodyPr>
          <a:lstStyle/>
          <a:p>
            <a:pPr marL="0" indent="0">
              <a:buNone/>
            </a:pPr>
            <a:r>
              <a:rPr lang="es-MX" sz="2000" b="0" i="0" dirty="0">
                <a:solidFill>
                  <a:schemeClr val="accent2">
                    <a:lumMod val="75000"/>
                  </a:schemeClr>
                </a:solidFill>
                <a:effectLst/>
                <a:latin typeface="Whitney"/>
              </a:rPr>
              <a:t>Sublevó a los indios del Enorme pajonal contra las misiones franciscanas del área en 1742. Los indios de la selva aguantaron devastadores epidemias entre 1709 y 1737, que llegaron con los misioneros y provocaron un consecuente rechazo hacia ellos.</a:t>
            </a:r>
            <a:endParaRPr lang="es-PE" sz="2000" dirty="0">
              <a:solidFill>
                <a:schemeClr val="accent2">
                  <a:lumMod val="75000"/>
                </a:schemeClr>
              </a:solidFill>
            </a:endParaRPr>
          </a:p>
        </p:txBody>
      </p:sp>
      <p:pic>
        <p:nvPicPr>
          <p:cNvPr id="4" name="Imagen 3">
            <a:extLst>
              <a:ext uri="{FF2B5EF4-FFF2-40B4-BE49-F238E27FC236}">
                <a16:creationId xmlns:a16="http://schemas.microsoft.com/office/drawing/2014/main" id="{70BAA6D2-E1C4-E06B-A3E0-369E11185903}"/>
              </a:ext>
            </a:extLst>
          </p:cNvPr>
          <p:cNvPicPr>
            <a:picLocks noChangeAspect="1"/>
          </p:cNvPicPr>
          <p:nvPr/>
        </p:nvPicPr>
        <p:blipFill>
          <a:blip r:embed="rId2"/>
          <a:stretch>
            <a:fillRect/>
          </a:stretch>
        </p:blipFill>
        <p:spPr>
          <a:xfrm>
            <a:off x="734835" y="1859029"/>
            <a:ext cx="5453930" cy="4376530"/>
          </a:xfrm>
          <a:prstGeom prst="rect">
            <a:avLst/>
          </a:prstGeom>
          <a:ln>
            <a:noFill/>
          </a:ln>
          <a:effectLst>
            <a:outerShdw blurRad="190500" algn="tl" rotWithShape="0">
              <a:srgbClr val="000000">
                <a:alpha val="70000"/>
              </a:srgbClr>
            </a:outerShdw>
          </a:effectLst>
        </p:spPr>
      </p:pic>
      <p:sp>
        <p:nvSpPr>
          <p:cNvPr id="5" name="CuadroTexto 4">
            <a:extLst>
              <a:ext uri="{FF2B5EF4-FFF2-40B4-BE49-F238E27FC236}">
                <a16:creationId xmlns:a16="http://schemas.microsoft.com/office/drawing/2014/main" id="{32F0B049-6DD3-225D-79BE-DCDB0AC0DF37}"/>
              </a:ext>
            </a:extLst>
          </p:cNvPr>
          <p:cNvSpPr txBox="1"/>
          <p:nvPr/>
        </p:nvSpPr>
        <p:spPr>
          <a:xfrm>
            <a:off x="734835" y="6229344"/>
            <a:ext cx="4115461" cy="276999"/>
          </a:xfrm>
          <a:prstGeom prst="rect">
            <a:avLst/>
          </a:prstGeom>
          <a:noFill/>
        </p:spPr>
        <p:txBody>
          <a:bodyPr wrap="square" rtlCol="0">
            <a:spAutoFit/>
          </a:bodyPr>
          <a:lstStyle/>
          <a:p>
            <a:r>
              <a:rPr lang="es-PE" sz="1200" dirty="0"/>
              <a:t>Imagen 5: Juan Santos Atahualpa</a:t>
            </a:r>
          </a:p>
        </p:txBody>
      </p:sp>
    </p:spTree>
    <p:extLst>
      <p:ext uri="{BB962C8B-B14F-4D97-AF65-F5344CB8AC3E}">
        <p14:creationId xmlns:p14="http://schemas.microsoft.com/office/powerpoint/2010/main" val="9700716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emplate>TM03457464[[fn=Dividendo]]</Template>
  <TotalTime>208</TotalTime>
  <Words>1390</Words>
  <Application>Microsoft Office PowerPoint</Application>
  <PresentationFormat>Panorámica</PresentationFormat>
  <Paragraphs>89</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Calibri</vt:lpstr>
      <vt:lpstr>Gill Sans MT</vt:lpstr>
      <vt:lpstr>Monotype Sorts</vt:lpstr>
      <vt:lpstr>Whitney</vt:lpstr>
      <vt:lpstr>Wingdings 2</vt:lpstr>
      <vt:lpstr>Dividendo</vt:lpstr>
      <vt:lpstr>Rebeliones en el siglo XVII</vt:lpstr>
      <vt:lpstr>DEFINICIÓN</vt:lpstr>
      <vt:lpstr>índice</vt:lpstr>
      <vt:lpstr>Introducción</vt:lpstr>
      <vt:lpstr>CAUSAS</vt:lpstr>
      <vt:lpstr>Rebeliones indígenas</vt:lpstr>
      <vt:lpstr>La sublevación de los caciques Torote (1724 - 1737)</vt:lpstr>
      <vt:lpstr>Rebeliones indígenas</vt:lpstr>
      <vt:lpstr>Rebelión de Juan Santos Atahualpa (1742- 1755)</vt:lpstr>
      <vt:lpstr>Rebelión de Juan Santos Atahualpa (1742- 1755)</vt:lpstr>
      <vt:lpstr>La rebelión de Túpac amaru iI</vt:lpstr>
      <vt:lpstr>La rebelión de Tupac amaru ii</vt:lpstr>
      <vt:lpstr>LA rebelión de Tupac amaru ii</vt:lpstr>
      <vt:lpstr>La rebelión de Túpac amaru ii</vt:lpstr>
      <vt:lpstr>Mapa de las rebeliones</vt:lpstr>
      <vt:lpstr>consecuencias</vt:lpstr>
      <vt:lpstr>CONCLUSIONES DE INTEGRANTES</vt:lpstr>
      <vt:lpstr>LINKOGRAFIA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Rebeliones en el siglo XVII</dc:title>
  <dc:creator>HP</dc:creator>
  <cp:lastModifiedBy>HP</cp:lastModifiedBy>
  <cp:revision>5</cp:revision>
  <dcterms:created xsi:type="dcterms:W3CDTF">2022-07-05T17:16:03Z</dcterms:created>
  <dcterms:modified xsi:type="dcterms:W3CDTF">2022-07-14T15:21:00Z</dcterms:modified>
</cp:coreProperties>
</file>