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9" r:id="rId14"/>
    <p:sldId id="268" r:id="rId15"/>
    <p:sldId id="270" r:id="rId16"/>
    <p:sldId id="272" r:id="rId17"/>
    <p:sldId id="273" r:id="rId18"/>
    <p:sldId id="275" r:id="rId19"/>
    <p:sldId id="276" r:id="rId20"/>
    <p:sldId id="278" r:id="rId21"/>
    <p:sldId id="283" r:id="rId22"/>
    <p:sldId id="279" r:id="rId23"/>
    <p:sldId id="280" r:id="rId24"/>
    <p:sldId id="277" r:id="rId25"/>
    <p:sldId id="281" r:id="rId26"/>
    <p:sldId id="282" r:id="rId27"/>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175"/>
    <a:srgbClr val="B25F26"/>
    <a:srgbClr val="F8BADF"/>
    <a:srgbClr val="BB7B1D"/>
    <a:srgbClr val="F8E818"/>
    <a:srgbClr val="F7FA86"/>
    <a:srgbClr val="D0B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59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138A200-9B6E-3C79-A22A-68E38FCF6D6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xmlns="" id="{50CC1698-F811-3A19-379B-15516703F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xmlns="" id="{D570B287-2437-7AE5-90CF-B7102A0E1BEF}"/>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5" name="Marcador de pie de página 4">
            <a:extLst>
              <a:ext uri="{FF2B5EF4-FFF2-40B4-BE49-F238E27FC236}">
                <a16:creationId xmlns:a16="http://schemas.microsoft.com/office/drawing/2014/main" xmlns="" id="{A81FF593-9922-C271-BBC3-E9E4B365168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62E3C301-FADB-4D27-9C00-75665A700149}"/>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82836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60E2F24-217D-1539-DB90-07105459D94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5C7769A8-3210-E937-B413-053222FC95C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D38407CE-474E-329C-7354-DACF6479DC04}"/>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5" name="Marcador de pie de página 4">
            <a:extLst>
              <a:ext uri="{FF2B5EF4-FFF2-40B4-BE49-F238E27FC236}">
                <a16:creationId xmlns:a16="http://schemas.microsoft.com/office/drawing/2014/main" xmlns="" id="{A34B7F0B-CE27-0E50-B39B-62C01D4F2FA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95EA460E-C398-B371-CC87-74DD35D7D0DF}"/>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4051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6110E390-9A8C-6E91-F8B9-641CBC8E01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C7D6E94B-288B-5FBA-69FB-1FCFD434861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4144B5E9-A57C-C72B-E2C5-ABD614D8AB0A}"/>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5" name="Marcador de pie de página 4">
            <a:extLst>
              <a:ext uri="{FF2B5EF4-FFF2-40B4-BE49-F238E27FC236}">
                <a16:creationId xmlns:a16="http://schemas.microsoft.com/office/drawing/2014/main" xmlns="" id="{8519EF6E-9258-B849-5E83-C5C084E4F03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CF6712F7-0EDE-4F65-FD8B-9FD8B11B1735}"/>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18653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454880C-ACFC-ADD1-5731-D594A6E433A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99475AAD-49F2-0170-DB23-B30FBAC622B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BA79AB78-D006-43C0-053C-7F90DCC60161}"/>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5" name="Marcador de pie de página 4">
            <a:extLst>
              <a:ext uri="{FF2B5EF4-FFF2-40B4-BE49-F238E27FC236}">
                <a16:creationId xmlns:a16="http://schemas.microsoft.com/office/drawing/2014/main" xmlns="" id="{B2036F48-B591-EAC6-9E92-F9F0884F67C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210A1D48-121B-39DD-F8F2-47F0115BACE7}"/>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825217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B77F76E-F590-95BF-F479-EAFC760B12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B621A107-A125-E5B2-C9FA-4200FB8608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6009390A-2717-4133-E042-E2C151298A45}"/>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5" name="Marcador de pie de página 4">
            <a:extLst>
              <a:ext uri="{FF2B5EF4-FFF2-40B4-BE49-F238E27FC236}">
                <a16:creationId xmlns:a16="http://schemas.microsoft.com/office/drawing/2014/main" xmlns="" id="{772FCF8E-8D72-96D5-1178-502CF9DB86E9}"/>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995C0C4E-7E96-6A2D-FBE6-710DE4FA6654}"/>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94051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F37A80-8C82-AAF3-F0C8-FE2E3C723E3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CAA3D593-9E99-55ED-6F52-44C49A29EFC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xmlns="" id="{7C2AFD1C-2DB3-C144-79DE-4B905CF4C3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xmlns="" id="{8CBE53A4-8550-E8CB-A411-B17FA0C81FD9}"/>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6" name="Marcador de pie de página 5">
            <a:extLst>
              <a:ext uri="{FF2B5EF4-FFF2-40B4-BE49-F238E27FC236}">
                <a16:creationId xmlns:a16="http://schemas.microsoft.com/office/drawing/2014/main" xmlns="" id="{788B76CF-54B1-1AA4-9D43-320385E2D84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0097D507-322F-778C-599A-92519CE78E5E}"/>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234018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BAA6E23-CD42-CBFD-1CB2-F15C27C207A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ADD801D1-A8CE-D139-A8C3-F68893FF5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17C9C095-73F1-2E85-21F2-6F19761FEC0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xmlns="" id="{49FFBE60-2C87-86B9-3155-19775FAFB1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A7CADAC9-40AE-3BC4-BD95-65AEE6616B6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xmlns="" id="{E29C5127-79BD-904B-AF84-E7EDC16ACF5C}"/>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8" name="Marcador de pie de página 7">
            <a:extLst>
              <a:ext uri="{FF2B5EF4-FFF2-40B4-BE49-F238E27FC236}">
                <a16:creationId xmlns:a16="http://schemas.microsoft.com/office/drawing/2014/main" xmlns="" id="{5105D629-D38F-C1B7-86E0-A3E7102C41C8}"/>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xmlns="" id="{2C5A8443-A44A-A5BC-38B6-93BA3DC062A5}"/>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29581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3A5C82B-698A-A8F5-8845-DEE820EC69C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xmlns="" id="{D4E09B0C-8111-73FD-D8F1-F6D54CB3BEE7}"/>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4" name="Marcador de pie de página 3">
            <a:extLst>
              <a:ext uri="{FF2B5EF4-FFF2-40B4-BE49-F238E27FC236}">
                <a16:creationId xmlns:a16="http://schemas.microsoft.com/office/drawing/2014/main" xmlns="" id="{8CB72E91-5528-FF0D-F8A3-25F1297272F5}"/>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xmlns="" id="{1C945F52-EBB7-5885-CFE4-408C910E0679}"/>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8665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0F12C03C-2880-655A-9D39-E68486516E01}"/>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3" name="Marcador de pie de página 2">
            <a:extLst>
              <a:ext uri="{FF2B5EF4-FFF2-40B4-BE49-F238E27FC236}">
                <a16:creationId xmlns:a16="http://schemas.microsoft.com/office/drawing/2014/main" xmlns="" id="{994A8417-AA47-AEB7-586A-5D7254D884FD}"/>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xmlns="" id="{EB15386A-30E2-4EA2-EAAE-4BF9601FE1D0}"/>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638261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A595164-F62A-7E8D-953E-CCD6A043E9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ED2097B8-8BCD-AB94-9DF7-83F94A42D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xmlns="" id="{545ABFEE-1EAB-7A55-2CF0-BF7E4EA2E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A653B2E7-26B0-8510-7F37-C3914C451852}"/>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6" name="Marcador de pie de página 5">
            <a:extLst>
              <a:ext uri="{FF2B5EF4-FFF2-40B4-BE49-F238E27FC236}">
                <a16:creationId xmlns:a16="http://schemas.microsoft.com/office/drawing/2014/main" xmlns="" id="{848683DC-E311-2260-A05A-FE04B9D4464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6300993C-5303-51E3-A52B-C5A5957E0750}"/>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1241376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0463898-7A5A-8123-448A-A80B4FA283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xmlns="" id="{0C2AA1D2-7053-E95F-C4CD-DE1BAC565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xmlns="" id="{88AC1FA3-6341-B88E-F88A-BB9A1ACCA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52A7A359-A48B-BE8F-2CF9-2DF4925ED6A1}"/>
              </a:ext>
            </a:extLst>
          </p:cNvPr>
          <p:cNvSpPr>
            <a:spLocks noGrp="1"/>
          </p:cNvSpPr>
          <p:nvPr>
            <p:ph type="dt" sz="half" idx="10"/>
          </p:nvPr>
        </p:nvSpPr>
        <p:spPr/>
        <p:txBody>
          <a:bodyPr/>
          <a:lstStyle/>
          <a:p>
            <a:fld id="{3AF7752B-0C5A-4432-B072-54D6F1022FEA}" type="datetimeFigureOut">
              <a:rPr lang="es-PE" smtClean="0"/>
              <a:t>21/11/2022</a:t>
            </a:fld>
            <a:endParaRPr lang="es-PE"/>
          </a:p>
        </p:txBody>
      </p:sp>
      <p:sp>
        <p:nvSpPr>
          <p:cNvPr id="6" name="Marcador de pie de página 5">
            <a:extLst>
              <a:ext uri="{FF2B5EF4-FFF2-40B4-BE49-F238E27FC236}">
                <a16:creationId xmlns:a16="http://schemas.microsoft.com/office/drawing/2014/main" xmlns="" id="{7945D141-10FB-F11E-887D-CCDD8B70526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E59B0E15-D7FF-06A5-0E96-F116ACD2D85E}"/>
              </a:ext>
            </a:extLst>
          </p:cNvPr>
          <p:cNvSpPr>
            <a:spLocks noGrp="1"/>
          </p:cNvSpPr>
          <p:nvPr>
            <p:ph type="sldNum" sz="quarter" idx="12"/>
          </p:nvPr>
        </p:nvSpPr>
        <p:spPr/>
        <p:txBody>
          <a:bodyPr/>
          <a:lstStyle/>
          <a:p>
            <a:fld id="{A232083D-A315-4762-AEB6-682B96695DC3}" type="slidenum">
              <a:rPr lang="es-PE" smtClean="0"/>
              <a:t>‹Nº›</a:t>
            </a:fld>
            <a:endParaRPr lang="es-PE"/>
          </a:p>
        </p:txBody>
      </p:sp>
    </p:spTree>
    <p:extLst>
      <p:ext uri="{BB962C8B-B14F-4D97-AF65-F5344CB8AC3E}">
        <p14:creationId xmlns:p14="http://schemas.microsoft.com/office/powerpoint/2010/main" val="315834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7BB84D64-8D7E-3667-3D41-22DF1687B9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C1D7CEDF-4B64-8DF9-0559-CBF3E7D86F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176C5615-8579-831A-3AE6-2393CF8E7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7752B-0C5A-4432-B072-54D6F1022FEA}" type="datetimeFigureOut">
              <a:rPr lang="es-PE" smtClean="0"/>
              <a:t>21/11/2022</a:t>
            </a:fld>
            <a:endParaRPr lang="es-PE"/>
          </a:p>
        </p:txBody>
      </p:sp>
      <p:sp>
        <p:nvSpPr>
          <p:cNvPr id="5" name="Marcador de pie de página 4">
            <a:extLst>
              <a:ext uri="{FF2B5EF4-FFF2-40B4-BE49-F238E27FC236}">
                <a16:creationId xmlns:a16="http://schemas.microsoft.com/office/drawing/2014/main" xmlns="" id="{22E250E0-7113-DF87-5400-5FD9C9C9A9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xmlns="" id="{B19F207D-D186-37B2-FE2C-10D310BE35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32083D-A315-4762-AEB6-682B96695DC3}" type="slidenum">
              <a:rPr lang="es-PE" smtClean="0"/>
              <a:t>‹Nº›</a:t>
            </a:fld>
            <a:endParaRPr lang="es-PE"/>
          </a:p>
        </p:txBody>
      </p:sp>
    </p:spTree>
    <p:extLst>
      <p:ext uri="{BB962C8B-B14F-4D97-AF65-F5344CB8AC3E}">
        <p14:creationId xmlns:p14="http://schemas.microsoft.com/office/powerpoint/2010/main" val="36102944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microsoft.com/office/2007/relationships/hdphoto" Target="../media/hdphoto2.wdp"/><Relationship Id="rId2" Type="http://schemas.openxmlformats.org/officeDocument/2006/relationships/image" Target="../media/image1.pn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38.png"/><Relationship Id="rId12"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1.png"/><Relationship Id="rId5" Type="http://schemas.microsoft.com/office/2007/relationships/hdphoto" Target="../media/hdphoto6.wdp"/><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gif"/></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7.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gif"/><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xmlns="" id="{C2B4C9EA-B30C-3049-D8E5-BD8A312084E2}"/>
              </a:ext>
            </a:extLst>
          </p:cNvPr>
          <p:cNvPicPr>
            <a:picLocks noChangeAspect="1"/>
          </p:cNvPicPr>
          <p:nvPr/>
        </p:nvPicPr>
        <p:blipFill>
          <a:blip r:embed="rId2"/>
          <a:stretch>
            <a:fillRect/>
          </a:stretch>
        </p:blipFill>
        <p:spPr>
          <a:xfrm>
            <a:off x="8690871" y="4774749"/>
            <a:ext cx="835224" cy="1377815"/>
          </a:xfrm>
          <a:prstGeom prst="rect">
            <a:avLst/>
          </a:prstGeom>
        </p:spPr>
      </p:pic>
      <p:pic>
        <p:nvPicPr>
          <p:cNvPr id="16" name="Imagen 15">
            <a:extLst>
              <a:ext uri="{FF2B5EF4-FFF2-40B4-BE49-F238E27FC236}">
                <a16:creationId xmlns:a16="http://schemas.microsoft.com/office/drawing/2014/main" xmlns="" id="{9EB80E08-9DED-A668-C223-1A6AEDB9D2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53" b="99281" l="160" r="99201">
                        <a14:foregroundMark x1="11342" y1="75779" x2="11342" y2="75779"/>
                        <a14:foregroundMark x1="57508" y1="89448" x2="65815" y2="88010"/>
                        <a14:foregroundMark x1="94888" y1="87290" x2="95687" y2="85851"/>
                        <a14:foregroundMark x1="94089" y1="84652" x2="25240" y2="77218"/>
                        <a14:foregroundMark x1="25240" y1="77218" x2="13578" y2="78897"/>
                        <a14:foregroundMark x1="13578" y1="78897" x2="23642" y2="90647"/>
                        <a14:foregroundMark x1="23642" y1="90647" x2="52396" y2="99281"/>
                        <a14:foregroundMark x1="319" y1="63549" x2="12939" y2="67386"/>
                        <a14:foregroundMark x1="1597" y1="97842" x2="51917" y2="96163"/>
                        <a14:foregroundMark x1="51917" y1="96163" x2="85304" y2="99041"/>
                        <a14:foregroundMark x1="85304" y1="99041" x2="95048" y2="98561"/>
                        <a14:foregroundMark x1="95048" y1="98561" x2="95687" y2="98561"/>
                        <a14:foregroundMark x1="99201" y1="97842" x2="99201" y2="64988"/>
                        <a14:backgroundMark x1="2236" y1="52758" x2="2716" y2="52278"/>
                        <a14:backgroundMark x1="28754" y1="56595" x2="58466" y2="51559"/>
                      </a14:backgroundRemoval>
                    </a14:imgEffect>
                  </a14:imgLayer>
                </a14:imgProps>
              </a:ext>
            </a:extLst>
          </a:blip>
          <a:stretch>
            <a:fillRect/>
          </a:stretch>
        </p:blipFill>
        <p:spPr>
          <a:xfrm>
            <a:off x="-4584" y="3558491"/>
            <a:ext cx="12196584" cy="3297586"/>
          </a:xfrm>
          <a:prstGeom prst="rect">
            <a:avLst/>
          </a:prstGeom>
        </p:spPr>
      </p:pic>
      <p:pic>
        <p:nvPicPr>
          <p:cNvPr id="15" name="Imagen 14">
            <a:extLst>
              <a:ext uri="{FF2B5EF4-FFF2-40B4-BE49-F238E27FC236}">
                <a16:creationId xmlns:a16="http://schemas.microsoft.com/office/drawing/2014/main" xmlns="" id="{D657E54D-DF8D-895C-CCF5-A2A3E85B1B9A}"/>
              </a:ext>
            </a:extLst>
          </p:cNvPr>
          <p:cNvPicPr>
            <a:picLocks noChangeAspect="1"/>
          </p:cNvPicPr>
          <p:nvPr/>
        </p:nvPicPr>
        <p:blipFill>
          <a:blip r:embed="rId5"/>
          <a:stretch>
            <a:fillRect/>
          </a:stretch>
        </p:blipFill>
        <p:spPr>
          <a:xfrm>
            <a:off x="-586288" y="1202184"/>
            <a:ext cx="1780186" cy="1700931"/>
          </a:xfrm>
          <a:prstGeom prst="rect">
            <a:avLst/>
          </a:prstGeom>
        </p:spPr>
      </p:pic>
      <p:pic>
        <p:nvPicPr>
          <p:cNvPr id="4" name="Imagen 3">
            <a:extLst>
              <a:ext uri="{FF2B5EF4-FFF2-40B4-BE49-F238E27FC236}">
                <a16:creationId xmlns:a16="http://schemas.microsoft.com/office/drawing/2014/main" xmlns="" id="{402B74DC-2D2A-EA70-28C3-219AB3170DCD}"/>
              </a:ext>
            </a:extLst>
          </p:cNvPr>
          <p:cNvPicPr>
            <a:picLocks noChangeAspect="1"/>
          </p:cNvPicPr>
          <p:nvPr/>
        </p:nvPicPr>
        <p:blipFill>
          <a:blip r:embed="rId6"/>
          <a:stretch>
            <a:fillRect/>
          </a:stretch>
        </p:blipFill>
        <p:spPr>
          <a:xfrm>
            <a:off x="9713840" y="0"/>
            <a:ext cx="3127519" cy="2178689"/>
          </a:xfrm>
          <a:prstGeom prst="rect">
            <a:avLst/>
          </a:prstGeom>
        </p:spPr>
      </p:pic>
      <p:pic>
        <p:nvPicPr>
          <p:cNvPr id="5" name="Imagen 4">
            <a:extLst>
              <a:ext uri="{FF2B5EF4-FFF2-40B4-BE49-F238E27FC236}">
                <a16:creationId xmlns:a16="http://schemas.microsoft.com/office/drawing/2014/main" xmlns="" id="{1EEE2CEB-3A8D-06FD-D22A-6997A7674B4F}"/>
              </a:ext>
            </a:extLst>
          </p:cNvPr>
          <p:cNvPicPr>
            <a:picLocks noChangeAspect="1"/>
          </p:cNvPicPr>
          <p:nvPr/>
        </p:nvPicPr>
        <p:blipFill>
          <a:blip r:embed="rId7"/>
          <a:stretch>
            <a:fillRect/>
          </a:stretch>
        </p:blipFill>
        <p:spPr>
          <a:xfrm>
            <a:off x="9266646" y="1547582"/>
            <a:ext cx="2918170" cy="5320421"/>
          </a:xfrm>
          <a:prstGeom prst="rect">
            <a:avLst/>
          </a:prstGeom>
        </p:spPr>
      </p:pic>
      <p:pic>
        <p:nvPicPr>
          <p:cNvPr id="6" name="Imagen 5">
            <a:extLst>
              <a:ext uri="{FF2B5EF4-FFF2-40B4-BE49-F238E27FC236}">
                <a16:creationId xmlns:a16="http://schemas.microsoft.com/office/drawing/2014/main" xmlns="" id="{39685DC1-798F-0921-6108-D2C27B9AEB39}"/>
              </a:ext>
            </a:extLst>
          </p:cNvPr>
          <p:cNvPicPr>
            <a:picLocks noChangeAspect="1"/>
          </p:cNvPicPr>
          <p:nvPr/>
        </p:nvPicPr>
        <p:blipFill>
          <a:blip r:embed="rId8"/>
          <a:stretch>
            <a:fillRect/>
          </a:stretch>
        </p:blipFill>
        <p:spPr>
          <a:xfrm>
            <a:off x="5636486" y="5953791"/>
            <a:ext cx="6555514" cy="904209"/>
          </a:xfrm>
          <a:prstGeom prst="rect">
            <a:avLst/>
          </a:prstGeom>
        </p:spPr>
      </p:pic>
      <p:pic>
        <p:nvPicPr>
          <p:cNvPr id="8" name="Imagen 7">
            <a:extLst>
              <a:ext uri="{FF2B5EF4-FFF2-40B4-BE49-F238E27FC236}">
                <a16:creationId xmlns:a16="http://schemas.microsoft.com/office/drawing/2014/main" xmlns="" id="{CC604301-3EDF-7D5A-DEB5-519F8210C708}"/>
              </a:ext>
            </a:extLst>
          </p:cNvPr>
          <p:cNvPicPr>
            <a:picLocks noChangeAspect="1"/>
          </p:cNvPicPr>
          <p:nvPr/>
        </p:nvPicPr>
        <p:blipFill>
          <a:blip r:embed="rId9"/>
          <a:stretch>
            <a:fillRect/>
          </a:stretch>
        </p:blipFill>
        <p:spPr>
          <a:xfrm>
            <a:off x="-457768" y="5953791"/>
            <a:ext cx="6553768" cy="902286"/>
          </a:xfrm>
          <a:prstGeom prst="rect">
            <a:avLst/>
          </a:prstGeom>
        </p:spPr>
      </p:pic>
      <p:pic>
        <p:nvPicPr>
          <p:cNvPr id="9" name="Imagen 8">
            <a:extLst>
              <a:ext uri="{FF2B5EF4-FFF2-40B4-BE49-F238E27FC236}">
                <a16:creationId xmlns:a16="http://schemas.microsoft.com/office/drawing/2014/main" xmlns="" id="{17E86DBB-855C-1711-7BD1-71CCFF4C54D9}"/>
              </a:ext>
            </a:extLst>
          </p:cNvPr>
          <p:cNvPicPr>
            <a:picLocks noChangeAspect="1"/>
          </p:cNvPicPr>
          <p:nvPr/>
        </p:nvPicPr>
        <p:blipFill>
          <a:blip r:embed="rId10"/>
          <a:stretch>
            <a:fillRect/>
          </a:stretch>
        </p:blipFill>
        <p:spPr>
          <a:xfrm>
            <a:off x="5273161" y="5953791"/>
            <a:ext cx="1322947" cy="1292464"/>
          </a:xfrm>
          <a:prstGeom prst="rect">
            <a:avLst/>
          </a:prstGeom>
        </p:spPr>
      </p:pic>
      <p:pic>
        <p:nvPicPr>
          <p:cNvPr id="10" name="Imagen 9">
            <a:extLst>
              <a:ext uri="{FF2B5EF4-FFF2-40B4-BE49-F238E27FC236}">
                <a16:creationId xmlns:a16="http://schemas.microsoft.com/office/drawing/2014/main" xmlns="" id="{894F2534-640C-031B-5FB7-B65E36381B42}"/>
              </a:ext>
            </a:extLst>
          </p:cNvPr>
          <p:cNvPicPr>
            <a:picLocks noChangeAspect="1"/>
          </p:cNvPicPr>
          <p:nvPr/>
        </p:nvPicPr>
        <p:blipFill>
          <a:blip r:embed="rId11"/>
          <a:stretch>
            <a:fillRect/>
          </a:stretch>
        </p:blipFill>
        <p:spPr>
          <a:xfrm>
            <a:off x="-4585" y="1004046"/>
            <a:ext cx="3922161" cy="5853953"/>
          </a:xfrm>
          <a:prstGeom prst="rect">
            <a:avLst/>
          </a:prstGeom>
        </p:spPr>
      </p:pic>
      <p:pic>
        <p:nvPicPr>
          <p:cNvPr id="11" name="Imagen 10">
            <a:extLst>
              <a:ext uri="{FF2B5EF4-FFF2-40B4-BE49-F238E27FC236}">
                <a16:creationId xmlns:a16="http://schemas.microsoft.com/office/drawing/2014/main" xmlns="" id="{70F79C16-102D-09B5-6FC9-2E300E8625E0}"/>
              </a:ext>
            </a:extLst>
          </p:cNvPr>
          <p:cNvPicPr>
            <a:picLocks noChangeAspect="1"/>
          </p:cNvPicPr>
          <p:nvPr/>
        </p:nvPicPr>
        <p:blipFill>
          <a:blip r:embed="rId12"/>
          <a:stretch>
            <a:fillRect/>
          </a:stretch>
        </p:blipFill>
        <p:spPr>
          <a:xfrm>
            <a:off x="-258264" y="28807"/>
            <a:ext cx="3922161" cy="2504213"/>
          </a:xfrm>
          <a:prstGeom prst="rect">
            <a:avLst/>
          </a:prstGeom>
        </p:spPr>
      </p:pic>
      <p:pic>
        <p:nvPicPr>
          <p:cNvPr id="13" name="Imagen 12">
            <a:extLst>
              <a:ext uri="{FF2B5EF4-FFF2-40B4-BE49-F238E27FC236}">
                <a16:creationId xmlns:a16="http://schemas.microsoft.com/office/drawing/2014/main" xmlns="" id="{A7AFE33B-189D-F872-75DF-9C0B55590690}"/>
              </a:ext>
            </a:extLst>
          </p:cNvPr>
          <p:cNvPicPr>
            <a:picLocks noChangeAspect="1"/>
          </p:cNvPicPr>
          <p:nvPr/>
        </p:nvPicPr>
        <p:blipFill>
          <a:blip r:embed="rId13"/>
          <a:stretch>
            <a:fillRect/>
          </a:stretch>
        </p:blipFill>
        <p:spPr>
          <a:xfrm>
            <a:off x="-777836" y="1004046"/>
            <a:ext cx="3596952" cy="2554445"/>
          </a:xfrm>
          <a:prstGeom prst="rect">
            <a:avLst/>
          </a:prstGeom>
        </p:spPr>
      </p:pic>
      <p:pic>
        <p:nvPicPr>
          <p:cNvPr id="14" name="Imagen 13">
            <a:extLst>
              <a:ext uri="{FF2B5EF4-FFF2-40B4-BE49-F238E27FC236}">
                <a16:creationId xmlns:a16="http://schemas.microsoft.com/office/drawing/2014/main" xmlns="" id="{18AC4B30-7983-4002-5E1E-993FD9C04AE1}"/>
              </a:ext>
            </a:extLst>
          </p:cNvPr>
          <p:cNvPicPr>
            <a:picLocks noChangeAspect="1"/>
          </p:cNvPicPr>
          <p:nvPr/>
        </p:nvPicPr>
        <p:blipFill>
          <a:blip r:embed="rId14"/>
          <a:stretch>
            <a:fillRect/>
          </a:stretch>
        </p:blipFill>
        <p:spPr>
          <a:xfrm>
            <a:off x="505521" y="667738"/>
            <a:ext cx="1450974" cy="2365453"/>
          </a:xfrm>
          <a:prstGeom prst="rect">
            <a:avLst/>
          </a:prstGeom>
        </p:spPr>
      </p:pic>
      <p:pic>
        <p:nvPicPr>
          <p:cNvPr id="17" name="Imagen 16">
            <a:extLst>
              <a:ext uri="{FF2B5EF4-FFF2-40B4-BE49-F238E27FC236}">
                <a16:creationId xmlns:a16="http://schemas.microsoft.com/office/drawing/2014/main" xmlns="" id="{C888168A-9AE8-83A8-0616-B39D4E6FCAE4}"/>
              </a:ext>
            </a:extLst>
          </p:cNvPr>
          <p:cNvPicPr>
            <a:picLocks noChangeAspect="1"/>
          </p:cNvPicPr>
          <p:nvPr/>
        </p:nvPicPr>
        <p:blipFill>
          <a:blip r:embed="rId15"/>
          <a:stretch>
            <a:fillRect/>
          </a:stretch>
        </p:blipFill>
        <p:spPr>
          <a:xfrm>
            <a:off x="9426119" y="964419"/>
            <a:ext cx="4096867" cy="2633700"/>
          </a:xfrm>
          <a:prstGeom prst="rect">
            <a:avLst/>
          </a:prstGeom>
        </p:spPr>
      </p:pic>
      <p:pic>
        <p:nvPicPr>
          <p:cNvPr id="18" name="Imagen 17">
            <a:extLst>
              <a:ext uri="{FF2B5EF4-FFF2-40B4-BE49-F238E27FC236}">
                <a16:creationId xmlns:a16="http://schemas.microsoft.com/office/drawing/2014/main" xmlns="" id="{7820BB12-CACD-16FC-E5D5-C778A1A58DC6}"/>
              </a:ext>
            </a:extLst>
          </p:cNvPr>
          <p:cNvPicPr>
            <a:picLocks noChangeAspect="1"/>
          </p:cNvPicPr>
          <p:nvPr/>
        </p:nvPicPr>
        <p:blipFill>
          <a:blip r:embed="rId16"/>
          <a:stretch>
            <a:fillRect/>
          </a:stretch>
        </p:blipFill>
        <p:spPr>
          <a:xfrm>
            <a:off x="10558621" y="641302"/>
            <a:ext cx="1127858" cy="2822693"/>
          </a:xfrm>
          <a:prstGeom prst="rect">
            <a:avLst/>
          </a:prstGeom>
        </p:spPr>
      </p:pic>
      <p:pic>
        <p:nvPicPr>
          <p:cNvPr id="19" name="Imagen 18">
            <a:extLst>
              <a:ext uri="{FF2B5EF4-FFF2-40B4-BE49-F238E27FC236}">
                <a16:creationId xmlns:a16="http://schemas.microsoft.com/office/drawing/2014/main" xmlns="" id="{4090D273-43C9-9076-8059-AF21917149D8}"/>
              </a:ext>
            </a:extLst>
          </p:cNvPr>
          <p:cNvPicPr>
            <a:picLocks noChangeAspect="1"/>
          </p:cNvPicPr>
          <p:nvPr/>
        </p:nvPicPr>
        <p:blipFill>
          <a:blip r:embed="rId17"/>
          <a:stretch>
            <a:fillRect/>
          </a:stretch>
        </p:blipFill>
        <p:spPr>
          <a:xfrm>
            <a:off x="1524203" y="26884"/>
            <a:ext cx="2993395" cy="829128"/>
          </a:xfrm>
          <a:prstGeom prst="rect">
            <a:avLst/>
          </a:prstGeom>
        </p:spPr>
      </p:pic>
      <p:pic>
        <p:nvPicPr>
          <p:cNvPr id="20" name="Imagen 19">
            <a:extLst>
              <a:ext uri="{FF2B5EF4-FFF2-40B4-BE49-F238E27FC236}">
                <a16:creationId xmlns:a16="http://schemas.microsoft.com/office/drawing/2014/main" xmlns="" id="{5FBF0330-1D39-BC9C-FBB1-C542981318AC}"/>
              </a:ext>
            </a:extLst>
          </p:cNvPr>
          <p:cNvPicPr>
            <a:picLocks noChangeAspect="1"/>
          </p:cNvPicPr>
          <p:nvPr/>
        </p:nvPicPr>
        <p:blipFill>
          <a:blip r:embed="rId18"/>
          <a:stretch>
            <a:fillRect/>
          </a:stretch>
        </p:blipFill>
        <p:spPr>
          <a:xfrm>
            <a:off x="8271239" y="382147"/>
            <a:ext cx="707197" cy="707197"/>
          </a:xfrm>
          <a:prstGeom prst="rect">
            <a:avLst/>
          </a:prstGeom>
        </p:spPr>
      </p:pic>
      <p:pic>
        <p:nvPicPr>
          <p:cNvPr id="21" name="Imagen 20">
            <a:extLst>
              <a:ext uri="{FF2B5EF4-FFF2-40B4-BE49-F238E27FC236}">
                <a16:creationId xmlns:a16="http://schemas.microsoft.com/office/drawing/2014/main" xmlns="" id="{5B694470-BE26-47E9-1469-97343C0CF306}"/>
              </a:ext>
            </a:extLst>
          </p:cNvPr>
          <p:cNvPicPr>
            <a:picLocks noChangeAspect="1"/>
          </p:cNvPicPr>
          <p:nvPr/>
        </p:nvPicPr>
        <p:blipFill>
          <a:blip r:embed="rId19"/>
          <a:stretch>
            <a:fillRect/>
          </a:stretch>
        </p:blipFill>
        <p:spPr>
          <a:xfrm>
            <a:off x="7678623" y="1202184"/>
            <a:ext cx="390178" cy="237765"/>
          </a:xfrm>
          <a:prstGeom prst="rect">
            <a:avLst/>
          </a:prstGeom>
        </p:spPr>
      </p:pic>
      <p:pic>
        <p:nvPicPr>
          <p:cNvPr id="22" name="Imagen 21">
            <a:extLst>
              <a:ext uri="{FF2B5EF4-FFF2-40B4-BE49-F238E27FC236}">
                <a16:creationId xmlns:a16="http://schemas.microsoft.com/office/drawing/2014/main" xmlns="" id="{E7B08953-26D3-1A0E-9203-D10C9D6AC074}"/>
              </a:ext>
            </a:extLst>
          </p:cNvPr>
          <p:cNvPicPr>
            <a:picLocks noChangeAspect="1"/>
          </p:cNvPicPr>
          <p:nvPr/>
        </p:nvPicPr>
        <p:blipFill>
          <a:blip r:embed="rId20"/>
          <a:stretch>
            <a:fillRect/>
          </a:stretch>
        </p:blipFill>
        <p:spPr>
          <a:xfrm>
            <a:off x="7556215" y="418407"/>
            <a:ext cx="585267" cy="432854"/>
          </a:xfrm>
          <a:prstGeom prst="rect">
            <a:avLst/>
          </a:prstGeom>
        </p:spPr>
      </p:pic>
      <p:pic>
        <p:nvPicPr>
          <p:cNvPr id="23" name="Imagen 22">
            <a:extLst>
              <a:ext uri="{FF2B5EF4-FFF2-40B4-BE49-F238E27FC236}">
                <a16:creationId xmlns:a16="http://schemas.microsoft.com/office/drawing/2014/main" xmlns="" id="{B9FCA977-A3E2-B553-24F5-372861471ABC}"/>
              </a:ext>
            </a:extLst>
          </p:cNvPr>
          <p:cNvPicPr>
            <a:picLocks noChangeAspect="1"/>
          </p:cNvPicPr>
          <p:nvPr/>
        </p:nvPicPr>
        <p:blipFill>
          <a:blip r:embed="rId21"/>
          <a:stretch>
            <a:fillRect/>
          </a:stretch>
        </p:blipFill>
        <p:spPr>
          <a:xfrm>
            <a:off x="6909241" y="848059"/>
            <a:ext cx="475529" cy="432854"/>
          </a:xfrm>
          <a:prstGeom prst="rect">
            <a:avLst/>
          </a:prstGeom>
        </p:spPr>
      </p:pic>
      <p:pic>
        <p:nvPicPr>
          <p:cNvPr id="24" name="Imagen 23">
            <a:extLst>
              <a:ext uri="{FF2B5EF4-FFF2-40B4-BE49-F238E27FC236}">
                <a16:creationId xmlns:a16="http://schemas.microsoft.com/office/drawing/2014/main" xmlns="" id="{08497C47-B660-7978-05C7-ECAE0ACA35AA}"/>
              </a:ext>
            </a:extLst>
          </p:cNvPr>
          <p:cNvPicPr>
            <a:picLocks noChangeAspect="1"/>
          </p:cNvPicPr>
          <p:nvPr/>
        </p:nvPicPr>
        <p:blipFill>
          <a:blip r:embed="rId22"/>
          <a:stretch>
            <a:fillRect/>
          </a:stretch>
        </p:blipFill>
        <p:spPr>
          <a:xfrm>
            <a:off x="9423663" y="621915"/>
            <a:ext cx="292633" cy="140220"/>
          </a:xfrm>
          <a:prstGeom prst="rect">
            <a:avLst/>
          </a:prstGeom>
        </p:spPr>
      </p:pic>
      <p:pic>
        <p:nvPicPr>
          <p:cNvPr id="25" name="Imagen 24">
            <a:extLst>
              <a:ext uri="{FF2B5EF4-FFF2-40B4-BE49-F238E27FC236}">
                <a16:creationId xmlns:a16="http://schemas.microsoft.com/office/drawing/2014/main" xmlns="" id="{24ACED4A-B74A-812F-27FE-CF640849A544}"/>
              </a:ext>
            </a:extLst>
          </p:cNvPr>
          <p:cNvPicPr>
            <a:picLocks noChangeAspect="1"/>
          </p:cNvPicPr>
          <p:nvPr/>
        </p:nvPicPr>
        <p:blipFill>
          <a:blip r:embed="rId23"/>
          <a:stretch>
            <a:fillRect/>
          </a:stretch>
        </p:blipFill>
        <p:spPr>
          <a:xfrm>
            <a:off x="8925587" y="1480520"/>
            <a:ext cx="365792" cy="134124"/>
          </a:xfrm>
          <a:prstGeom prst="rect">
            <a:avLst/>
          </a:prstGeom>
        </p:spPr>
      </p:pic>
      <p:sp>
        <p:nvSpPr>
          <p:cNvPr id="27" name="CuadroTexto 26">
            <a:extLst>
              <a:ext uri="{FF2B5EF4-FFF2-40B4-BE49-F238E27FC236}">
                <a16:creationId xmlns:a16="http://schemas.microsoft.com/office/drawing/2014/main" xmlns="" id="{D981D355-3938-A09E-03B8-19859F188BAE}"/>
              </a:ext>
            </a:extLst>
          </p:cNvPr>
          <p:cNvSpPr txBox="1"/>
          <p:nvPr/>
        </p:nvSpPr>
        <p:spPr>
          <a:xfrm>
            <a:off x="3434691" y="1923037"/>
            <a:ext cx="6508355" cy="954107"/>
          </a:xfrm>
          <a:prstGeom prst="rect">
            <a:avLst/>
          </a:prstGeom>
          <a:noFill/>
        </p:spPr>
        <p:txBody>
          <a:bodyPr wrap="square" rtlCol="0">
            <a:spAutoFit/>
          </a:bodyPr>
          <a:lstStyle/>
          <a:p>
            <a:pPr algn="ctr"/>
            <a:r>
              <a:rPr lang="es-ES" sz="2800" b="1" dirty="0">
                <a:latin typeface="Bahnschrift SemiBold" panose="020B0502040204020203" pitchFamily="34" charset="0"/>
              </a:rPr>
              <a:t>EXCRESION DE ANIMALES VERTEBRADOS</a:t>
            </a:r>
            <a:endParaRPr lang="es-PE" sz="2800" b="1" dirty="0">
              <a:latin typeface="Bahnschrift SemiBold" panose="020B0502040204020203" pitchFamily="34" charset="0"/>
            </a:endParaRPr>
          </a:p>
        </p:txBody>
      </p:sp>
      <p:sp>
        <p:nvSpPr>
          <p:cNvPr id="28" name="CuadroTexto 27">
            <a:extLst>
              <a:ext uri="{FF2B5EF4-FFF2-40B4-BE49-F238E27FC236}">
                <a16:creationId xmlns:a16="http://schemas.microsoft.com/office/drawing/2014/main" xmlns="" id="{46C5049C-B880-192D-AF35-5BDAE47F7B89}"/>
              </a:ext>
            </a:extLst>
          </p:cNvPr>
          <p:cNvSpPr txBox="1"/>
          <p:nvPr/>
        </p:nvSpPr>
        <p:spPr>
          <a:xfrm>
            <a:off x="3789867" y="3246561"/>
            <a:ext cx="4698950" cy="1938992"/>
          </a:xfrm>
          <a:prstGeom prst="rect">
            <a:avLst/>
          </a:prstGeom>
          <a:noFill/>
        </p:spPr>
        <p:txBody>
          <a:bodyPr wrap="square" rtlCol="0">
            <a:spAutoFit/>
          </a:bodyPr>
          <a:lstStyle/>
          <a:p>
            <a:r>
              <a:rPr lang="es-ES" sz="2000" dirty="0">
                <a:latin typeface="Bahnschrift SemiBold" panose="020B0502040204020203" pitchFamily="34" charset="0"/>
              </a:rPr>
              <a:t>Alumno: André Rivera</a:t>
            </a:r>
          </a:p>
          <a:p>
            <a:r>
              <a:rPr lang="es-ES" sz="2000" dirty="0">
                <a:latin typeface="Bahnschrift SemiBold" panose="020B0502040204020203" pitchFamily="34" charset="0"/>
              </a:rPr>
              <a:t>Grado: 2</a:t>
            </a:r>
          </a:p>
          <a:p>
            <a:r>
              <a:rPr lang="es-ES" sz="2000" dirty="0">
                <a:latin typeface="Bahnschrift SemiBold" panose="020B0502040204020203" pitchFamily="34" charset="0"/>
              </a:rPr>
              <a:t>Sección: “A”</a:t>
            </a:r>
          </a:p>
          <a:p>
            <a:r>
              <a:rPr lang="es-ES" sz="2000" dirty="0">
                <a:latin typeface="Bahnschrift SemiBold" panose="020B0502040204020203" pitchFamily="34" charset="0"/>
              </a:rPr>
              <a:t>Profesor: Juan </a:t>
            </a:r>
            <a:r>
              <a:rPr lang="es-ES" sz="2000" dirty="0" err="1">
                <a:latin typeface="Bahnschrift SemiBold" panose="020B0502040204020203" pitchFamily="34" charset="0"/>
              </a:rPr>
              <a:t>Cespedes</a:t>
            </a:r>
            <a:endParaRPr lang="es-ES" sz="2000" dirty="0">
              <a:latin typeface="Bahnschrift SemiBold" panose="020B0502040204020203" pitchFamily="34" charset="0"/>
            </a:endParaRPr>
          </a:p>
          <a:p>
            <a:r>
              <a:rPr lang="es-ES" sz="2000" dirty="0">
                <a:latin typeface="Bahnschrift SemiBold" panose="020B0502040204020203" pitchFamily="34" charset="0"/>
              </a:rPr>
              <a:t>                          </a:t>
            </a:r>
          </a:p>
          <a:p>
            <a:r>
              <a:rPr lang="es-ES" sz="2000" dirty="0">
                <a:latin typeface="Bahnschrift SemiBold" panose="020B0502040204020203" pitchFamily="34" charset="0"/>
              </a:rPr>
              <a:t>                                      2022</a:t>
            </a:r>
            <a:endParaRPr lang="es-PE" dirty="0">
              <a:latin typeface="Bahnschrift SemiBold" panose="020B0502040204020203" pitchFamily="34" charset="0"/>
            </a:endParaRPr>
          </a:p>
        </p:txBody>
      </p:sp>
      <p:pic>
        <p:nvPicPr>
          <p:cNvPr id="29" name="Imagen 28">
            <a:extLst>
              <a:ext uri="{FF2B5EF4-FFF2-40B4-BE49-F238E27FC236}">
                <a16:creationId xmlns:a16="http://schemas.microsoft.com/office/drawing/2014/main" xmlns="" id="{77C5D346-341B-D38F-AADB-66FCD4C23713}"/>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750" b="95500" l="2750" r="96500">
                        <a14:foregroundMark x1="95000" y1="23500" x2="84250" y2="8750"/>
                        <a14:foregroundMark x1="84250" y1="8750" x2="50750" y2="5250"/>
                        <a14:foregroundMark x1="50750" y1="5250" x2="50250" y2="5500"/>
                        <a14:foregroundMark x1="96500" y1="25500" x2="93500" y2="18750"/>
                        <a14:foregroundMark x1="75250" y1="1750" x2="63250" y2="1750"/>
                        <a14:foregroundMark x1="77000" y1="1750" x2="77500" y2="1750"/>
                        <a14:foregroundMark x1="7250" y1="81250" x2="12250" y2="84500"/>
                        <a14:foregroundMark x1="2750" y1="95500" x2="3750" y2="88750"/>
                      </a14:backgroundRemoval>
                    </a14:imgEffect>
                  </a14:imgLayer>
                </a14:imgProps>
              </a:ext>
            </a:extLst>
          </a:blip>
          <a:stretch>
            <a:fillRect/>
          </a:stretch>
        </p:blipFill>
        <p:spPr>
          <a:xfrm rot="1438240">
            <a:off x="6104997" y="5294332"/>
            <a:ext cx="455261" cy="455261"/>
          </a:xfrm>
          <a:prstGeom prst="rect">
            <a:avLst/>
          </a:prstGeom>
        </p:spPr>
      </p:pic>
    </p:spTree>
    <p:extLst>
      <p:ext uri="{BB962C8B-B14F-4D97-AF65-F5344CB8AC3E}">
        <p14:creationId xmlns:p14="http://schemas.microsoft.com/office/powerpoint/2010/main" val="109952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AC6FE27-B05B-4516-DECA-AF76A27C63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514763" y="4073237"/>
            <a:ext cx="15221526" cy="3891598"/>
          </a:xfrm>
          <a:prstGeom prst="rect">
            <a:avLst/>
          </a:prstGeom>
        </p:spPr>
      </p:pic>
      <p:pic>
        <p:nvPicPr>
          <p:cNvPr id="5" name="Imagen 4">
            <a:extLst>
              <a:ext uri="{FF2B5EF4-FFF2-40B4-BE49-F238E27FC236}">
                <a16:creationId xmlns:a16="http://schemas.microsoft.com/office/drawing/2014/main" xmlns="" id="{80990775-9D0A-9903-C2E6-60BF37EC661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163" b="94184" l="1312" r="97085">
                        <a14:foregroundMark x1="58528" y1="48469" x2="58528" y2="48469"/>
                        <a14:foregroundMark x1="41181" y1="48367" x2="56487" y2="46429"/>
                        <a14:foregroundMark x1="56487" y1="46429" x2="56560" y2="46429"/>
                        <a14:foregroundMark x1="80321" y1="48061" x2="91181" y2="48265"/>
                        <a14:foregroundMark x1="75510" y1="43469" x2="88703" y2="44694"/>
                        <a14:foregroundMark x1="95190" y1="47245" x2="97230" y2="58571"/>
                        <a14:foregroundMark x1="97230" y1="58571" x2="94169" y2="72449"/>
                        <a14:foregroundMark x1="5248" y1="78469" x2="5102" y2="51939"/>
                        <a14:foregroundMark x1="292" y1="81327" x2="2697" y2="53673"/>
                        <a14:foregroundMark x1="2697" y1="53673" x2="1312" y2="48980"/>
                      </a14:backgroundRemoval>
                    </a14:imgEffect>
                  </a14:imgLayer>
                </a14:imgProps>
              </a:ext>
            </a:extLst>
          </a:blip>
          <a:srcRect t="41885"/>
          <a:stretch/>
        </p:blipFill>
        <p:spPr>
          <a:xfrm>
            <a:off x="0" y="1"/>
            <a:ext cx="12192000" cy="1939636"/>
          </a:xfrm>
          <a:prstGeom prst="rect">
            <a:avLst/>
          </a:prstGeom>
        </p:spPr>
      </p:pic>
      <p:sp>
        <p:nvSpPr>
          <p:cNvPr id="7" name="CuadroTexto 6">
            <a:extLst>
              <a:ext uri="{FF2B5EF4-FFF2-40B4-BE49-F238E27FC236}">
                <a16:creationId xmlns:a16="http://schemas.microsoft.com/office/drawing/2014/main" xmlns="" id="{6E7E16CC-6D4E-A6A4-9D3E-73F71D99B0FF}"/>
              </a:ext>
            </a:extLst>
          </p:cNvPr>
          <p:cNvSpPr txBox="1"/>
          <p:nvPr/>
        </p:nvSpPr>
        <p:spPr>
          <a:xfrm>
            <a:off x="2964873" y="2715567"/>
            <a:ext cx="6677891" cy="461665"/>
          </a:xfrm>
          <a:prstGeom prst="rect">
            <a:avLst/>
          </a:prstGeom>
          <a:noFill/>
        </p:spPr>
        <p:txBody>
          <a:bodyPr wrap="square" rtlCol="0">
            <a:spAutoFit/>
          </a:bodyPr>
          <a:lstStyle/>
          <a:p>
            <a:r>
              <a:rPr lang="es-ES" sz="2400" dirty="0">
                <a:latin typeface="Bahnschrift SemiBold" panose="020B0502040204020203" pitchFamily="34" charset="0"/>
              </a:rPr>
              <a:t>EXCRESIÓN DE ANIMALES INVERTEBRADOS</a:t>
            </a:r>
            <a:endParaRPr lang="es-PE" sz="2400" dirty="0">
              <a:latin typeface="Bahnschrift SemiBold" panose="020B0502040204020203" pitchFamily="34" charset="0"/>
            </a:endParaRPr>
          </a:p>
        </p:txBody>
      </p:sp>
      <p:sp>
        <p:nvSpPr>
          <p:cNvPr id="10" name="Rectángulo 9">
            <a:extLst>
              <a:ext uri="{FF2B5EF4-FFF2-40B4-BE49-F238E27FC236}">
                <a16:creationId xmlns:a16="http://schemas.microsoft.com/office/drawing/2014/main" xmlns="" id="{9F4BFC3B-3C3C-C463-151D-F053F4049B36}"/>
              </a:ext>
            </a:extLst>
          </p:cNvPr>
          <p:cNvSpPr/>
          <p:nvPr/>
        </p:nvSpPr>
        <p:spPr>
          <a:xfrm>
            <a:off x="9153236" y="2835642"/>
            <a:ext cx="3038764" cy="22159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Imagen 10">
            <a:extLst>
              <a:ext uri="{FF2B5EF4-FFF2-40B4-BE49-F238E27FC236}">
                <a16:creationId xmlns:a16="http://schemas.microsoft.com/office/drawing/2014/main" xmlns="" id="{71EFFBEE-4645-E63C-DFF9-07FA438AAC32}"/>
              </a:ext>
            </a:extLst>
          </p:cNvPr>
          <p:cNvPicPr>
            <a:picLocks noChangeAspect="1"/>
          </p:cNvPicPr>
          <p:nvPr/>
        </p:nvPicPr>
        <p:blipFill>
          <a:blip r:embed="rId6"/>
          <a:stretch>
            <a:fillRect/>
          </a:stretch>
        </p:blipFill>
        <p:spPr>
          <a:xfrm>
            <a:off x="0" y="2835642"/>
            <a:ext cx="3048264" cy="221594"/>
          </a:xfrm>
          <a:prstGeom prst="rect">
            <a:avLst/>
          </a:prstGeom>
          <a:ln>
            <a:noFill/>
          </a:ln>
        </p:spPr>
      </p:pic>
      <p:pic>
        <p:nvPicPr>
          <p:cNvPr id="13" name="Imagen 12">
            <a:extLst>
              <a:ext uri="{FF2B5EF4-FFF2-40B4-BE49-F238E27FC236}">
                <a16:creationId xmlns:a16="http://schemas.microsoft.com/office/drawing/2014/main" xmlns="" id="{737E0987-9DAB-FFC7-F5B7-F136422A630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36" b="89617" l="7636" r="89818">
                        <a14:foregroundMark x1="7636" y1="55191" x2="7636" y2="55191"/>
                      </a14:backgroundRemoval>
                    </a14:imgEffect>
                  </a14:imgLayer>
                </a14:imgProps>
              </a:ext>
            </a:extLst>
          </a:blip>
          <a:stretch>
            <a:fillRect/>
          </a:stretch>
        </p:blipFill>
        <p:spPr>
          <a:xfrm>
            <a:off x="4620058" y="1010622"/>
            <a:ext cx="3389626" cy="1939636"/>
          </a:xfrm>
          <a:prstGeom prst="rect">
            <a:avLst/>
          </a:prstGeom>
        </p:spPr>
      </p:pic>
      <p:pic>
        <p:nvPicPr>
          <p:cNvPr id="17" name="Imagen 16">
            <a:extLst>
              <a:ext uri="{FF2B5EF4-FFF2-40B4-BE49-F238E27FC236}">
                <a16:creationId xmlns:a16="http://schemas.microsoft.com/office/drawing/2014/main" xmlns="" id="{1D65537F-7653-0390-2DFB-ADFDE08D82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4753" y="3429000"/>
            <a:ext cx="2127607" cy="2127607"/>
          </a:xfrm>
          <a:prstGeom prst="rect">
            <a:avLst/>
          </a:prstGeom>
        </p:spPr>
      </p:pic>
      <p:pic>
        <p:nvPicPr>
          <p:cNvPr id="18" name="Imagen 17">
            <a:extLst>
              <a:ext uri="{FF2B5EF4-FFF2-40B4-BE49-F238E27FC236}">
                <a16:creationId xmlns:a16="http://schemas.microsoft.com/office/drawing/2014/main" xmlns="" id="{94967CA3-E5AD-0EDC-3FB5-39FBA67F1601}"/>
              </a:ext>
            </a:extLst>
          </p:cNvPr>
          <p:cNvPicPr>
            <a:picLocks noChangeAspect="1"/>
          </p:cNvPicPr>
          <p:nvPr/>
        </p:nvPicPr>
        <p:blipFill rotWithShape="1">
          <a:blip r:embed="rId10"/>
          <a:srcRect t="44584"/>
          <a:stretch/>
        </p:blipFill>
        <p:spPr>
          <a:xfrm>
            <a:off x="73080" y="3057235"/>
            <a:ext cx="2892633" cy="2389547"/>
          </a:xfrm>
          <a:prstGeom prst="rect">
            <a:avLst/>
          </a:prstGeom>
        </p:spPr>
      </p:pic>
      <p:pic>
        <p:nvPicPr>
          <p:cNvPr id="19" name="Imagen 18">
            <a:extLst>
              <a:ext uri="{FF2B5EF4-FFF2-40B4-BE49-F238E27FC236}">
                <a16:creationId xmlns:a16="http://schemas.microsoft.com/office/drawing/2014/main" xmlns="" id="{F8E20120-2CF2-645A-D905-CDE5C4D215C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186" b="90708" l="9585" r="89617">
                        <a14:foregroundMark x1="28754" y1="36504" x2="28754" y2="36504"/>
                        <a14:foregroundMark x1="32748" y1="30973" x2="32748" y2="30973"/>
                        <a14:foregroundMark x1="31310" y1="17478" x2="31310" y2="17478"/>
                        <a14:foregroundMark x1="34505" y1="8186" x2="34505" y2="8186"/>
                        <a14:foregroundMark x1="28594" y1="14381" x2="28594" y2="14381"/>
                        <a14:foregroundMark x1="45208" y1="11062" x2="45208" y2="11062"/>
                        <a14:foregroundMark x1="47923" y1="15044" x2="47923" y2="15044"/>
                        <a14:foregroundMark x1="66294" y1="17257" x2="66294" y2="17257"/>
                        <a14:foregroundMark x1="64217" y1="13938" x2="64217" y2="13938"/>
                        <a14:foregroundMark x1="55911" y1="90487" x2="55911" y2="90487"/>
                        <a14:foregroundMark x1="52077" y1="90708" x2="52077" y2="90708"/>
                        <a14:foregroundMark x1="57987" y1="86283" x2="57987" y2="86283"/>
                        <a14:foregroundMark x1="43450" y1="90487" x2="43450" y2="90487"/>
                        <a14:foregroundMark x1="38019" y1="88496" x2="38019" y2="88496"/>
                        <a14:foregroundMark x1="36102" y1="82522" x2="36102" y2="82522"/>
                        <a14:foregroundMark x1="30511" y1="78097" x2="30511" y2="78097"/>
                        <a14:foregroundMark x1="33387" y1="69248" x2="33387" y2="69248"/>
                        <a14:backgroundMark x1="54313" y1="39381" x2="54313" y2="39381"/>
                        <a14:backgroundMark x1="59425" y1="43363" x2="59425" y2="43363"/>
                        <a14:backgroundMark x1="52556" y1="45133" x2="52556" y2="45133"/>
                        <a14:backgroundMark x1="38978" y1="42699" x2="38978" y2="42699"/>
                        <a14:backgroundMark x1="35304" y1="39159" x2="35304" y2="39159"/>
                        <a14:backgroundMark x1="51118" y1="49779" x2="51118" y2="49779"/>
                      </a14:backgroundRemoval>
                    </a14:imgEffect>
                  </a14:imgLayer>
                </a14:imgProps>
              </a:ext>
            </a:extLst>
          </a:blip>
          <a:srcRect b="23609"/>
          <a:stretch/>
        </p:blipFill>
        <p:spPr>
          <a:xfrm>
            <a:off x="-1358021" y="350983"/>
            <a:ext cx="4609221" cy="2484660"/>
          </a:xfrm>
          <a:prstGeom prst="rect">
            <a:avLst/>
          </a:prstGeom>
        </p:spPr>
      </p:pic>
    </p:spTree>
    <p:extLst>
      <p:ext uri="{BB962C8B-B14F-4D97-AF65-F5344CB8AC3E}">
        <p14:creationId xmlns:p14="http://schemas.microsoft.com/office/powerpoint/2010/main" val="1016837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a16="http://schemas.microsoft.com/office/drawing/2014/main" xmlns="" id="{0CD31E2C-B79F-EB27-8158-DB274D812AB5}"/>
              </a:ext>
            </a:extLst>
          </p:cNvPr>
          <p:cNvSpPr/>
          <p:nvPr/>
        </p:nvSpPr>
        <p:spPr>
          <a:xfrm>
            <a:off x="0" y="510989"/>
            <a:ext cx="2572871"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CuadroTexto 6">
            <a:extLst>
              <a:ext uri="{FF2B5EF4-FFF2-40B4-BE49-F238E27FC236}">
                <a16:creationId xmlns:a16="http://schemas.microsoft.com/office/drawing/2014/main" xmlns="" id="{9826125F-AFA8-D817-118E-905F523585C1}"/>
              </a:ext>
            </a:extLst>
          </p:cNvPr>
          <p:cNvSpPr txBox="1"/>
          <p:nvPr/>
        </p:nvSpPr>
        <p:spPr>
          <a:xfrm>
            <a:off x="-2" y="510989"/>
            <a:ext cx="3801036" cy="400110"/>
          </a:xfrm>
          <a:prstGeom prst="rect">
            <a:avLst/>
          </a:prstGeom>
          <a:noFill/>
        </p:spPr>
        <p:txBody>
          <a:bodyPr wrap="square" rtlCol="0">
            <a:spAutoFit/>
          </a:bodyPr>
          <a:lstStyle/>
          <a:p>
            <a:r>
              <a:rPr lang="es-ES" sz="2000" dirty="0">
                <a:latin typeface="Bahnschrift SemiBold" panose="020B0502040204020203" pitchFamily="34" charset="0"/>
              </a:rPr>
              <a:t>Poríferos (Esponjas)</a:t>
            </a:r>
            <a:endParaRPr lang="es-PE" sz="2000" dirty="0">
              <a:latin typeface="Bahnschrift SemiBold" panose="020B0502040204020203" pitchFamily="34" charset="0"/>
            </a:endParaRPr>
          </a:p>
        </p:txBody>
      </p:sp>
      <p:pic>
        <p:nvPicPr>
          <p:cNvPr id="8" name="Imagen 7">
            <a:extLst>
              <a:ext uri="{FF2B5EF4-FFF2-40B4-BE49-F238E27FC236}">
                <a16:creationId xmlns:a16="http://schemas.microsoft.com/office/drawing/2014/main" xmlns="" id="{E754D050-5703-A8F5-F09C-BDE6A3D17DE6}"/>
              </a:ext>
            </a:extLst>
          </p:cNvPr>
          <p:cNvPicPr>
            <a:picLocks noChangeAspect="1"/>
          </p:cNvPicPr>
          <p:nvPr/>
        </p:nvPicPr>
        <p:blipFill>
          <a:blip r:embed="rId3"/>
          <a:stretch>
            <a:fillRect/>
          </a:stretch>
        </p:blipFill>
        <p:spPr>
          <a:xfrm>
            <a:off x="1139637" y="1422088"/>
            <a:ext cx="4635357" cy="4532675"/>
          </a:xfrm>
          <a:prstGeom prst="rect">
            <a:avLst/>
          </a:prstGeom>
        </p:spPr>
      </p:pic>
      <p:sp>
        <p:nvSpPr>
          <p:cNvPr id="9" name="Rectángulo 8">
            <a:extLst>
              <a:ext uri="{FF2B5EF4-FFF2-40B4-BE49-F238E27FC236}">
                <a16:creationId xmlns:a16="http://schemas.microsoft.com/office/drawing/2014/main" xmlns="" id="{5632757D-84D7-7B6B-B6B0-AB3842AD8644}"/>
              </a:ext>
            </a:extLst>
          </p:cNvPr>
          <p:cNvSpPr/>
          <p:nvPr/>
        </p:nvSpPr>
        <p:spPr>
          <a:xfrm>
            <a:off x="6302314" y="1344856"/>
            <a:ext cx="4960575" cy="1962343"/>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6449304" y="1510419"/>
            <a:ext cx="4666593" cy="1631216"/>
          </a:xfrm>
          <a:prstGeom prst="rect">
            <a:avLst/>
          </a:prstGeom>
          <a:noFill/>
        </p:spPr>
        <p:txBody>
          <a:bodyPr wrap="square" rtlCol="0">
            <a:spAutoFit/>
          </a:bodyPr>
          <a:lstStyle/>
          <a:p>
            <a:r>
              <a:rPr lang="es-MX" sz="2000" dirty="0" smtClean="0">
                <a:latin typeface="Bahnschrift SemiBold" panose="020B0502040204020203" pitchFamily="34" charset="0"/>
              </a:rPr>
              <a:t>. </a:t>
            </a:r>
            <a:r>
              <a:rPr lang="es-MX" sz="2000" dirty="0">
                <a:latin typeface="Bahnschrift SemiBold" panose="020B0502040204020203" pitchFamily="34" charset="0"/>
              </a:rPr>
              <a:t>Las esponjas se alimentan, respiran, se reproducen y excretan por medio de bombeo de agua a través de su </a:t>
            </a:r>
            <a:r>
              <a:rPr lang="es-MX" sz="2000" dirty="0" smtClean="0">
                <a:latin typeface="Bahnschrift SemiBold" panose="020B0502040204020203" pitchFamily="34" charset="0"/>
              </a:rPr>
              <a:t>cuerpo</a:t>
            </a:r>
          </a:p>
          <a:p>
            <a:r>
              <a:rPr lang="es-MX" sz="2000" dirty="0">
                <a:latin typeface="Bahnschrift SemiBold" panose="020B0502040204020203" pitchFamily="34" charset="0"/>
              </a:rPr>
              <a:t>excretan principalmente dióxido de carbono y amoníaco.</a:t>
            </a:r>
            <a:endParaRPr lang="es-PE" sz="2000" dirty="0">
              <a:latin typeface="Bahnschrift SemiBold" panose="020B0502040204020203" pitchFamily="34" charset="0"/>
            </a:endParaRPr>
          </a:p>
        </p:txBody>
      </p:sp>
    </p:spTree>
    <p:extLst>
      <p:ext uri="{BB962C8B-B14F-4D97-AF65-F5344CB8AC3E}">
        <p14:creationId xmlns:p14="http://schemas.microsoft.com/office/powerpoint/2010/main" val="2142089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DE7DA127-610F-DD41-2B53-81B596F8704E}"/>
              </a:ext>
            </a:extLst>
          </p:cNvPr>
          <p:cNvPicPr>
            <a:picLocks noChangeAspect="1"/>
          </p:cNvPicPr>
          <p:nvPr/>
        </p:nvPicPr>
        <p:blipFill>
          <a:blip r:embed="rId2"/>
          <a:stretch>
            <a:fillRect/>
          </a:stretch>
        </p:blipFill>
        <p:spPr>
          <a:xfrm>
            <a:off x="0" y="-8374"/>
            <a:ext cx="12192000" cy="6866374"/>
          </a:xfrm>
          <a:prstGeom prst="rect">
            <a:avLst/>
          </a:prstGeom>
        </p:spPr>
      </p:pic>
      <p:sp>
        <p:nvSpPr>
          <p:cNvPr id="2" name="Rectángulo 1">
            <a:extLst>
              <a:ext uri="{FF2B5EF4-FFF2-40B4-BE49-F238E27FC236}">
                <a16:creationId xmlns:a16="http://schemas.microsoft.com/office/drawing/2014/main" xmlns="" id="{BBF38B5F-0BD9-A22D-F98C-5913B9CFA80E}"/>
              </a:ext>
            </a:extLst>
          </p:cNvPr>
          <p:cNvSpPr/>
          <p:nvPr/>
        </p:nvSpPr>
        <p:spPr>
          <a:xfrm>
            <a:off x="0" y="439271"/>
            <a:ext cx="3496236" cy="53788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Bahnschrift SemiBold" panose="020B0502040204020203" pitchFamily="34" charset="0"/>
              </a:rPr>
              <a:t>Celentéreo (Medusas)</a:t>
            </a:r>
            <a:endParaRPr lang="es-PE" sz="2000" dirty="0">
              <a:latin typeface="Bahnschrift SemiBold" panose="020B0502040204020203" pitchFamily="34" charset="0"/>
            </a:endParaRPr>
          </a:p>
        </p:txBody>
      </p:sp>
      <p:sp>
        <p:nvSpPr>
          <p:cNvPr id="4" name="Rectángulo 3">
            <a:extLst>
              <a:ext uri="{FF2B5EF4-FFF2-40B4-BE49-F238E27FC236}">
                <a16:creationId xmlns:a16="http://schemas.microsoft.com/office/drawing/2014/main" xmlns="" id="{4F2A5156-D8CD-4EDD-0734-B951FBC5005A}"/>
              </a:ext>
            </a:extLst>
          </p:cNvPr>
          <p:cNvSpPr/>
          <p:nvPr/>
        </p:nvSpPr>
        <p:spPr>
          <a:xfrm>
            <a:off x="6239435" y="977152"/>
            <a:ext cx="4641925" cy="258900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a:extLst>
              <a:ext uri="{FF2B5EF4-FFF2-40B4-BE49-F238E27FC236}">
                <a16:creationId xmlns:a16="http://schemas.microsoft.com/office/drawing/2014/main" xmlns="" id="{900DCA18-EEC6-D642-6E89-C374324171D5}"/>
              </a:ext>
            </a:extLst>
          </p:cNvPr>
          <p:cNvPicPr>
            <a:picLocks noChangeAspect="1"/>
          </p:cNvPicPr>
          <p:nvPr/>
        </p:nvPicPr>
        <p:blipFill>
          <a:blip r:embed="rId3"/>
          <a:stretch>
            <a:fillRect/>
          </a:stretch>
        </p:blipFill>
        <p:spPr>
          <a:xfrm>
            <a:off x="524567" y="1954305"/>
            <a:ext cx="5214594" cy="3442447"/>
          </a:xfrm>
          <a:prstGeom prst="rect">
            <a:avLst/>
          </a:prstGeom>
        </p:spPr>
      </p:pic>
      <p:sp>
        <p:nvSpPr>
          <p:cNvPr id="3" name="CuadroTexto 2"/>
          <p:cNvSpPr txBox="1"/>
          <p:nvPr/>
        </p:nvSpPr>
        <p:spPr>
          <a:xfrm>
            <a:off x="6400800" y="1117494"/>
            <a:ext cx="4480560" cy="2308324"/>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Todos los seres vivos deben realizar la excreción como una manera de mantener el equilibrio del medio interno. Los animales más sencillos, como las esponjas (poríferos) y las medusas (cnidarios), eliminan sus desechos por </a:t>
            </a:r>
            <a:r>
              <a:rPr lang="es-MX" dirty="0" smtClean="0">
                <a:solidFill>
                  <a:sysClr val="windowText" lastClr="000000"/>
                </a:solidFill>
                <a:latin typeface="Bahnschrift SemiBold" panose="020B0502040204020203" pitchFamily="34" charset="0"/>
              </a:rPr>
              <a:t>difusión , ósea comen y excretan por la boca</a:t>
            </a:r>
            <a:endParaRPr lang="es-MX"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2894333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DE7DA127-610F-DD41-2B53-81B596F8704E}"/>
              </a:ext>
            </a:extLst>
          </p:cNvPr>
          <p:cNvPicPr>
            <a:picLocks noChangeAspect="1"/>
          </p:cNvPicPr>
          <p:nvPr/>
        </p:nvPicPr>
        <p:blipFill>
          <a:blip r:embed="rId2"/>
          <a:stretch>
            <a:fillRect/>
          </a:stretch>
        </p:blipFill>
        <p:spPr>
          <a:xfrm>
            <a:off x="0" y="-8374"/>
            <a:ext cx="12192000" cy="6866374"/>
          </a:xfrm>
          <a:prstGeom prst="rect">
            <a:avLst/>
          </a:prstGeom>
        </p:spPr>
      </p:pic>
      <p:sp>
        <p:nvSpPr>
          <p:cNvPr id="2" name="Rectángulo 1">
            <a:extLst>
              <a:ext uri="{FF2B5EF4-FFF2-40B4-BE49-F238E27FC236}">
                <a16:creationId xmlns:a16="http://schemas.microsoft.com/office/drawing/2014/main" xmlns="" id="{BBF38B5F-0BD9-A22D-F98C-5913B9CFA80E}"/>
              </a:ext>
            </a:extLst>
          </p:cNvPr>
          <p:cNvSpPr/>
          <p:nvPr/>
        </p:nvSpPr>
        <p:spPr>
          <a:xfrm>
            <a:off x="0" y="439271"/>
            <a:ext cx="3496236" cy="53788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latin typeface="Bahnschrift SemiBold" panose="020B0502040204020203" pitchFamily="34" charset="0"/>
              </a:rPr>
              <a:t>Celentéreo (Hidras)</a:t>
            </a:r>
            <a:endParaRPr lang="es-PE" sz="2000" dirty="0">
              <a:latin typeface="Bahnschrift SemiBold" panose="020B0502040204020203" pitchFamily="34" charset="0"/>
            </a:endParaRPr>
          </a:p>
        </p:txBody>
      </p:sp>
      <p:sp>
        <p:nvSpPr>
          <p:cNvPr id="4" name="Rectángulo 3">
            <a:extLst>
              <a:ext uri="{FF2B5EF4-FFF2-40B4-BE49-F238E27FC236}">
                <a16:creationId xmlns:a16="http://schemas.microsoft.com/office/drawing/2014/main" xmlns="" id="{4F2A5156-D8CD-4EDD-0734-B951FBC5005A}"/>
              </a:ext>
            </a:extLst>
          </p:cNvPr>
          <p:cNvSpPr/>
          <p:nvPr/>
        </p:nvSpPr>
        <p:spPr>
          <a:xfrm>
            <a:off x="6239436" y="977152"/>
            <a:ext cx="4732916" cy="236040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7" name="Imagen 6">
            <a:extLst>
              <a:ext uri="{FF2B5EF4-FFF2-40B4-BE49-F238E27FC236}">
                <a16:creationId xmlns:a16="http://schemas.microsoft.com/office/drawing/2014/main" xmlns="" id="{2288C3C0-8479-0508-7AEE-EBF60BD75B7D}"/>
              </a:ext>
            </a:extLst>
          </p:cNvPr>
          <p:cNvPicPr>
            <a:picLocks noChangeAspect="1"/>
          </p:cNvPicPr>
          <p:nvPr/>
        </p:nvPicPr>
        <p:blipFill>
          <a:blip r:embed="rId3"/>
          <a:stretch>
            <a:fillRect/>
          </a:stretch>
        </p:blipFill>
        <p:spPr>
          <a:xfrm>
            <a:off x="1315570" y="1357872"/>
            <a:ext cx="3910853" cy="4712578"/>
          </a:xfrm>
          <a:prstGeom prst="rect">
            <a:avLst/>
          </a:prstGeom>
        </p:spPr>
      </p:pic>
      <p:sp>
        <p:nvSpPr>
          <p:cNvPr id="3" name="CuadroTexto 2"/>
          <p:cNvSpPr txBox="1"/>
          <p:nvPr/>
        </p:nvSpPr>
        <p:spPr>
          <a:xfrm>
            <a:off x="6446071" y="1144512"/>
            <a:ext cx="4526280" cy="2031325"/>
          </a:xfrm>
          <a:prstGeom prst="rect">
            <a:avLst/>
          </a:prstGeom>
          <a:noFill/>
        </p:spPr>
        <p:txBody>
          <a:bodyPr wrap="square" rtlCol="0">
            <a:spAutoFit/>
          </a:bodyPr>
          <a:lstStyle/>
          <a:p>
            <a:r>
              <a:rPr lang="es-MX" dirty="0" smtClean="0">
                <a:latin typeface="Bahnschrift SemiBold" panose="020B0502040204020203" pitchFamily="34" charset="0"/>
              </a:rPr>
              <a:t>El intercambio de gases y la excreción se realizan directamente a través de toda la superficie corporal, por lo que carecen de cualquier indicio de sistema circulatorio. Tienen reproducción sexual, mediante gametos que liberan en el agua, y asexual, principalmente por gemación.</a:t>
            </a:r>
            <a:endParaRPr lang="es-PE" dirty="0">
              <a:latin typeface="Bahnschrift SemiBold" panose="020B0502040204020203" pitchFamily="34" charset="0"/>
            </a:endParaRPr>
          </a:p>
        </p:txBody>
      </p:sp>
    </p:spTree>
    <p:extLst>
      <p:ext uri="{BB962C8B-B14F-4D97-AF65-F5344CB8AC3E}">
        <p14:creationId xmlns:p14="http://schemas.microsoft.com/office/powerpoint/2010/main" val="1120538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FCD75524-79B0-1FD8-40C2-22DABF281968}"/>
              </a:ext>
            </a:extLst>
          </p:cNvPr>
          <p:cNvPicPr>
            <a:picLocks noChangeAspect="1"/>
          </p:cNvPicPr>
          <p:nvPr/>
        </p:nvPicPr>
        <p:blipFill>
          <a:blip r:embed="rId2"/>
          <a:stretch>
            <a:fillRect/>
          </a:stretch>
        </p:blipFill>
        <p:spPr>
          <a:xfrm>
            <a:off x="0" y="0"/>
            <a:ext cx="12192000" cy="6979920"/>
          </a:xfrm>
          <a:prstGeom prst="rect">
            <a:avLst/>
          </a:prstGeom>
        </p:spPr>
      </p:pic>
      <p:pic>
        <p:nvPicPr>
          <p:cNvPr id="5" name="Imagen 4">
            <a:extLst>
              <a:ext uri="{FF2B5EF4-FFF2-40B4-BE49-F238E27FC236}">
                <a16:creationId xmlns:a16="http://schemas.microsoft.com/office/drawing/2014/main" xmlns="" id="{FF72965A-EA14-BFA2-289B-586CBDBB9F08}"/>
              </a:ext>
            </a:extLst>
          </p:cNvPr>
          <p:cNvPicPr>
            <a:picLocks noChangeAspect="1"/>
          </p:cNvPicPr>
          <p:nvPr/>
        </p:nvPicPr>
        <p:blipFill>
          <a:blip r:embed="rId3"/>
          <a:stretch>
            <a:fillRect/>
          </a:stretch>
        </p:blipFill>
        <p:spPr>
          <a:xfrm>
            <a:off x="504825" y="2747964"/>
            <a:ext cx="5861538" cy="2381250"/>
          </a:xfrm>
          <a:prstGeom prst="rect">
            <a:avLst/>
          </a:prstGeom>
        </p:spPr>
      </p:pic>
      <p:sp>
        <p:nvSpPr>
          <p:cNvPr id="6" name="Rectángulo 5">
            <a:extLst>
              <a:ext uri="{FF2B5EF4-FFF2-40B4-BE49-F238E27FC236}">
                <a16:creationId xmlns:a16="http://schemas.microsoft.com/office/drawing/2014/main" xmlns="" id="{312698E4-08DC-7276-57D8-2D26299FD8D6}"/>
              </a:ext>
            </a:extLst>
          </p:cNvPr>
          <p:cNvSpPr/>
          <p:nvPr/>
        </p:nvSpPr>
        <p:spPr>
          <a:xfrm>
            <a:off x="0" y="757237"/>
            <a:ext cx="2843213" cy="657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xmlns="" id="{1B6489A0-BC25-DDD9-A66D-65C2FC8EF8A0}"/>
              </a:ext>
            </a:extLst>
          </p:cNvPr>
          <p:cNvSpPr txBox="1"/>
          <p:nvPr/>
        </p:nvSpPr>
        <p:spPr>
          <a:xfrm>
            <a:off x="161925" y="885794"/>
            <a:ext cx="4229100" cy="400110"/>
          </a:xfrm>
          <a:prstGeom prst="rect">
            <a:avLst/>
          </a:prstGeom>
          <a:noFill/>
        </p:spPr>
        <p:txBody>
          <a:bodyPr wrap="square" rtlCol="0">
            <a:spAutoFit/>
          </a:bodyPr>
          <a:lstStyle/>
          <a:p>
            <a:r>
              <a:rPr lang="es-ES" sz="2000" dirty="0">
                <a:latin typeface="Bahnschrift SemiBold" panose="020B0502040204020203" pitchFamily="34" charset="0"/>
              </a:rPr>
              <a:t>Helmintos (gusanos)</a:t>
            </a:r>
            <a:endParaRPr lang="es-PE" sz="2000" dirty="0">
              <a:latin typeface="Bahnschrift SemiBold" panose="020B0502040204020203" pitchFamily="34" charset="0"/>
            </a:endParaRPr>
          </a:p>
        </p:txBody>
      </p:sp>
      <p:sp>
        <p:nvSpPr>
          <p:cNvPr id="9" name="Rectángulo 8">
            <a:extLst>
              <a:ext uri="{FF2B5EF4-FFF2-40B4-BE49-F238E27FC236}">
                <a16:creationId xmlns:a16="http://schemas.microsoft.com/office/drawing/2014/main" xmlns="" id="{E2623BCE-3812-3CAB-850F-012DAAD35C41}"/>
              </a:ext>
            </a:extLst>
          </p:cNvPr>
          <p:cNvSpPr/>
          <p:nvPr/>
        </p:nvSpPr>
        <p:spPr>
          <a:xfrm>
            <a:off x="6627019" y="885794"/>
            <a:ext cx="4726781" cy="2695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6995160" y="1285904"/>
            <a:ext cx="4206240" cy="2031325"/>
          </a:xfrm>
          <a:prstGeom prst="rect">
            <a:avLst/>
          </a:prstGeom>
          <a:noFill/>
        </p:spPr>
        <p:txBody>
          <a:bodyPr wrap="square" rtlCol="0">
            <a:spAutoFit/>
          </a:bodyPr>
          <a:lstStyle/>
          <a:p>
            <a:r>
              <a:rPr lang="es-MX" dirty="0" smtClean="0"/>
              <a:t>Son Extraídas por los </a:t>
            </a:r>
            <a:r>
              <a:rPr lang="es-MX" dirty="0"/>
              <a:t>residuos circulantes en la sangre, los concentra y los convierte en amonio, urea y </a:t>
            </a:r>
            <a:r>
              <a:rPr lang="es-MX" dirty="0" smtClean="0"/>
              <a:t>creatinina. A </a:t>
            </a:r>
            <a:r>
              <a:rPr lang="es-MX" dirty="0"/>
              <a:t>partir de ahí, esas excretas son </a:t>
            </a:r>
            <a:r>
              <a:rPr lang="es-MX" dirty="0" smtClean="0"/>
              <a:t>dirigidas</a:t>
            </a:r>
          </a:p>
          <a:p>
            <a:r>
              <a:rPr lang="es-MX" dirty="0" smtClean="0"/>
              <a:t>nuevamente </a:t>
            </a:r>
            <a:r>
              <a:rPr lang="es-MX" dirty="0"/>
              <a:t>hacia la sangre o hacia el interior del celoma, donde son eliminados por los </a:t>
            </a:r>
            <a:r>
              <a:rPr lang="es-MX" dirty="0" smtClean="0"/>
              <a:t>nefridios</a:t>
            </a:r>
            <a:endParaRPr lang="es-PE" dirty="0"/>
          </a:p>
        </p:txBody>
      </p:sp>
    </p:spTree>
    <p:extLst>
      <p:ext uri="{BB962C8B-B14F-4D97-AF65-F5344CB8AC3E}">
        <p14:creationId xmlns:p14="http://schemas.microsoft.com/office/powerpoint/2010/main" val="3643185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404E79D5-C301-A729-F48F-D816B16021F8}"/>
              </a:ext>
            </a:extLst>
          </p:cNvPr>
          <p:cNvPicPr>
            <a:picLocks noChangeAspect="1"/>
          </p:cNvPicPr>
          <p:nvPr/>
        </p:nvPicPr>
        <p:blipFill rotWithShape="1">
          <a:blip r:embed="rId2"/>
          <a:srcRect l="5958" t="2416" b="4683"/>
          <a:stretch/>
        </p:blipFill>
        <p:spPr>
          <a:xfrm>
            <a:off x="614362" y="1514475"/>
            <a:ext cx="5591757" cy="4271962"/>
          </a:xfrm>
          <a:prstGeom prst="rect">
            <a:avLst/>
          </a:prstGeom>
        </p:spPr>
      </p:pic>
      <p:sp>
        <p:nvSpPr>
          <p:cNvPr id="7" name="Rectángulo 6">
            <a:extLst>
              <a:ext uri="{FF2B5EF4-FFF2-40B4-BE49-F238E27FC236}">
                <a16:creationId xmlns:a16="http://schemas.microsoft.com/office/drawing/2014/main" xmlns="" id="{131BC57E-B7AD-5179-6429-F807992ACA8E}"/>
              </a:ext>
            </a:extLst>
          </p:cNvPr>
          <p:cNvSpPr/>
          <p:nvPr/>
        </p:nvSpPr>
        <p:spPr>
          <a:xfrm>
            <a:off x="0" y="540068"/>
            <a:ext cx="3714750" cy="502920"/>
          </a:xfrm>
          <a:prstGeom prst="rect">
            <a:avLst/>
          </a:prstGeom>
          <a:solidFill>
            <a:srgbClr val="B25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xmlns="" id="{F3D23643-3310-7361-6FE3-E5CBF0C24F35}"/>
              </a:ext>
            </a:extLst>
          </p:cNvPr>
          <p:cNvSpPr txBox="1"/>
          <p:nvPr/>
        </p:nvSpPr>
        <p:spPr>
          <a:xfrm>
            <a:off x="371475" y="540068"/>
            <a:ext cx="3343275" cy="738664"/>
          </a:xfrm>
          <a:prstGeom prst="rect">
            <a:avLst/>
          </a:prstGeom>
          <a:noFill/>
        </p:spPr>
        <p:txBody>
          <a:bodyPr wrap="square" rtlCol="0">
            <a:spAutoFit/>
          </a:bodyPr>
          <a:lstStyle/>
          <a:p>
            <a:r>
              <a:rPr lang="es-ES" sz="2400" dirty="0">
                <a:latin typeface="Bahnschrift SemiBold" panose="020B0502040204020203" pitchFamily="34" charset="0"/>
              </a:rPr>
              <a:t>Platelmintos (tenia) </a:t>
            </a:r>
          </a:p>
          <a:p>
            <a:endParaRPr lang="es-PE" dirty="0"/>
          </a:p>
        </p:txBody>
      </p:sp>
      <p:sp>
        <p:nvSpPr>
          <p:cNvPr id="9" name="Rectángulo 8">
            <a:extLst>
              <a:ext uri="{FF2B5EF4-FFF2-40B4-BE49-F238E27FC236}">
                <a16:creationId xmlns:a16="http://schemas.microsoft.com/office/drawing/2014/main" xmlns="" id="{BC9B17B7-F65D-95F0-DA29-E7D8FCDBF1E8}"/>
              </a:ext>
            </a:extLst>
          </p:cNvPr>
          <p:cNvSpPr/>
          <p:nvPr/>
        </p:nvSpPr>
        <p:spPr>
          <a:xfrm>
            <a:off x="6557963" y="540068"/>
            <a:ext cx="4658677" cy="2187892"/>
          </a:xfrm>
          <a:prstGeom prst="rect">
            <a:avLst/>
          </a:prstGeom>
          <a:solidFill>
            <a:srgbClr val="B25F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6797040" y="791528"/>
            <a:ext cx="4541520" cy="1754326"/>
          </a:xfrm>
          <a:prstGeom prst="rect">
            <a:avLst/>
          </a:prstGeom>
          <a:noFill/>
        </p:spPr>
        <p:txBody>
          <a:bodyPr wrap="square" rtlCol="0">
            <a:spAutoFit/>
          </a:bodyPr>
          <a:lstStyle/>
          <a:p>
            <a:r>
              <a:rPr lang="es-MX" dirty="0">
                <a:latin typeface="Bahnschrift SemiBold" panose="020B0502040204020203" pitchFamily="34" charset="0"/>
              </a:rPr>
              <a:t>Presentan un aparato excretor </a:t>
            </a:r>
            <a:r>
              <a:rPr lang="es-MX" dirty="0" err="1">
                <a:latin typeface="Bahnschrift SemiBold" panose="020B0502040204020203" pitchFamily="34" charset="0"/>
              </a:rPr>
              <a:t>protonefridial</a:t>
            </a:r>
            <a:r>
              <a:rPr lang="es-MX" dirty="0">
                <a:latin typeface="Bahnschrift SemiBold" panose="020B0502040204020203" pitchFamily="34" charset="0"/>
              </a:rPr>
              <a:t> con células flamígeras que funciona fundamentalmente como un sistema </a:t>
            </a:r>
            <a:r>
              <a:rPr lang="es-MX" dirty="0" err="1">
                <a:latin typeface="Bahnschrift SemiBold" panose="020B0502040204020203" pitchFamily="34" charset="0"/>
              </a:rPr>
              <a:t>osmorregulador</a:t>
            </a:r>
            <a:r>
              <a:rPr lang="es-MX" dirty="0">
                <a:latin typeface="Bahnschrift SemiBold" panose="020B0502040204020203" pitchFamily="34" charset="0"/>
              </a:rPr>
              <a:t>. La excreción es llevada a cabo, en parte, por difusión a través de la pared del cuerpo.</a:t>
            </a:r>
            <a:endParaRPr lang="es-PE" dirty="0">
              <a:latin typeface="Bahnschrift SemiBold" panose="020B0502040204020203" pitchFamily="34" charset="0"/>
            </a:endParaRPr>
          </a:p>
        </p:txBody>
      </p:sp>
    </p:spTree>
    <p:extLst>
      <p:ext uri="{BB962C8B-B14F-4D97-AF65-F5344CB8AC3E}">
        <p14:creationId xmlns:p14="http://schemas.microsoft.com/office/powerpoint/2010/main" val="1015957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131BC57E-B7AD-5179-6429-F807992ACA8E}"/>
              </a:ext>
            </a:extLst>
          </p:cNvPr>
          <p:cNvSpPr/>
          <p:nvPr/>
        </p:nvSpPr>
        <p:spPr>
          <a:xfrm>
            <a:off x="0" y="540068"/>
            <a:ext cx="3714750" cy="502920"/>
          </a:xfrm>
          <a:prstGeom prst="rect">
            <a:avLst/>
          </a:prstGeom>
          <a:solidFill>
            <a:srgbClr val="B25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ahnschrift SemiBold" panose="020B0502040204020203" pitchFamily="34" charset="0"/>
              </a:rPr>
              <a:t>Nemátodo (</a:t>
            </a:r>
            <a:r>
              <a:rPr lang="es-ES" sz="2400" dirty="0" err="1">
                <a:latin typeface="Bahnschrift SemiBold" panose="020B0502040204020203" pitchFamily="34" charset="0"/>
              </a:rPr>
              <a:t>oxiurus</a:t>
            </a:r>
            <a:r>
              <a:rPr lang="es-ES" sz="2400" dirty="0">
                <a:latin typeface="Bahnschrift SemiBold" panose="020B0502040204020203" pitchFamily="34" charset="0"/>
              </a:rPr>
              <a:t>)</a:t>
            </a:r>
            <a:endParaRPr lang="es-PE" sz="2400" dirty="0">
              <a:latin typeface="Bahnschrift SemiBold" panose="020B0502040204020203" pitchFamily="34" charset="0"/>
            </a:endParaRPr>
          </a:p>
        </p:txBody>
      </p:sp>
      <p:sp>
        <p:nvSpPr>
          <p:cNvPr id="9" name="Rectángulo 8">
            <a:extLst>
              <a:ext uri="{FF2B5EF4-FFF2-40B4-BE49-F238E27FC236}">
                <a16:creationId xmlns:a16="http://schemas.microsoft.com/office/drawing/2014/main" xmlns="" id="{BC9B17B7-F65D-95F0-DA29-E7D8FCDBF1E8}"/>
              </a:ext>
            </a:extLst>
          </p:cNvPr>
          <p:cNvSpPr/>
          <p:nvPr/>
        </p:nvSpPr>
        <p:spPr>
          <a:xfrm>
            <a:off x="6557963" y="540068"/>
            <a:ext cx="4582477" cy="2248852"/>
          </a:xfrm>
          <a:prstGeom prst="rect">
            <a:avLst/>
          </a:prstGeom>
          <a:solidFill>
            <a:srgbClr val="B25F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a:extLst>
              <a:ext uri="{FF2B5EF4-FFF2-40B4-BE49-F238E27FC236}">
                <a16:creationId xmlns:a16="http://schemas.microsoft.com/office/drawing/2014/main" xmlns="" id="{B24BE914-437D-18A8-F059-889A7FB8073E}"/>
              </a:ext>
            </a:extLst>
          </p:cNvPr>
          <p:cNvPicPr>
            <a:picLocks noChangeAspect="1"/>
          </p:cNvPicPr>
          <p:nvPr/>
        </p:nvPicPr>
        <p:blipFill>
          <a:blip r:embed="rId2"/>
          <a:stretch>
            <a:fillRect/>
          </a:stretch>
        </p:blipFill>
        <p:spPr>
          <a:xfrm>
            <a:off x="185738" y="2305049"/>
            <a:ext cx="6081908" cy="2581275"/>
          </a:xfrm>
          <a:prstGeom prst="rect">
            <a:avLst/>
          </a:prstGeom>
        </p:spPr>
      </p:pic>
      <p:sp>
        <p:nvSpPr>
          <p:cNvPr id="2" name="CuadroTexto 1"/>
          <p:cNvSpPr txBox="1"/>
          <p:nvPr/>
        </p:nvSpPr>
        <p:spPr>
          <a:xfrm>
            <a:off x="6751320" y="798196"/>
            <a:ext cx="4389120" cy="1754326"/>
          </a:xfrm>
          <a:prstGeom prst="rect">
            <a:avLst/>
          </a:prstGeom>
          <a:noFill/>
        </p:spPr>
        <p:txBody>
          <a:bodyPr wrap="square" rtlCol="0">
            <a:spAutoFit/>
          </a:bodyPr>
          <a:lstStyle/>
          <a:p>
            <a:r>
              <a:rPr lang="es-MX" dirty="0" smtClean="0">
                <a:latin typeface="Bahnschrift SemiBold" panose="020B0502040204020203" pitchFamily="34" charset="0"/>
              </a:rPr>
              <a:t>Los </a:t>
            </a:r>
            <a:r>
              <a:rPr lang="es-MX" dirty="0">
                <a:latin typeface="Bahnschrift SemiBold" panose="020B0502040204020203" pitchFamily="34" charset="0"/>
              </a:rPr>
              <a:t>nematodos eliminan desechos en forma de amonio, que difunde a través de la pared corporal. El sistema excretor carece de </a:t>
            </a:r>
            <a:r>
              <a:rPr lang="es-MX" dirty="0" err="1">
                <a:latin typeface="Bahnschrift SemiBold" panose="020B0502040204020203" pitchFamily="34" charset="0"/>
              </a:rPr>
              <a:t>protonefridios</a:t>
            </a:r>
            <a:r>
              <a:rPr lang="es-MX" dirty="0">
                <a:latin typeface="Bahnschrift SemiBold" panose="020B0502040204020203" pitchFamily="34" charset="0"/>
              </a:rPr>
              <a:t>, e incluso unos pocos Nematodos carecen de cualquier sistema de excreción.</a:t>
            </a:r>
            <a:endParaRPr lang="es-PE" dirty="0">
              <a:latin typeface="Bahnschrift SemiBold" panose="020B0502040204020203" pitchFamily="34" charset="0"/>
            </a:endParaRPr>
          </a:p>
        </p:txBody>
      </p:sp>
    </p:spTree>
    <p:extLst>
      <p:ext uri="{BB962C8B-B14F-4D97-AF65-F5344CB8AC3E}">
        <p14:creationId xmlns:p14="http://schemas.microsoft.com/office/powerpoint/2010/main" val="2348173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131BC57E-B7AD-5179-6429-F807992ACA8E}"/>
              </a:ext>
            </a:extLst>
          </p:cNvPr>
          <p:cNvSpPr/>
          <p:nvPr/>
        </p:nvSpPr>
        <p:spPr>
          <a:xfrm>
            <a:off x="-1" y="540068"/>
            <a:ext cx="4200525" cy="502920"/>
          </a:xfrm>
          <a:prstGeom prst="rect">
            <a:avLst/>
          </a:prstGeom>
          <a:solidFill>
            <a:srgbClr val="B25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Bahnschrift SemiBold" panose="020B0502040204020203" pitchFamily="34" charset="0"/>
              </a:rPr>
              <a:t>Anélidos (lombriz de tierra)</a:t>
            </a:r>
            <a:endParaRPr lang="es-PE" sz="2400" dirty="0">
              <a:latin typeface="Bahnschrift SemiBold" panose="020B0502040204020203" pitchFamily="34" charset="0"/>
            </a:endParaRPr>
          </a:p>
        </p:txBody>
      </p:sp>
      <p:sp>
        <p:nvSpPr>
          <p:cNvPr id="9" name="Rectángulo 8">
            <a:extLst>
              <a:ext uri="{FF2B5EF4-FFF2-40B4-BE49-F238E27FC236}">
                <a16:creationId xmlns:a16="http://schemas.microsoft.com/office/drawing/2014/main" xmlns="" id="{BC9B17B7-F65D-95F0-DA29-E7D8FCDBF1E8}"/>
              </a:ext>
            </a:extLst>
          </p:cNvPr>
          <p:cNvSpPr/>
          <p:nvPr/>
        </p:nvSpPr>
        <p:spPr>
          <a:xfrm>
            <a:off x="6557963" y="540068"/>
            <a:ext cx="5100637" cy="2523172"/>
          </a:xfrm>
          <a:prstGeom prst="rect">
            <a:avLst/>
          </a:prstGeom>
          <a:solidFill>
            <a:srgbClr val="B25F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 name="Imagen 3">
            <a:extLst>
              <a:ext uri="{FF2B5EF4-FFF2-40B4-BE49-F238E27FC236}">
                <a16:creationId xmlns:a16="http://schemas.microsoft.com/office/drawing/2014/main" xmlns="" id="{1A84D502-75F0-545A-091D-6EA3C3D8C09B}"/>
              </a:ext>
            </a:extLst>
          </p:cNvPr>
          <p:cNvPicPr>
            <a:picLocks noChangeAspect="1"/>
          </p:cNvPicPr>
          <p:nvPr/>
        </p:nvPicPr>
        <p:blipFill>
          <a:blip r:embed="rId2"/>
          <a:stretch>
            <a:fillRect/>
          </a:stretch>
        </p:blipFill>
        <p:spPr>
          <a:xfrm>
            <a:off x="614361" y="1675924"/>
            <a:ext cx="5578809" cy="3424714"/>
          </a:xfrm>
          <a:prstGeom prst="rect">
            <a:avLst/>
          </a:prstGeom>
        </p:spPr>
      </p:pic>
      <p:sp>
        <p:nvSpPr>
          <p:cNvPr id="2" name="CuadroTexto 1"/>
          <p:cNvSpPr txBox="1"/>
          <p:nvPr/>
        </p:nvSpPr>
        <p:spPr>
          <a:xfrm>
            <a:off x="6768941" y="813436"/>
            <a:ext cx="4597717" cy="2031325"/>
          </a:xfrm>
          <a:prstGeom prst="rect">
            <a:avLst/>
          </a:prstGeom>
          <a:noFill/>
        </p:spPr>
        <p:txBody>
          <a:bodyPr wrap="square" rtlCol="0">
            <a:spAutoFit/>
          </a:bodyPr>
          <a:lstStyle/>
          <a:p>
            <a:r>
              <a:rPr lang="es-MX" dirty="0">
                <a:latin typeface="Bahnschrift SemiBold" panose="020B0502040204020203" pitchFamily="34" charset="0"/>
              </a:rPr>
              <a:t>Hay especies de lombrices, como la </a:t>
            </a:r>
            <a:r>
              <a:rPr lang="es-MX" dirty="0" err="1">
                <a:latin typeface="Bahnschrift SemiBold" panose="020B0502040204020203" pitchFamily="34" charset="0"/>
              </a:rPr>
              <a:t>puladeira</a:t>
            </a:r>
            <a:r>
              <a:rPr lang="es-MX" dirty="0">
                <a:latin typeface="Bahnschrift SemiBold" panose="020B0502040204020203" pitchFamily="34" charset="0"/>
              </a:rPr>
              <a:t>-hawaiana (</a:t>
            </a:r>
            <a:r>
              <a:rPr lang="es-MX" dirty="0" err="1">
                <a:latin typeface="Bahnschrift SemiBold" panose="020B0502040204020203" pitchFamily="34" charset="0"/>
              </a:rPr>
              <a:t>Amynthas</a:t>
            </a:r>
            <a:r>
              <a:rPr lang="es-MX" dirty="0">
                <a:latin typeface="Bahnschrift SemiBold" panose="020B0502040204020203" pitchFamily="34" charset="0"/>
              </a:rPr>
              <a:t> </a:t>
            </a:r>
            <a:r>
              <a:rPr lang="es-MX" dirty="0" err="1">
                <a:latin typeface="Bahnschrift SemiBold" panose="020B0502040204020203" pitchFamily="34" charset="0"/>
              </a:rPr>
              <a:t>gracilis</a:t>
            </a:r>
            <a:r>
              <a:rPr lang="es-MX" dirty="0">
                <a:latin typeface="Bahnschrift SemiBold" panose="020B0502040204020203" pitchFamily="34" charset="0"/>
              </a:rPr>
              <a:t>) que dirige sus excretas también hacia el tubo digestivo para expulsarlas a continuación con las heces por el ano. Por regla general, las lombrices se libran de la orina por la piel.</a:t>
            </a:r>
            <a:endParaRPr lang="es-PE" dirty="0">
              <a:latin typeface="Bahnschrift SemiBold" panose="020B0502040204020203" pitchFamily="34" charset="0"/>
            </a:endParaRPr>
          </a:p>
        </p:txBody>
      </p:sp>
    </p:spTree>
    <p:extLst>
      <p:ext uri="{BB962C8B-B14F-4D97-AF65-F5344CB8AC3E}">
        <p14:creationId xmlns:p14="http://schemas.microsoft.com/office/powerpoint/2010/main" val="50208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a16="http://schemas.microsoft.com/office/drawing/2014/main" xmlns="" id="{0CD31E2C-B79F-EB27-8158-DB274D812AB5}"/>
              </a:ext>
            </a:extLst>
          </p:cNvPr>
          <p:cNvSpPr/>
          <p:nvPr/>
        </p:nvSpPr>
        <p:spPr>
          <a:xfrm>
            <a:off x="0" y="510989"/>
            <a:ext cx="3800475"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5632757D-84D7-7B6B-B6B0-AB3842AD8644}"/>
              </a:ext>
            </a:extLst>
          </p:cNvPr>
          <p:cNvSpPr/>
          <p:nvPr/>
        </p:nvSpPr>
        <p:spPr>
          <a:xfrm>
            <a:off x="6185646" y="591671"/>
            <a:ext cx="5168154" cy="1519757"/>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a:extLst>
              <a:ext uri="{FF2B5EF4-FFF2-40B4-BE49-F238E27FC236}">
                <a16:creationId xmlns:a16="http://schemas.microsoft.com/office/drawing/2014/main" xmlns="" id="{BBEF28D6-E365-0DB2-414C-831F5A0AD098}"/>
              </a:ext>
            </a:extLst>
          </p:cNvPr>
          <p:cNvPicPr>
            <a:picLocks noChangeAspect="1"/>
          </p:cNvPicPr>
          <p:nvPr/>
        </p:nvPicPr>
        <p:blipFill>
          <a:blip r:embed="rId3"/>
          <a:stretch>
            <a:fillRect/>
          </a:stretch>
        </p:blipFill>
        <p:spPr>
          <a:xfrm>
            <a:off x="323850" y="1619249"/>
            <a:ext cx="5134350" cy="3924301"/>
          </a:xfrm>
          <a:prstGeom prst="rect">
            <a:avLst/>
          </a:prstGeom>
        </p:spPr>
      </p:pic>
      <p:sp>
        <p:nvSpPr>
          <p:cNvPr id="5" name="CuadroTexto 4">
            <a:extLst>
              <a:ext uri="{FF2B5EF4-FFF2-40B4-BE49-F238E27FC236}">
                <a16:creationId xmlns:a16="http://schemas.microsoft.com/office/drawing/2014/main" xmlns="" id="{9FCEC880-F9F7-19AE-8719-69DE9B6F9D9F}"/>
              </a:ext>
            </a:extLst>
          </p:cNvPr>
          <p:cNvSpPr txBox="1"/>
          <p:nvPr/>
        </p:nvSpPr>
        <p:spPr>
          <a:xfrm>
            <a:off x="60792" y="510989"/>
            <a:ext cx="3986213" cy="400110"/>
          </a:xfrm>
          <a:prstGeom prst="rect">
            <a:avLst/>
          </a:prstGeom>
          <a:noFill/>
        </p:spPr>
        <p:txBody>
          <a:bodyPr wrap="square" rtlCol="0">
            <a:spAutoFit/>
          </a:bodyPr>
          <a:lstStyle/>
          <a:p>
            <a:r>
              <a:rPr lang="es-ES" sz="2000" dirty="0">
                <a:latin typeface="Bahnschrift SemiBold" panose="020B0502040204020203" pitchFamily="34" charset="0"/>
              </a:rPr>
              <a:t>Equinodermos (estrella de mar)</a:t>
            </a:r>
            <a:endParaRPr lang="es-PE" sz="2000" dirty="0">
              <a:latin typeface="Bahnschrift SemiBold" panose="020B0502040204020203" pitchFamily="34" charset="0"/>
            </a:endParaRPr>
          </a:p>
        </p:txBody>
      </p:sp>
      <p:sp>
        <p:nvSpPr>
          <p:cNvPr id="3" name="CuadroTexto 2"/>
          <p:cNvSpPr txBox="1"/>
          <p:nvPr/>
        </p:nvSpPr>
        <p:spPr>
          <a:xfrm>
            <a:off x="6432176" y="768703"/>
            <a:ext cx="5059680" cy="1200329"/>
          </a:xfrm>
          <a:prstGeom prst="rect">
            <a:avLst/>
          </a:prstGeom>
          <a:noFill/>
        </p:spPr>
        <p:txBody>
          <a:bodyPr wrap="square" rtlCol="0">
            <a:spAutoFit/>
          </a:bodyPr>
          <a:lstStyle/>
          <a:p>
            <a:r>
              <a:rPr lang="es-MX" dirty="0">
                <a:latin typeface="Bahnschrift SemiBold" panose="020B0502040204020203" pitchFamily="34" charset="0"/>
              </a:rPr>
              <a:t>Los equinodermos, como la estrella de mar, son invertebrados que eliminan sus desechos directamente al exterior, no cuentan con órganos excretores diferenciados</a:t>
            </a:r>
            <a:endParaRPr lang="es-PE" dirty="0">
              <a:latin typeface="Bahnschrift SemiBold" panose="020B0502040204020203" pitchFamily="34" charset="0"/>
            </a:endParaRPr>
          </a:p>
        </p:txBody>
      </p:sp>
    </p:spTree>
    <p:extLst>
      <p:ext uri="{BB962C8B-B14F-4D97-AF65-F5344CB8AC3E}">
        <p14:creationId xmlns:p14="http://schemas.microsoft.com/office/powerpoint/2010/main" val="18071139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a16="http://schemas.microsoft.com/office/drawing/2014/main" xmlns="" id="{0CD31E2C-B79F-EB27-8158-DB274D812AB5}"/>
              </a:ext>
            </a:extLst>
          </p:cNvPr>
          <p:cNvSpPr/>
          <p:nvPr/>
        </p:nvSpPr>
        <p:spPr>
          <a:xfrm>
            <a:off x="0" y="510989"/>
            <a:ext cx="4071937"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5632757D-84D7-7B6B-B6B0-AB3842AD8644}"/>
              </a:ext>
            </a:extLst>
          </p:cNvPr>
          <p:cNvSpPr/>
          <p:nvPr/>
        </p:nvSpPr>
        <p:spPr>
          <a:xfrm>
            <a:off x="6185646" y="591671"/>
            <a:ext cx="5549154" cy="2136289"/>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a16="http://schemas.microsoft.com/office/drawing/2014/main" xmlns=""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Cefalópodos (Pulpos )</a:t>
            </a:r>
            <a:endParaRPr lang="es-PE" sz="2000" dirty="0">
              <a:latin typeface="Bahnschrift SemiBold" panose="020B0502040204020203" pitchFamily="34" charset="0"/>
            </a:endParaRPr>
          </a:p>
        </p:txBody>
      </p:sp>
      <p:pic>
        <p:nvPicPr>
          <p:cNvPr id="3" name="Imagen 2">
            <a:extLst>
              <a:ext uri="{FF2B5EF4-FFF2-40B4-BE49-F238E27FC236}">
                <a16:creationId xmlns:a16="http://schemas.microsoft.com/office/drawing/2014/main" xmlns="" id="{DE7A9EF0-A130-9E14-025A-4A8B452D83E4}"/>
              </a:ext>
            </a:extLst>
          </p:cNvPr>
          <p:cNvPicPr>
            <a:picLocks noChangeAspect="1"/>
          </p:cNvPicPr>
          <p:nvPr/>
        </p:nvPicPr>
        <p:blipFill>
          <a:blip r:embed="rId3"/>
          <a:stretch>
            <a:fillRect/>
          </a:stretch>
        </p:blipFill>
        <p:spPr>
          <a:xfrm>
            <a:off x="301998" y="1897156"/>
            <a:ext cx="5581650" cy="3162300"/>
          </a:xfrm>
          <a:prstGeom prst="rect">
            <a:avLst/>
          </a:prstGeom>
        </p:spPr>
      </p:pic>
      <p:sp>
        <p:nvSpPr>
          <p:cNvPr id="2" name="CuadroTexto 1"/>
          <p:cNvSpPr txBox="1"/>
          <p:nvPr/>
        </p:nvSpPr>
        <p:spPr>
          <a:xfrm>
            <a:off x="6374353" y="711044"/>
            <a:ext cx="5135880" cy="1754326"/>
          </a:xfrm>
          <a:prstGeom prst="rect">
            <a:avLst/>
          </a:prstGeom>
          <a:noFill/>
        </p:spPr>
        <p:txBody>
          <a:bodyPr wrap="square" rtlCol="0">
            <a:spAutoFit/>
          </a:bodyPr>
          <a:lstStyle/>
          <a:p>
            <a:r>
              <a:rPr lang="es-MX" dirty="0">
                <a:latin typeface="Bahnschrift SemiBold" panose="020B0502040204020203" pitchFamily="34" charset="0"/>
              </a:rPr>
              <a:t>Como el resto de los moluscos el sistema excretor está formado por nefridios, 2 en los </a:t>
            </a:r>
            <a:r>
              <a:rPr lang="es-MX" dirty="0" err="1">
                <a:latin typeface="Bahnschrift SemiBold" panose="020B0502040204020203" pitchFamily="34" charset="0"/>
              </a:rPr>
              <a:t>coleoideos</a:t>
            </a:r>
            <a:r>
              <a:rPr lang="es-MX" dirty="0">
                <a:latin typeface="Bahnschrift SemiBold" panose="020B0502040204020203" pitchFamily="34" charset="0"/>
              </a:rPr>
              <a:t> y 4 en </a:t>
            </a:r>
            <a:r>
              <a:rPr lang="es-MX" dirty="0" err="1">
                <a:latin typeface="Bahnschrift SemiBold" panose="020B0502040204020203" pitchFamily="34" charset="0"/>
              </a:rPr>
              <a:t>Nautilus</a:t>
            </a:r>
            <a:r>
              <a:rPr lang="es-MX" dirty="0">
                <a:latin typeface="Bahnschrift SemiBold" panose="020B0502040204020203" pitchFamily="34" charset="0"/>
              </a:rPr>
              <a:t>, pero este sistema en los cefalópodos presenta una serie de modificaciones propias. El principal producto de </a:t>
            </a:r>
            <a:r>
              <a:rPr lang="es-MX" dirty="0" err="1">
                <a:latin typeface="Bahnschrift SemiBold" panose="020B0502040204020203" pitchFamily="34" charset="0"/>
              </a:rPr>
              <a:t>excrección</a:t>
            </a:r>
            <a:r>
              <a:rPr lang="es-MX" dirty="0">
                <a:latin typeface="Bahnschrift SemiBold" panose="020B0502040204020203" pitchFamily="34" charset="0"/>
              </a:rPr>
              <a:t> es el amoniaco</a:t>
            </a:r>
            <a:endParaRPr lang="es-PE" dirty="0">
              <a:latin typeface="Bahnschrift SemiBold" panose="020B0502040204020203" pitchFamily="34" charset="0"/>
            </a:endParaRPr>
          </a:p>
        </p:txBody>
      </p:sp>
    </p:spTree>
    <p:extLst>
      <p:ext uri="{BB962C8B-B14F-4D97-AF65-F5344CB8AC3E}">
        <p14:creationId xmlns:p14="http://schemas.microsoft.com/office/powerpoint/2010/main" val="3198787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a:extLst>
              <a:ext uri="{FF2B5EF4-FFF2-40B4-BE49-F238E27FC236}">
                <a16:creationId xmlns:a16="http://schemas.microsoft.com/office/drawing/2014/main" xmlns="" id="{72F84DBA-86B9-DBBE-CA54-A99B5099ACC2}"/>
              </a:ext>
            </a:extLst>
          </p:cNvPr>
          <p:cNvSpPr/>
          <p:nvPr/>
        </p:nvSpPr>
        <p:spPr>
          <a:xfrm>
            <a:off x="10871200" y="344487"/>
            <a:ext cx="406400" cy="41751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xmlns="" id="{414262BE-17F9-14FA-298E-A18E113A3BD8}"/>
              </a:ext>
            </a:extLst>
          </p:cNvPr>
          <p:cNvSpPr>
            <a:spLocks noGrp="1"/>
          </p:cNvSpPr>
          <p:nvPr>
            <p:ph type="title"/>
          </p:nvPr>
        </p:nvSpPr>
        <p:spPr>
          <a:xfrm>
            <a:off x="838200" y="398462"/>
            <a:ext cx="10515600" cy="1325563"/>
          </a:xfrm>
        </p:spPr>
        <p:txBody>
          <a:bodyPr/>
          <a:lstStyle/>
          <a:p>
            <a:endParaRPr lang="es-PE"/>
          </a:p>
        </p:txBody>
      </p:sp>
      <p:sp>
        <p:nvSpPr>
          <p:cNvPr id="3" name="Marcador de contenido 2">
            <a:extLst>
              <a:ext uri="{FF2B5EF4-FFF2-40B4-BE49-F238E27FC236}">
                <a16:creationId xmlns:a16="http://schemas.microsoft.com/office/drawing/2014/main" xmlns="" id="{225D1B78-0C74-92A4-2EA6-F5A04FE2127E}"/>
              </a:ext>
            </a:extLst>
          </p:cNvPr>
          <p:cNvSpPr>
            <a:spLocks noGrp="1"/>
          </p:cNvSpPr>
          <p:nvPr>
            <p:ph idx="1"/>
          </p:nvPr>
        </p:nvSpPr>
        <p:spPr/>
        <p:txBody>
          <a:bodyPr/>
          <a:lstStyle/>
          <a:p>
            <a:endParaRPr lang="es-PE" dirty="0"/>
          </a:p>
        </p:txBody>
      </p:sp>
      <p:sp>
        <p:nvSpPr>
          <p:cNvPr id="4" name="Rectángulo 3">
            <a:extLst>
              <a:ext uri="{FF2B5EF4-FFF2-40B4-BE49-F238E27FC236}">
                <a16:creationId xmlns:a16="http://schemas.microsoft.com/office/drawing/2014/main" xmlns="" id="{B4C0B484-35FE-EB81-5F76-08771EE41ABE}"/>
              </a:ext>
            </a:extLst>
          </p:cNvPr>
          <p:cNvSpPr/>
          <p:nvPr/>
        </p:nvSpPr>
        <p:spPr>
          <a:xfrm>
            <a:off x="0" y="-187324"/>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xmlns="" id="{BDA160EB-FA04-23D3-10D9-DEFF533E6C42}"/>
              </a:ext>
            </a:extLst>
          </p:cNvPr>
          <p:cNvPicPr>
            <a:picLocks noChangeAspect="1"/>
          </p:cNvPicPr>
          <p:nvPr/>
        </p:nvPicPr>
        <p:blipFill>
          <a:blip r:embed="rId2"/>
          <a:stretch>
            <a:fillRect/>
          </a:stretch>
        </p:blipFill>
        <p:spPr>
          <a:xfrm>
            <a:off x="0" y="3429000"/>
            <a:ext cx="12192000" cy="3429000"/>
          </a:xfrm>
          <a:prstGeom prst="rect">
            <a:avLst/>
          </a:prstGeom>
        </p:spPr>
      </p:pic>
      <p:sp>
        <p:nvSpPr>
          <p:cNvPr id="7" name="Elipse 6">
            <a:extLst>
              <a:ext uri="{FF2B5EF4-FFF2-40B4-BE49-F238E27FC236}">
                <a16:creationId xmlns:a16="http://schemas.microsoft.com/office/drawing/2014/main" xmlns="" id="{0364F036-9D3C-536C-BE2C-8F80F36B0D19}"/>
              </a:ext>
            </a:extLst>
          </p:cNvPr>
          <p:cNvSpPr/>
          <p:nvPr/>
        </p:nvSpPr>
        <p:spPr>
          <a:xfrm>
            <a:off x="11087100" y="263524"/>
            <a:ext cx="406400" cy="417513"/>
          </a:xfrm>
          <a:prstGeom prst="ellipse">
            <a:avLst/>
          </a:prstGeom>
          <a:solidFill>
            <a:srgbClr val="D0B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220D8A1D-E43A-C6A0-DF02-B1B996A3A785}"/>
              </a:ext>
            </a:extLst>
          </p:cNvPr>
          <p:cNvSpPr/>
          <p:nvPr/>
        </p:nvSpPr>
        <p:spPr>
          <a:xfrm>
            <a:off x="-25400" y="678656"/>
            <a:ext cx="4260850" cy="4270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xmlns="" id="{FD59AC1B-DDD3-00C8-7C84-70090C60D116}"/>
              </a:ext>
            </a:extLst>
          </p:cNvPr>
          <p:cNvSpPr txBox="1"/>
          <p:nvPr/>
        </p:nvSpPr>
        <p:spPr>
          <a:xfrm>
            <a:off x="336550" y="705643"/>
            <a:ext cx="3898900" cy="400110"/>
          </a:xfrm>
          <a:prstGeom prst="rect">
            <a:avLst/>
          </a:prstGeom>
          <a:noFill/>
        </p:spPr>
        <p:txBody>
          <a:bodyPr wrap="square" rtlCol="0">
            <a:spAutoFit/>
          </a:bodyPr>
          <a:lstStyle/>
          <a:p>
            <a:r>
              <a:rPr lang="es-ES" sz="2000" dirty="0">
                <a:latin typeface="Bahnschrift SemiBold" panose="020B0502040204020203" pitchFamily="34" charset="0"/>
              </a:rPr>
              <a:t>Peces : Cartilaginosos(tiburón)</a:t>
            </a:r>
            <a:endParaRPr lang="es-PE" sz="2000" dirty="0">
              <a:latin typeface="Bahnschrift SemiBold" panose="020B0502040204020203" pitchFamily="34" charset="0"/>
            </a:endParaRPr>
          </a:p>
        </p:txBody>
      </p:sp>
      <p:pic>
        <p:nvPicPr>
          <p:cNvPr id="12" name="Imagen 11">
            <a:extLst>
              <a:ext uri="{FF2B5EF4-FFF2-40B4-BE49-F238E27FC236}">
                <a16:creationId xmlns:a16="http://schemas.microsoft.com/office/drawing/2014/main" xmlns="" id="{D008CC4F-C6DE-CC94-40FE-67319F30D855}"/>
              </a:ext>
            </a:extLst>
          </p:cNvPr>
          <p:cNvPicPr>
            <a:picLocks noChangeAspect="1"/>
          </p:cNvPicPr>
          <p:nvPr/>
        </p:nvPicPr>
        <p:blipFill>
          <a:blip r:embed="rId3"/>
          <a:stretch>
            <a:fillRect/>
          </a:stretch>
        </p:blipFill>
        <p:spPr>
          <a:xfrm>
            <a:off x="10248900" y="398462"/>
            <a:ext cx="585267" cy="432854"/>
          </a:xfrm>
          <a:prstGeom prst="rect">
            <a:avLst/>
          </a:prstGeom>
        </p:spPr>
      </p:pic>
      <p:pic>
        <p:nvPicPr>
          <p:cNvPr id="13" name="Imagen 12">
            <a:extLst>
              <a:ext uri="{FF2B5EF4-FFF2-40B4-BE49-F238E27FC236}">
                <a16:creationId xmlns:a16="http://schemas.microsoft.com/office/drawing/2014/main" xmlns="" id="{7F884EEB-CCE3-3A8A-6DC8-5D0BB984E4D2}"/>
              </a:ext>
            </a:extLst>
          </p:cNvPr>
          <p:cNvPicPr>
            <a:picLocks noChangeAspect="1"/>
          </p:cNvPicPr>
          <p:nvPr/>
        </p:nvPicPr>
        <p:blipFill>
          <a:blip r:embed="rId4"/>
          <a:stretch>
            <a:fillRect/>
          </a:stretch>
        </p:blipFill>
        <p:spPr>
          <a:xfrm>
            <a:off x="11245476" y="829422"/>
            <a:ext cx="390178" cy="237765"/>
          </a:xfrm>
          <a:prstGeom prst="rect">
            <a:avLst/>
          </a:prstGeom>
        </p:spPr>
      </p:pic>
      <p:sp>
        <p:nvSpPr>
          <p:cNvPr id="14" name="Rectángulo 13">
            <a:extLst>
              <a:ext uri="{FF2B5EF4-FFF2-40B4-BE49-F238E27FC236}">
                <a16:creationId xmlns:a16="http://schemas.microsoft.com/office/drawing/2014/main" xmlns="" id="{081F6805-6766-D06B-E742-EDBA54830280}"/>
              </a:ext>
            </a:extLst>
          </p:cNvPr>
          <p:cNvSpPr/>
          <p:nvPr/>
        </p:nvSpPr>
        <p:spPr>
          <a:xfrm>
            <a:off x="7752976" y="1417102"/>
            <a:ext cx="3765924" cy="41528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p:cNvSpPr txBox="1"/>
          <p:nvPr/>
        </p:nvSpPr>
        <p:spPr>
          <a:xfrm>
            <a:off x="7824470" y="1486418"/>
            <a:ext cx="3599180" cy="3693319"/>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L</a:t>
            </a:r>
            <a:r>
              <a:rPr lang="es-MX" dirty="0" smtClean="0">
                <a:solidFill>
                  <a:sysClr val="windowText" lastClr="000000"/>
                </a:solidFill>
                <a:latin typeface="Bahnschrift SemiBold" panose="020B0502040204020203" pitchFamily="34" charset="0"/>
              </a:rPr>
              <a:t>a </a:t>
            </a:r>
            <a:r>
              <a:rPr lang="es-MX" dirty="0">
                <a:solidFill>
                  <a:sysClr val="windowText" lastClr="000000"/>
                </a:solidFill>
                <a:latin typeface="Bahnschrift SemiBold" panose="020B0502040204020203" pitchFamily="34" charset="0"/>
              </a:rPr>
              <a:t>excreción se realiza en un orificio que comunica la Cloaca con el exterior, debido a que presentan tubo digestivo con todos sus elementos (boca, estómago, intestino delgado, grueso, glándulas anexas) las heces y los desechos metabólicos la excretan al medio externo por medio de la Cloaca, ya que en la cloaca convergen los sistemas digestivo, urinario y reproductor. </a:t>
            </a:r>
            <a:endParaRPr lang="es-PE" dirty="0">
              <a:solidFill>
                <a:sysClr val="windowText" lastClr="000000"/>
              </a:solidFill>
              <a:latin typeface="Bahnschrift SemiBold" panose="020B0502040204020203" pitchFamily="34" charset="0"/>
            </a:endParaRPr>
          </a:p>
        </p:txBody>
      </p:sp>
      <p:pic>
        <p:nvPicPr>
          <p:cNvPr id="15" name="Imagen 14"/>
          <p:cNvPicPr>
            <a:picLocks noChangeAspect="1"/>
          </p:cNvPicPr>
          <p:nvPr/>
        </p:nvPicPr>
        <p:blipFill>
          <a:blip r:embed="rId5"/>
          <a:stretch>
            <a:fillRect/>
          </a:stretch>
        </p:blipFill>
        <p:spPr>
          <a:xfrm>
            <a:off x="673100" y="1913135"/>
            <a:ext cx="6440621" cy="3108861"/>
          </a:xfrm>
          <a:prstGeom prst="rect">
            <a:avLst/>
          </a:prstGeom>
        </p:spPr>
      </p:pic>
    </p:spTree>
    <p:extLst>
      <p:ext uri="{BB962C8B-B14F-4D97-AF65-F5344CB8AC3E}">
        <p14:creationId xmlns:p14="http://schemas.microsoft.com/office/powerpoint/2010/main" val="372065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D8C9E32-6EF1-17CB-9910-1D924F5156DA}"/>
              </a:ext>
            </a:extLst>
          </p:cNvPr>
          <p:cNvPicPr>
            <a:picLocks noChangeAspect="1"/>
          </p:cNvPicPr>
          <p:nvPr/>
        </p:nvPicPr>
        <p:blipFill>
          <a:blip r:embed="rId2"/>
          <a:stretch>
            <a:fillRect/>
          </a:stretch>
        </p:blipFill>
        <p:spPr>
          <a:xfrm>
            <a:off x="-1" y="0"/>
            <a:ext cx="12192001" cy="6847774"/>
          </a:xfrm>
          <a:prstGeom prst="rect">
            <a:avLst/>
          </a:prstGeom>
        </p:spPr>
      </p:pic>
      <p:sp>
        <p:nvSpPr>
          <p:cNvPr id="6" name="Rectángulo 5">
            <a:extLst>
              <a:ext uri="{FF2B5EF4-FFF2-40B4-BE49-F238E27FC236}">
                <a16:creationId xmlns:a16="http://schemas.microsoft.com/office/drawing/2014/main" xmlns="" id="{0CD31E2C-B79F-EB27-8158-DB274D812AB5}"/>
              </a:ext>
            </a:extLst>
          </p:cNvPr>
          <p:cNvSpPr/>
          <p:nvPr/>
        </p:nvSpPr>
        <p:spPr>
          <a:xfrm>
            <a:off x="0" y="510989"/>
            <a:ext cx="4400550"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5632757D-84D7-7B6B-B6B0-AB3842AD8644}"/>
              </a:ext>
            </a:extLst>
          </p:cNvPr>
          <p:cNvSpPr/>
          <p:nvPr/>
        </p:nvSpPr>
        <p:spPr>
          <a:xfrm>
            <a:off x="6185646" y="591671"/>
            <a:ext cx="5278867" cy="2639209"/>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a16="http://schemas.microsoft.com/office/drawing/2014/main" xmlns=""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Gasterópodos ( Caracol ) </a:t>
            </a:r>
            <a:endParaRPr lang="es-PE" sz="2000" dirty="0">
              <a:latin typeface="Bahnschrift SemiBold" panose="020B0502040204020203" pitchFamily="34" charset="0"/>
            </a:endParaRPr>
          </a:p>
        </p:txBody>
      </p:sp>
      <p:pic>
        <p:nvPicPr>
          <p:cNvPr id="7" name="Imagen 6">
            <a:extLst>
              <a:ext uri="{FF2B5EF4-FFF2-40B4-BE49-F238E27FC236}">
                <a16:creationId xmlns:a16="http://schemas.microsoft.com/office/drawing/2014/main" xmlns="" id="{53265F06-5B12-0C48-8E71-DDD818F28EA5}"/>
              </a:ext>
            </a:extLst>
          </p:cNvPr>
          <p:cNvPicPr>
            <a:picLocks noChangeAspect="1"/>
          </p:cNvPicPr>
          <p:nvPr/>
        </p:nvPicPr>
        <p:blipFill>
          <a:blip r:embed="rId3"/>
          <a:stretch>
            <a:fillRect/>
          </a:stretch>
        </p:blipFill>
        <p:spPr>
          <a:xfrm>
            <a:off x="146107" y="2025743"/>
            <a:ext cx="5902268" cy="2905125"/>
          </a:xfrm>
          <a:prstGeom prst="rect">
            <a:avLst/>
          </a:prstGeom>
        </p:spPr>
      </p:pic>
      <p:sp>
        <p:nvSpPr>
          <p:cNvPr id="2" name="CuadroTexto 1"/>
          <p:cNvSpPr txBox="1"/>
          <p:nvPr/>
        </p:nvSpPr>
        <p:spPr>
          <a:xfrm>
            <a:off x="6420073" y="711044"/>
            <a:ext cx="5044440" cy="2308324"/>
          </a:xfrm>
          <a:prstGeom prst="rect">
            <a:avLst/>
          </a:prstGeom>
          <a:noFill/>
        </p:spPr>
        <p:txBody>
          <a:bodyPr wrap="square" rtlCol="0">
            <a:spAutoFit/>
          </a:bodyPr>
          <a:lstStyle/>
          <a:p>
            <a:r>
              <a:rPr lang="es-MX" dirty="0">
                <a:latin typeface="Bahnschrift SemiBold" panose="020B0502040204020203" pitchFamily="34" charset="0"/>
              </a:rPr>
              <a:t>Desde la bolsa gástrica, los desechos ingresan al intestino y al recto en su camino hacia afuera del cuerpo. Los caracoles terrestres excretan partes no digeridas de su comida del poro anal, ubicado en el manto, en el borde del caparazón en las especies con caparazón. El excremento de caracol puede aparecer como una pequeña cuerda doblada.</a:t>
            </a:r>
            <a:endParaRPr lang="es-PE" dirty="0">
              <a:latin typeface="Bahnschrift SemiBold" panose="020B0502040204020203" pitchFamily="34" charset="0"/>
            </a:endParaRPr>
          </a:p>
        </p:txBody>
      </p:sp>
    </p:spTree>
    <p:extLst>
      <p:ext uri="{BB962C8B-B14F-4D97-AF65-F5344CB8AC3E}">
        <p14:creationId xmlns:p14="http://schemas.microsoft.com/office/powerpoint/2010/main" val="890933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0CD31E2C-B79F-EB27-8158-DB274D812AB5}"/>
              </a:ext>
            </a:extLst>
          </p:cNvPr>
          <p:cNvSpPr/>
          <p:nvPr/>
        </p:nvSpPr>
        <p:spPr>
          <a:xfrm>
            <a:off x="0" y="510989"/>
            <a:ext cx="4400550"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5632757D-84D7-7B6B-B6B0-AB3842AD8644}"/>
              </a:ext>
            </a:extLst>
          </p:cNvPr>
          <p:cNvSpPr/>
          <p:nvPr/>
        </p:nvSpPr>
        <p:spPr>
          <a:xfrm>
            <a:off x="6185646" y="591671"/>
            <a:ext cx="5513294" cy="5773270"/>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a16="http://schemas.microsoft.com/office/drawing/2014/main" xmlns=""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B </a:t>
            </a:r>
            <a:endParaRPr lang="es-PE" sz="2000" dirty="0">
              <a:latin typeface="Bahnschrift SemiBold" panose="020B0502040204020203" pitchFamily="34" charset="0"/>
            </a:endParaRPr>
          </a:p>
        </p:txBody>
      </p:sp>
      <p:pic>
        <p:nvPicPr>
          <p:cNvPr id="3" name="Imagen 2">
            <a:extLst>
              <a:ext uri="{FF2B5EF4-FFF2-40B4-BE49-F238E27FC236}">
                <a16:creationId xmlns:a16="http://schemas.microsoft.com/office/drawing/2014/main" xmlns="" id="{A935CA26-6E95-2127-8A98-CE60E5F8DC27}"/>
              </a:ext>
            </a:extLst>
          </p:cNvPr>
          <p:cNvPicPr>
            <a:picLocks noChangeAspect="1"/>
          </p:cNvPicPr>
          <p:nvPr/>
        </p:nvPicPr>
        <p:blipFill rotWithShape="1">
          <a:blip r:embed="rId2"/>
          <a:srcRect t="21939"/>
          <a:stretch/>
        </p:blipFill>
        <p:spPr>
          <a:xfrm>
            <a:off x="358586" y="2571750"/>
            <a:ext cx="5612904" cy="2300288"/>
          </a:xfrm>
          <a:prstGeom prst="rect">
            <a:avLst/>
          </a:prstGeom>
        </p:spPr>
      </p:pic>
      <p:sp>
        <p:nvSpPr>
          <p:cNvPr id="10" name="Rectángulo 9">
            <a:extLst>
              <a:ext uri="{FF2B5EF4-FFF2-40B4-BE49-F238E27FC236}">
                <a16:creationId xmlns:a16="http://schemas.microsoft.com/office/drawing/2014/main" xmlns="" id="{A36A4050-A734-DC68-14EC-5A5AA373593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1" name="Imagen 10">
            <a:extLst>
              <a:ext uri="{FF2B5EF4-FFF2-40B4-BE49-F238E27FC236}">
                <a16:creationId xmlns:a16="http://schemas.microsoft.com/office/drawing/2014/main" xmlns="" id="{187E765D-1332-3DD7-E1C8-070862A8C1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22" b="96284" l="109" r="96957">
                        <a14:foregroundMark x1="6087" y1="66892" x2="6087" y2="66892"/>
                        <a14:foregroundMark x1="326" y1="39527" x2="326" y2="39527"/>
                        <a14:foregroundMark x1="97065" y1="72973" x2="97065" y2="69257"/>
                        <a14:foregroundMark x1="84783" y1="96284" x2="84348" y2="95608"/>
                        <a14:foregroundMark x1="17609" y1="91554" x2="17609" y2="91554"/>
                        <a14:foregroundMark x1="5543" y1="89189" x2="7391" y2="89189"/>
                        <a14:backgroundMark x1="46522" y1="10135" x2="46522" y2="10135"/>
                        <a14:backgroundMark x1="47500" y1="10135" x2="47500" y2="10135"/>
                        <a14:backgroundMark x1="44565" y1="9459" x2="44239" y2="9122"/>
                        <a14:backgroundMark x1="99348" y1="10135" x2="99348" y2="10135"/>
                        <a14:backgroundMark x1="98370" y1="9459" x2="98370" y2="9459"/>
                        <a14:backgroundMark x1="95870" y1="9122" x2="95870" y2="9122"/>
                        <a14:backgroundMark x1="90652" y1="9459" x2="90652" y2="9459"/>
                        <a14:backgroundMark x1="86739" y1="9122" x2="86739" y2="9122"/>
                      </a14:backgroundRemoval>
                    </a14:imgEffect>
                  </a14:imgLayer>
                </a14:imgProps>
              </a:ext>
            </a:extLst>
          </a:blip>
          <a:stretch>
            <a:fillRect/>
          </a:stretch>
        </p:blipFill>
        <p:spPr>
          <a:xfrm>
            <a:off x="-2" y="4872038"/>
            <a:ext cx="12192000" cy="1985962"/>
          </a:xfrm>
          <a:prstGeom prst="rect">
            <a:avLst/>
          </a:prstGeom>
        </p:spPr>
      </p:pic>
      <p:sp>
        <p:nvSpPr>
          <p:cNvPr id="12" name="Elipse 11">
            <a:extLst>
              <a:ext uri="{FF2B5EF4-FFF2-40B4-BE49-F238E27FC236}">
                <a16:creationId xmlns:a16="http://schemas.microsoft.com/office/drawing/2014/main" xmlns="" id="{11B5343A-8F88-AF1F-F5AE-47A03CE05C47}"/>
              </a:ext>
            </a:extLst>
          </p:cNvPr>
          <p:cNvSpPr/>
          <p:nvPr/>
        </p:nvSpPr>
        <p:spPr>
          <a:xfrm>
            <a:off x="10658475" y="585788"/>
            <a:ext cx="585788" cy="528637"/>
          </a:xfrm>
          <a:prstGeom prst="ellipse">
            <a:avLst/>
          </a:prstGeom>
          <a:solidFill>
            <a:srgbClr val="FBF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3" name="Imagen 12">
            <a:extLst>
              <a:ext uri="{FF2B5EF4-FFF2-40B4-BE49-F238E27FC236}">
                <a16:creationId xmlns:a16="http://schemas.microsoft.com/office/drawing/2014/main" xmlns="" id="{4B8C1DB9-2A9A-58B2-7980-9904551359C6}"/>
              </a:ext>
            </a:extLst>
          </p:cNvPr>
          <p:cNvPicPr>
            <a:picLocks noChangeAspect="1"/>
          </p:cNvPicPr>
          <p:nvPr/>
        </p:nvPicPr>
        <p:blipFill rotWithShape="1">
          <a:blip r:embed="rId2"/>
          <a:srcRect t="23469"/>
          <a:stretch/>
        </p:blipFill>
        <p:spPr>
          <a:xfrm>
            <a:off x="358586" y="2392456"/>
            <a:ext cx="6455884" cy="2593882"/>
          </a:xfrm>
          <a:prstGeom prst="rect">
            <a:avLst/>
          </a:prstGeom>
        </p:spPr>
      </p:pic>
      <p:sp>
        <p:nvSpPr>
          <p:cNvPr id="14" name="Rectángulo 13">
            <a:extLst>
              <a:ext uri="{FF2B5EF4-FFF2-40B4-BE49-F238E27FC236}">
                <a16:creationId xmlns:a16="http://schemas.microsoft.com/office/drawing/2014/main" xmlns="" id="{FBBCEF3C-30ED-55E8-B545-42C678D14D55}"/>
              </a:ext>
            </a:extLst>
          </p:cNvPr>
          <p:cNvSpPr/>
          <p:nvPr/>
        </p:nvSpPr>
        <p:spPr>
          <a:xfrm flipV="1">
            <a:off x="-3" y="449996"/>
            <a:ext cx="4543427" cy="40011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xmlns="" id="{0B0A3426-8E1D-6512-D671-F078FBDD8D48}"/>
              </a:ext>
            </a:extLst>
          </p:cNvPr>
          <p:cNvSpPr txBox="1"/>
          <p:nvPr/>
        </p:nvSpPr>
        <p:spPr>
          <a:xfrm>
            <a:off x="-3" y="449996"/>
            <a:ext cx="4800757" cy="400110"/>
          </a:xfrm>
          <a:prstGeom prst="rect">
            <a:avLst/>
          </a:prstGeom>
          <a:noFill/>
        </p:spPr>
        <p:txBody>
          <a:bodyPr wrap="square" rtlCol="0">
            <a:spAutoFit/>
          </a:bodyPr>
          <a:lstStyle/>
          <a:p>
            <a:r>
              <a:rPr lang="es-ES" sz="2000" dirty="0">
                <a:latin typeface="Bahnschrift SemiBold" panose="020B0502040204020203" pitchFamily="34" charset="0"/>
              </a:rPr>
              <a:t>Artrópodos : Crustáceos (camarones)</a:t>
            </a:r>
            <a:endParaRPr lang="es-PE" sz="2000" dirty="0">
              <a:latin typeface="Bahnschrift SemiBold" panose="020B0502040204020203" pitchFamily="34" charset="0"/>
            </a:endParaRPr>
          </a:p>
        </p:txBody>
      </p:sp>
      <p:sp>
        <p:nvSpPr>
          <p:cNvPr id="16" name="Rectángulo 15">
            <a:extLst>
              <a:ext uri="{FF2B5EF4-FFF2-40B4-BE49-F238E27FC236}">
                <a16:creationId xmlns:a16="http://schemas.microsoft.com/office/drawing/2014/main" xmlns="" id="{C8D800AB-DCC1-33CA-2393-9A828CFB12DE}"/>
              </a:ext>
            </a:extLst>
          </p:cNvPr>
          <p:cNvSpPr/>
          <p:nvPr/>
        </p:nvSpPr>
        <p:spPr>
          <a:xfrm>
            <a:off x="7504672" y="1372344"/>
            <a:ext cx="4194268" cy="271902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CuadroTexto 1"/>
          <p:cNvSpPr txBox="1"/>
          <p:nvPr/>
        </p:nvSpPr>
        <p:spPr>
          <a:xfrm>
            <a:off x="7559646" y="1577692"/>
            <a:ext cx="4084320" cy="2308324"/>
          </a:xfrm>
          <a:prstGeom prst="rect">
            <a:avLst/>
          </a:prstGeom>
          <a:noFill/>
        </p:spPr>
        <p:txBody>
          <a:bodyPr wrap="square" rtlCol="0">
            <a:spAutoFit/>
          </a:bodyPr>
          <a:lstStyle/>
          <a:p>
            <a:r>
              <a:rPr lang="es-MX" dirty="0">
                <a:latin typeface="Bahnschrift SemiBold" panose="020B0502040204020203" pitchFamily="34" charset="0"/>
              </a:rPr>
              <a:t>El sistema excretor de los crustáceos está formado por sáculos compuestos de un saco terminal y un canal excretor que desemboca en la base de las segundas antenas (glándulas </a:t>
            </a:r>
            <a:r>
              <a:rPr lang="es-MX" dirty="0" err="1">
                <a:latin typeface="Bahnschrift SemiBold" panose="020B0502040204020203" pitchFamily="34" charset="0"/>
              </a:rPr>
              <a:t>antenales</a:t>
            </a:r>
            <a:r>
              <a:rPr lang="es-MX" dirty="0">
                <a:latin typeface="Bahnschrift SemiBold" panose="020B0502040204020203" pitchFamily="34" charset="0"/>
              </a:rPr>
              <a:t>) o en la base de las segundas maxilas (glándulas maxilares).</a:t>
            </a:r>
            <a:endParaRPr lang="es-PE" dirty="0">
              <a:latin typeface="Bahnschrift SemiBold" panose="020B0502040204020203" pitchFamily="34" charset="0"/>
            </a:endParaRPr>
          </a:p>
        </p:txBody>
      </p:sp>
    </p:spTree>
    <p:extLst>
      <p:ext uri="{BB962C8B-B14F-4D97-AF65-F5344CB8AC3E}">
        <p14:creationId xmlns:p14="http://schemas.microsoft.com/office/powerpoint/2010/main" val="3539730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0CD31E2C-B79F-EB27-8158-DB274D812AB5}"/>
              </a:ext>
            </a:extLst>
          </p:cNvPr>
          <p:cNvSpPr/>
          <p:nvPr/>
        </p:nvSpPr>
        <p:spPr>
          <a:xfrm>
            <a:off x="0" y="510989"/>
            <a:ext cx="4400550" cy="4001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5632757D-84D7-7B6B-B6B0-AB3842AD8644}"/>
              </a:ext>
            </a:extLst>
          </p:cNvPr>
          <p:cNvSpPr/>
          <p:nvPr/>
        </p:nvSpPr>
        <p:spPr>
          <a:xfrm>
            <a:off x="6185646" y="591671"/>
            <a:ext cx="5513294" cy="5773270"/>
          </a:xfrm>
          <a:prstGeom prst="rect">
            <a:avLst/>
          </a:prstGeom>
          <a:solidFill>
            <a:schemeClr val="accent6"/>
          </a:solidFill>
          <a:ln>
            <a:noFill/>
          </a:ln>
          <a:effectLst>
            <a:reflection stA="0" endPos="6500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a:extLst>
              <a:ext uri="{FF2B5EF4-FFF2-40B4-BE49-F238E27FC236}">
                <a16:creationId xmlns:a16="http://schemas.microsoft.com/office/drawing/2014/main" xmlns="" id="{9FCEC880-F9F7-19AE-8719-69DE9B6F9D9F}"/>
              </a:ext>
            </a:extLst>
          </p:cNvPr>
          <p:cNvSpPr txBox="1"/>
          <p:nvPr/>
        </p:nvSpPr>
        <p:spPr>
          <a:xfrm>
            <a:off x="-2" y="510989"/>
            <a:ext cx="4811246" cy="400110"/>
          </a:xfrm>
          <a:prstGeom prst="rect">
            <a:avLst/>
          </a:prstGeom>
          <a:noFill/>
        </p:spPr>
        <p:txBody>
          <a:bodyPr wrap="square" rtlCol="0">
            <a:spAutoFit/>
          </a:bodyPr>
          <a:lstStyle/>
          <a:p>
            <a:r>
              <a:rPr lang="es-ES" sz="2000" dirty="0">
                <a:latin typeface="Bahnschrift SemiBold" panose="020B0502040204020203" pitchFamily="34" charset="0"/>
              </a:rPr>
              <a:t>Moluscos : B </a:t>
            </a:r>
            <a:endParaRPr lang="es-PE" sz="2000" dirty="0">
              <a:latin typeface="Bahnschrift SemiBold" panose="020B0502040204020203" pitchFamily="34" charset="0"/>
            </a:endParaRPr>
          </a:p>
        </p:txBody>
      </p:sp>
      <p:pic>
        <p:nvPicPr>
          <p:cNvPr id="3" name="Imagen 2">
            <a:extLst>
              <a:ext uri="{FF2B5EF4-FFF2-40B4-BE49-F238E27FC236}">
                <a16:creationId xmlns:a16="http://schemas.microsoft.com/office/drawing/2014/main" xmlns="" id="{A935CA26-6E95-2127-8A98-CE60E5F8DC27}"/>
              </a:ext>
            </a:extLst>
          </p:cNvPr>
          <p:cNvPicPr>
            <a:picLocks noChangeAspect="1"/>
          </p:cNvPicPr>
          <p:nvPr/>
        </p:nvPicPr>
        <p:blipFill rotWithShape="1">
          <a:blip r:embed="rId2"/>
          <a:srcRect t="21939"/>
          <a:stretch/>
        </p:blipFill>
        <p:spPr>
          <a:xfrm>
            <a:off x="358586" y="2571750"/>
            <a:ext cx="5612904" cy="2300288"/>
          </a:xfrm>
          <a:prstGeom prst="rect">
            <a:avLst/>
          </a:prstGeom>
        </p:spPr>
      </p:pic>
      <p:sp>
        <p:nvSpPr>
          <p:cNvPr id="10" name="Rectángulo 9">
            <a:extLst>
              <a:ext uri="{FF2B5EF4-FFF2-40B4-BE49-F238E27FC236}">
                <a16:creationId xmlns:a16="http://schemas.microsoft.com/office/drawing/2014/main" xmlns="" id="{A36A4050-A734-DC68-14EC-5A5AA373593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1" name="Imagen 10">
            <a:extLst>
              <a:ext uri="{FF2B5EF4-FFF2-40B4-BE49-F238E27FC236}">
                <a16:creationId xmlns:a16="http://schemas.microsoft.com/office/drawing/2014/main" xmlns="" id="{187E765D-1332-3DD7-E1C8-070862A8C1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22" b="96284" l="109" r="96957">
                        <a14:foregroundMark x1="6087" y1="66892" x2="6087" y2="66892"/>
                        <a14:foregroundMark x1="326" y1="39527" x2="326" y2="39527"/>
                        <a14:foregroundMark x1="97065" y1="72973" x2="97065" y2="69257"/>
                        <a14:foregroundMark x1="84783" y1="96284" x2="84348" y2="95608"/>
                        <a14:foregroundMark x1="17609" y1="91554" x2="17609" y2="91554"/>
                        <a14:foregroundMark x1="5543" y1="89189" x2="7391" y2="89189"/>
                        <a14:backgroundMark x1="46522" y1="10135" x2="46522" y2="10135"/>
                        <a14:backgroundMark x1="47500" y1="10135" x2="47500" y2="10135"/>
                        <a14:backgroundMark x1="44565" y1="9459" x2="44239" y2="9122"/>
                        <a14:backgroundMark x1="99348" y1="10135" x2="99348" y2="10135"/>
                        <a14:backgroundMark x1="98370" y1="9459" x2="98370" y2="9459"/>
                        <a14:backgroundMark x1="95870" y1="9122" x2="95870" y2="9122"/>
                        <a14:backgroundMark x1="90652" y1="9459" x2="90652" y2="9459"/>
                        <a14:backgroundMark x1="86739" y1="9122" x2="86739" y2="9122"/>
                      </a14:backgroundRemoval>
                    </a14:imgEffect>
                  </a14:imgLayer>
                </a14:imgProps>
              </a:ext>
            </a:extLst>
          </a:blip>
          <a:stretch>
            <a:fillRect/>
          </a:stretch>
        </p:blipFill>
        <p:spPr>
          <a:xfrm>
            <a:off x="-2" y="4872038"/>
            <a:ext cx="12192000" cy="1985962"/>
          </a:xfrm>
          <a:prstGeom prst="rect">
            <a:avLst/>
          </a:prstGeom>
        </p:spPr>
      </p:pic>
      <p:sp>
        <p:nvSpPr>
          <p:cNvPr id="12" name="Elipse 11">
            <a:extLst>
              <a:ext uri="{FF2B5EF4-FFF2-40B4-BE49-F238E27FC236}">
                <a16:creationId xmlns:a16="http://schemas.microsoft.com/office/drawing/2014/main" xmlns="" id="{11B5343A-8F88-AF1F-F5AE-47A03CE05C47}"/>
              </a:ext>
            </a:extLst>
          </p:cNvPr>
          <p:cNvSpPr/>
          <p:nvPr/>
        </p:nvSpPr>
        <p:spPr>
          <a:xfrm>
            <a:off x="10658475" y="585788"/>
            <a:ext cx="585788" cy="528637"/>
          </a:xfrm>
          <a:prstGeom prst="ellipse">
            <a:avLst/>
          </a:prstGeom>
          <a:solidFill>
            <a:srgbClr val="FBF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Rectángulo 13">
            <a:extLst>
              <a:ext uri="{FF2B5EF4-FFF2-40B4-BE49-F238E27FC236}">
                <a16:creationId xmlns:a16="http://schemas.microsoft.com/office/drawing/2014/main" xmlns="" id="{FBBCEF3C-30ED-55E8-B545-42C678D14D55}"/>
              </a:ext>
            </a:extLst>
          </p:cNvPr>
          <p:cNvSpPr/>
          <p:nvPr/>
        </p:nvSpPr>
        <p:spPr>
          <a:xfrm flipV="1">
            <a:off x="-3" y="449996"/>
            <a:ext cx="4543427" cy="40011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xmlns="" id="{0B0A3426-8E1D-6512-D671-F078FBDD8D48}"/>
              </a:ext>
            </a:extLst>
          </p:cNvPr>
          <p:cNvSpPr txBox="1"/>
          <p:nvPr/>
        </p:nvSpPr>
        <p:spPr>
          <a:xfrm>
            <a:off x="-3" y="449996"/>
            <a:ext cx="4800757" cy="400110"/>
          </a:xfrm>
          <a:prstGeom prst="rect">
            <a:avLst/>
          </a:prstGeom>
          <a:noFill/>
        </p:spPr>
        <p:txBody>
          <a:bodyPr wrap="square" rtlCol="0">
            <a:spAutoFit/>
          </a:bodyPr>
          <a:lstStyle/>
          <a:p>
            <a:r>
              <a:rPr lang="es-ES" sz="2000" dirty="0">
                <a:latin typeface="Bahnschrift SemiBold" panose="020B0502040204020203" pitchFamily="34" charset="0"/>
              </a:rPr>
              <a:t>Artrópodos : Crustáceos (</a:t>
            </a:r>
            <a:r>
              <a:rPr lang="es-ES" sz="2000" dirty="0" smtClean="0">
                <a:latin typeface="Bahnschrift SemiBold" panose="020B0502040204020203" pitchFamily="34" charset="0"/>
              </a:rPr>
              <a:t>cangrejo)</a:t>
            </a:r>
            <a:endParaRPr lang="es-PE" sz="2000" dirty="0">
              <a:latin typeface="Bahnschrift SemiBold" panose="020B0502040204020203" pitchFamily="34" charset="0"/>
            </a:endParaRPr>
          </a:p>
        </p:txBody>
      </p:sp>
      <p:sp>
        <p:nvSpPr>
          <p:cNvPr id="16" name="Rectángulo 15">
            <a:extLst>
              <a:ext uri="{FF2B5EF4-FFF2-40B4-BE49-F238E27FC236}">
                <a16:creationId xmlns:a16="http://schemas.microsoft.com/office/drawing/2014/main" xmlns="" id="{C8D800AB-DCC1-33CA-2393-9A828CFB12DE}"/>
              </a:ext>
            </a:extLst>
          </p:cNvPr>
          <p:cNvSpPr/>
          <p:nvPr/>
        </p:nvSpPr>
        <p:spPr>
          <a:xfrm>
            <a:off x="7266212" y="1273859"/>
            <a:ext cx="4295780" cy="325242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 name="Imagen 1"/>
          <p:cNvPicPr>
            <a:picLocks noChangeAspect="1"/>
          </p:cNvPicPr>
          <p:nvPr/>
        </p:nvPicPr>
        <p:blipFill>
          <a:blip r:embed="rId5"/>
          <a:stretch>
            <a:fillRect/>
          </a:stretch>
        </p:blipFill>
        <p:spPr>
          <a:xfrm>
            <a:off x="358586" y="2248139"/>
            <a:ext cx="6239536" cy="2947511"/>
          </a:xfrm>
          <a:prstGeom prst="rect">
            <a:avLst/>
          </a:prstGeom>
        </p:spPr>
      </p:pic>
      <p:sp>
        <p:nvSpPr>
          <p:cNvPr id="4" name="CuadroTexto 3"/>
          <p:cNvSpPr txBox="1"/>
          <p:nvPr/>
        </p:nvSpPr>
        <p:spPr>
          <a:xfrm>
            <a:off x="7345892" y="1321645"/>
            <a:ext cx="4216100" cy="3416320"/>
          </a:xfrm>
          <a:prstGeom prst="rect">
            <a:avLst/>
          </a:prstGeom>
          <a:noFill/>
        </p:spPr>
        <p:txBody>
          <a:bodyPr wrap="square" rtlCol="0">
            <a:spAutoFit/>
          </a:bodyPr>
          <a:lstStyle/>
          <a:p>
            <a:r>
              <a:rPr lang="es-MX" dirty="0">
                <a:latin typeface="Bahnschrift SemiBold" panose="020B0502040204020203" pitchFamily="34" charset="0"/>
              </a:rPr>
              <a:t>El sistema excretor del cangrejo se encuentra, principalmente, debajo de las antenas, este posee un tubo que llega hasta la vejiga en donde se guardan y almacenan muchas sustancias tóxicas, cuando la vejiga se llena entonces el cangrejo expulsa estas sustancias al medio </a:t>
            </a:r>
            <a:r>
              <a:rPr lang="es-MX" dirty="0" smtClean="0">
                <a:latin typeface="Bahnschrift SemiBold" panose="020B0502040204020203" pitchFamily="34" charset="0"/>
              </a:rPr>
              <a:t>ambiente llamadas glándulas </a:t>
            </a:r>
            <a:r>
              <a:rPr lang="es-MX" dirty="0" err="1" smtClean="0">
                <a:latin typeface="Bahnschrift SemiBold" panose="020B0502040204020203" pitchFamily="34" charset="0"/>
              </a:rPr>
              <a:t>antenales</a:t>
            </a:r>
            <a:r>
              <a:rPr lang="es-MX" dirty="0" smtClean="0">
                <a:latin typeface="Bahnschrift SemiBold" panose="020B0502040204020203" pitchFamily="34" charset="0"/>
              </a:rPr>
              <a:t> y se abre solamente para expulsar desechos</a:t>
            </a:r>
            <a:r>
              <a:rPr lang="es-MX" dirty="0" smtClean="0"/>
              <a:t>.</a:t>
            </a:r>
            <a:endParaRPr lang="es-MX" dirty="0"/>
          </a:p>
          <a:p>
            <a:endParaRPr lang="es-MX" dirty="0"/>
          </a:p>
        </p:txBody>
      </p:sp>
    </p:spTree>
    <p:extLst>
      <p:ext uri="{BB962C8B-B14F-4D97-AF65-F5344CB8AC3E}">
        <p14:creationId xmlns:p14="http://schemas.microsoft.com/office/powerpoint/2010/main" val="2836773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FB02A426-74E3-4B1A-721E-543A7AE81F09}"/>
              </a:ext>
            </a:extLst>
          </p:cNvPr>
          <p:cNvPicPr>
            <a:picLocks noChangeAspect="1"/>
          </p:cNvPicPr>
          <p:nvPr/>
        </p:nvPicPr>
        <p:blipFill>
          <a:blip r:embed="rId2"/>
          <a:stretch>
            <a:fillRect/>
          </a:stretch>
        </p:blipFill>
        <p:spPr>
          <a:xfrm>
            <a:off x="0" y="0"/>
            <a:ext cx="12192000" cy="6858000"/>
          </a:xfrm>
          <a:prstGeom prst="rect">
            <a:avLst/>
          </a:prstGeom>
        </p:spPr>
      </p:pic>
      <p:sp>
        <p:nvSpPr>
          <p:cNvPr id="14" name="Rectángulo 13">
            <a:extLst>
              <a:ext uri="{FF2B5EF4-FFF2-40B4-BE49-F238E27FC236}">
                <a16:creationId xmlns:a16="http://schemas.microsoft.com/office/drawing/2014/main" xmlns="" id="{FBBCEF3C-30ED-55E8-B545-42C678D14D55}"/>
              </a:ext>
            </a:extLst>
          </p:cNvPr>
          <p:cNvSpPr/>
          <p:nvPr/>
        </p:nvSpPr>
        <p:spPr>
          <a:xfrm flipV="1">
            <a:off x="1" y="694114"/>
            <a:ext cx="2700338" cy="37407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CuadroTexto 14">
            <a:extLst>
              <a:ext uri="{FF2B5EF4-FFF2-40B4-BE49-F238E27FC236}">
                <a16:creationId xmlns:a16="http://schemas.microsoft.com/office/drawing/2014/main" xmlns="" id="{0B0A3426-8E1D-6512-D671-F078FBDD8D48}"/>
              </a:ext>
            </a:extLst>
          </p:cNvPr>
          <p:cNvSpPr txBox="1"/>
          <p:nvPr/>
        </p:nvSpPr>
        <p:spPr>
          <a:xfrm>
            <a:off x="0" y="668076"/>
            <a:ext cx="3314700" cy="400110"/>
          </a:xfrm>
          <a:prstGeom prst="rect">
            <a:avLst/>
          </a:prstGeom>
          <a:noFill/>
        </p:spPr>
        <p:txBody>
          <a:bodyPr wrap="square" rtlCol="0">
            <a:spAutoFit/>
          </a:bodyPr>
          <a:lstStyle/>
          <a:p>
            <a:r>
              <a:rPr lang="es-ES" sz="2000" dirty="0">
                <a:latin typeface="Bahnschrift SemiBold" panose="020B0502040204020203" pitchFamily="34" charset="0"/>
              </a:rPr>
              <a:t>Artrópodos :Arácnido</a:t>
            </a:r>
            <a:endParaRPr lang="es-PE" sz="2000" dirty="0">
              <a:latin typeface="Bahnschrift SemiBold" panose="020B0502040204020203" pitchFamily="34" charset="0"/>
            </a:endParaRPr>
          </a:p>
        </p:txBody>
      </p:sp>
      <p:sp>
        <p:nvSpPr>
          <p:cNvPr id="16" name="Rectángulo 15">
            <a:extLst>
              <a:ext uri="{FF2B5EF4-FFF2-40B4-BE49-F238E27FC236}">
                <a16:creationId xmlns:a16="http://schemas.microsoft.com/office/drawing/2014/main" xmlns="" id="{C8D800AB-DCC1-33CA-2393-9A828CFB12DE}"/>
              </a:ext>
            </a:extLst>
          </p:cNvPr>
          <p:cNvSpPr/>
          <p:nvPr/>
        </p:nvSpPr>
        <p:spPr>
          <a:xfrm>
            <a:off x="7250106" y="1529013"/>
            <a:ext cx="4063364" cy="235458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 name="Imagen 3">
            <a:extLst>
              <a:ext uri="{FF2B5EF4-FFF2-40B4-BE49-F238E27FC236}">
                <a16:creationId xmlns:a16="http://schemas.microsoft.com/office/drawing/2014/main" xmlns="" id="{162B63B8-9961-297D-0C04-62E654CD6CB8}"/>
              </a:ext>
            </a:extLst>
          </p:cNvPr>
          <p:cNvPicPr>
            <a:picLocks noChangeAspect="1"/>
          </p:cNvPicPr>
          <p:nvPr/>
        </p:nvPicPr>
        <p:blipFill>
          <a:blip r:embed="rId3"/>
          <a:stretch>
            <a:fillRect/>
          </a:stretch>
        </p:blipFill>
        <p:spPr>
          <a:xfrm>
            <a:off x="374095" y="1605213"/>
            <a:ext cx="6213545" cy="4741798"/>
          </a:xfrm>
          <a:prstGeom prst="rect">
            <a:avLst/>
          </a:prstGeom>
        </p:spPr>
      </p:pic>
      <p:sp>
        <p:nvSpPr>
          <p:cNvPr id="2" name="CuadroTexto 1"/>
          <p:cNvSpPr txBox="1"/>
          <p:nvPr/>
        </p:nvSpPr>
        <p:spPr>
          <a:xfrm>
            <a:off x="7292968" y="1690640"/>
            <a:ext cx="3977640" cy="2031325"/>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En los arácnidos los órganos excretores son nefridios muy modificados, llamados glándulas coxales que excretan orina diluida, además, tienen los tubos de Malpighi que tienen la capacidad de excretar orina sólida.</a:t>
            </a:r>
            <a:endParaRPr lang="es-PE"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2256943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2903F30-3C49-AAE6-E4E7-B41624671957}"/>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xmlns="" id="{C464B6F1-B8DA-857E-9648-BCA9CFB0FCBE}"/>
              </a:ext>
            </a:extLst>
          </p:cNvPr>
          <p:cNvSpPr>
            <a:spLocks noGrp="1"/>
          </p:cNvSpPr>
          <p:nvPr>
            <p:ph idx="1"/>
          </p:nvPr>
        </p:nvSpPr>
        <p:spPr/>
        <p:txBody>
          <a:bodyPr/>
          <a:lstStyle/>
          <a:p>
            <a:endParaRPr lang="es-PE"/>
          </a:p>
        </p:txBody>
      </p:sp>
      <p:pic>
        <p:nvPicPr>
          <p:cNvPr id="4" name="Imagen 3">
            <a:extLst>
              <a:ext uri="{FF2B5EF4-FFF2-40B4-BE49-F238E27FC236}">
                <a16:creationId xmlns:a16="http://schemas.microsoft.com/office/drawing/2014/main" xmlns="" id="{82CD1472-B20C-59FC-54D5-EEBC33824BDD}"/>
              </a:ext>
            </a:extLst>
          </p:cNvPr>
          <p:cNvPicPr>
            <a:picLocks noChangeAspect="1"/>
          </p:cNvPicPr>
          <p:nvPr/>
        </p:nvPicPr>
        <p:blipFill>
          <a:blip r:embed="rId2"/>
          <a:stretch>
            <a:fillRect/>
          </a:stretch>
        </p:blipFill>
        <p:spPr>
          <a:xfrm>
            <a:off x="-33338" y="-1"/>
            <a:ext cx="12225338" cy="6858001"/>
          </a:xfrm>
          <a:prstGeom prst="rect">
            <a:avLst/>
          </a:prstGeom>
        </p:spPr>
      </p:pic>
      <p:pic>
        <p:nvPicPr>
          <p:cNvPr id="6" name="Imagen 5">
            <a:extLst>
              <a:ext uri="{FF2B5EF4-FFF2-40B4-BE49-F238E27FC236}">
                <a16:creationId xmlns:a16="http://schemas.microsoft.com/office/drawing/2014/main" xmlns="" id="{D75EF68D-506A-7C71-9FB9-FC7732BC0061}"/>
              </a:ext>
            </a:extLst>
          </p:cNvPr>
          <p:cNvPicPr>
            <a:picLocks noChangeAspect="1"/>
          </p:cNvPicPr>
          <p:nvPr/>
        </p:nvPicPr>
        <p:blipFill>
          <a:blip r:embed="rId3"/>
          <a:stretch>
            <a:fillRect/>
          </a:stretch>
        </p:blipFill>
        <p:spPr>
          <a:xfrm>
            <a:off x="219075" y="2700338"/>
            <a:ext cx="6338927" cy="2886076"/>
          </a:xfrm>
          <a:prstGeom prst="rect">
            <a:avLst/>
          </a:prstGeom>
        </p:spPr>
      </p:pic>
      <p:sp>
        <p:nvSpPr>
          <p:cNvPr id="7" name="Rectángulo 6">
            <a:extLst>
              <a:ext uri="{FF2B5EF4-FFF2-40B4-BE49-F238E27FC236}">
                <a16:creationId xmlns:a16="http://schemas.microsoft.com/office/drawing/2014/main" xmlns="" id="{1D110F2D-DF2D-0F9F-3501-BCEE29D3569D}"/>
              </a:ext>
            </a:extLst>
          </p:cNvPr>
          <p:cNvSpPr/>
          <p:nvPr/>
        </p:nvSpPr>
        <p:spPr>
          <a:xfrm>
            <a:off x="-33338" y="754064"/>
            <a:ext cx="3348038" cy="344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a:extLst>
              <a:ext uri="{FF2B5EF4-FFF2-40B4-BE49-F238E27FC236}">
                <a16:creationId xmlns:a16="http://schemas.microsoft.com/office/drawing/2014/main" xmlns="" id="{D5CFBCEC-AF73-8811-0333-8D608280D652}"/>
              </a:ext>
            </a:extLst>
          </p:cNvPr>
          <p:cNvSpPr/>
          <p:nvPr/>
        </p:nvSpPr>
        <p:spPr>
          <a:xfrm>
            <a:off x="6810415" y="919165"/>
            <a:ext cx="4848185" cy="1656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xmlns="" id="{EDD8A9E9-F59C-462B-20C3-C2B9447A1B54}"/>
              </a:ext>
            </a:extLst>
          </p:cNvPr>
          <p:cNvSpPr txBox="1"/>
          <p:nvPr/>
        </p:nvSpPr>
        <p:spPr>
          <a:xfrm>
            <a:off x="266660" y="698444"/>
            <a:ext cx="2909847" cy="400110"/>
          </a:xfrm>
          <a:prstGeom prst="rect">
            <a:avLst/>
          </a:prstGeom>
          <a:noFill/>
        </p:spPr>
        <p:txBody>
          <a:bodyPr wrap="square" rtlCol="0">
            <a:spAutoFit/>
          </a:bodyPr>
          <a:lstStyle/>
          <a:p>
            <a:r>
              <a:rPr lang="es-ES" sz="2000" dirty="0">
                <a:latin typeface="Bahnschrift SemiBold" panose="020B0502040204020203" pitchFamily="34" charset="0"/>
              </a:rPr>
              <a:t>Artrópodos :Miriápodos</a:t>
            </a:r>
            <a:endParaRPr lang="es-PE" sz="2000" dirty="0">
              <a:latin typeface="Bahnschrift SemiBold" panose="020B0502040204020203" pitchFamily="34" charset="0"/>
            </a:endParaRPr>
          </a:p>
        </p:txBody>
      </p:sp>
      <p:sp>
        <p:nvSpPr>
          <p:cNvPr id="5" name="CuadroTexto 4"/>
          <p:cNvSpPr txBox="1"/>
          <p:nvPr/>
        </p:nvSpPr>
        <p:spPr>
          <a:xfrm>
            <a:off x="7147560" y="1098554"/>
            <a:ext cx="4648200" cy="1477328"/>
          </a:xfrm>
          <a:prstGeom prst="rect">
            <a:avLst/>
          </a:prstGeom>
          <a:noFill/>
        </p:spPr>
        <p:txBody>
          <a:bodyPr wrap="square" rtlCol="0">
            <a:spAutoFit/>
          </a:bodyPr>
          <a:lstStyle/>
          <a:p>
            <a:r>
              <a:rPr lang="es-MX" dirty="0" smtClean="0"/>
              <a:t>Presentan Tubos </a:t>
            </a:r>
            <a:r>
              <a:rPr lang="es-MX" dirty="0"/>
              <a:t>de </a:t>
            </a:r>
            <a:r>
              <a:rPr lang="es-MX" dirty="0" err="1" smtClean="0"/>
              <a:t>Malpigio</a:t>
            </a:r>
            <a:r>
              <a:rPr lang="es-MX" dirty="0" smtClean="0"/>
              <a:t> un </a:t>
            </a:r>
            <a:r>
              <a:rPr lang="es-MX" dirty="0"/>
              <a:t>par que desemboca en el </a:t>
            </a:r>
            <a:r>
              <a:rPr lang="es-MX" dirty="0" err="1"/>
              <a:t>proctodeo</a:t>
            </a:r>
            <a:r>
              <a:rPr lang="es-MX" dirty="0"/>
              <a:t>. Secretan más amoniaco que ácido </a:t>
            </a:r>
            <a:r>
              <a:rPr lang="es-MX" dirty="0" smtClean="0"/>
              <a:t>úrico.,</a:t>
            </a:r>
            <a:r>
              <a:rPr lang="es-MX" dirty="0" err="1" smtClean="0"/>
              <a:t>Nefrocitos</a:t>
            </a:r>
            <a:r>
              <a:rPr lang="es-MX" dirty="0" smtClean="0"/>
              <a:t> ,Glándulas </a:t>
            </a:r>
            <a:r>
              <a:rPr lang="es-MX" dirty="0"/>
              <a:t>maxilares, en la cabeza, variables en cada grupo.</a:t>
            </a:r>
            <a:endParaRPr lang="es-PE" dirty="0"/>
          </a:p>
        </p:txBody>
      </p:sp>
    </p:spTree>
    <p:extLst>
      <p:ext uri="{BB962C8B-B14F-4D97-AF65-F5344CB8AC3E}">
        <p14:creationId xmlns:p14="http://schemas.microsoft.com/office/powerpoint/2010/main" val="2503357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DFBAF314-84F1-A9F4-678F-E956BF39773C}"/>
              </a:ext>
            </a:extLst>
          </p:cNvPr>
          <p:cNvPicPr>
            <a:picLocks noChangeAspect="1"/>
          </p:cNvPicPr>
          <p:nvPr/>
        </p:nvPicPr>
        <p:blipFill>
          <a:blip r:embed="rId2"/>
          <a:stretch>
            <a:fillRect/>
          </a:stretch>
        </p:blipFill>
        <p:spPr>
          <a:xfrm>
            <a:off x="0" y="0"/>
            <a:ext cx="12192000" cy="6912864"/>
          </a:xfrm>
          <a:prstGeom prst="rect">
            <a:avLst/>
          </a:prstGeom>
        </p:spPr>
      </p:pic>
      <p:sp>
        <p:nvSpPr>
          <p:cNvPr id="7" name="Rectángulo 6">
            <a:extLst>
              <a:ext uri="{FF2B5EF4-FFF2-40B4-BE49-F238E27FC236}">
                <a16:creationId xmlns:a16="http://schemas.microsoft.com/office/drawing/2014/main" xmlns="" id="{1D110F2D-DF2D-0F9F-3501-BCEE29D3569D}"/>
              </a:ext>
            </a:extLst>
          </p:cNvPr>
          <p:cNvSpPr/>
          <p:nvPr/>
        </p:nvSpPr>
        <p:spPr>
          <a:xfrm>
            <a:off x="-33338" y="754064"/>
            <a:ext cx="2662238" cy="344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ángulo 7">
            <a:extLst>
              <a:ext uri="{FF2B5EF4-FFF2-40B4-BE49-F238E27FC236}">
                <a16:creationId xmlns:a16="http://schemas.microsoft.com/office/drawing/2014/main" xmlns="" id="{D5CFBCEC-AF73-8811-0333-8D608280D652}"/>
              </a:ext>
            </a:extLst>
          </p:cNvPr>
          <p:cNvSpPr/>
          <p:nvPr/>
        </p:nvSpPr>
        <p:spPr>
          <a:xfrm>
            <a:off x="6810416" y="919164"/>
            <a:ext cx="4862532" cy="2210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xmlns="" id="{EDD8A9E9-F59C-462B-20C3-C2B9447A1B54}"/>
              </a:ext>
            </a:extLst>
          </p:cNvPr>
          <p:cNvSpPr txBox="1"/>
          <p:nvPr/>
        </p:nvSpPr>
        <p:spPr>
          <a:xfrm>
            <a:off x="0" y="698444"/>
            <a:ext cx="2909847" cy="400110"/>
          </a:xfrm>
          <a:prstGeom prst="rect">
            <a:avLst/>
          </a:prstGeom>
          <a:noFill/>
        </p:spPr>
        <p:txBody>
          <a:bodyPr wrap="square" rtlCol="0">
            <a:spAutoFit/>
          </a:bodyPr>
          <a:lstStyle/>
          <a:p>
            <a:r>
              <a:rPr lang="es-ES" sz="2000" dirty="0">
                <a:latin typeface="Bahnschrift SemiBold" panose="020B0502040204020203" pitchFamily="34" charset="0"/>
              </a:rPr>
              <a:t>Artrópodos : Insectos</a:t>
            </a:r>
            <a:endParaRPr lang="es-PE" sz="2000" dirty="0">
              <a:latin typeface="Bahnschrift SemiBold" panose="020B0502040204020203" pitchFamily="34" charset="0"/>
            </a:endParaRPr>
          </a:p>
        </p:txBody>
      </p:sp>
      <p:pic>
        <p:nvPicPr>
          <p:cNvPr id="10" name="Imagen 9">
            <a:extLst>
              <a:ext uri="{FF2B5EF4-FFF2-40B4-BE49-F238E27FC236}">
                <a16:creationId xmlns:a16="http://schemas.microsoft.com/office/drawing/2014/main" xmlns="" id="{0C6F1CA5-6AE0-6ED1-A24F-917C52548C83}"/>
              </a:ext>
            </a:extLst>
          </p:cNvPr>
          <p:cNvPicPr>
            <a:picLocks noChangeAspect="1"/>
          </p:cNvPicPr>
          <p:nvPr/>
        </p:nvPicPr>
        <p:blipFill>
          <a:blip r:embed="rId3"/>
          <a:stretch>
            <a:fillRect/>
          </a:stretch>
        </p:blipFill>
        <p:spPr>
          <a:xfrm>
            <a:off x="266660" y="2357437"/>
            <a:ext cx="6294122" cy="3000376"/>
          </a:xfrm>
          <a:prstGeom prst="rect">
            <a:avLst/>
          </a:prstGeom>
        </p:spPr>
      </p:pic>
      <p:sp>
        <p:nvSpPr>
          <p:cNvPr id="2" name="CuadroTexto 1"/>
          <p:cNvSpPr txBox="1"/>
          <p:nvPr/>
        </p:nvSpPr>
        <p:spPr>
          <a:xfrm>
            <a:off x="7062808" y="1008858"/>
            <a:ext cx="4610140" cy="2031325"/>
          </a:xfrm>
          <a:prstGeom prst="rect">
            <a:avLst/>
          </a:prstGeom>
          <a:noFill/>
        </p:spPr>
        <p:txBody>
          <a:bodyPr wrap="square" rtlCol="0">
            <a:spAutoFit/>
          </a:bodyPr>
          <a:lstStyle/>
          <a:p>
            <a:r>
              <a:rPr lang="es-MX" dirty="0">
                <a:solidFill>
                  <a:sysClr val="windowText" lastClr="000000"/>
                </a:solidFill>
              </a:rPr>
              <a:t>El aparato excretor de los insectos está constituido por los tubos de Malpighi. Son tubos ciegos que flotan en el hemocele, de donde captan los productos residuales y desembocan en la parte final del tubo digestivo donde son evacuados y eliminados con las heces.</a:t>
            </a:r>
            <a:endParaRPr lang="es-PE" dirty="0">
              <a:solidFill>
                <a:sysClr val="windowText" lastClr="000000"/>
              </a:solidFill>
            </a:endParaRPr>
          </a:p>
        </p:txBody>
      </p:sp>
    </p:spTree>
    <p:extLst>
      <p:ext uri="{BB962C8B-B14F-4D97-AF65-F5344CB8AC3E}">
        <p14:creationId xmlns:p14="http://schemas.microsoft.com/office/powerpoint/2010/main" val="42404691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xmlns="" id="{77741114-DDB7-03C8-0537-528AF763FFF7}"/>
              </a:ext>
            </a:extLst>
          </p:cNvPr>
          <p:cNvPicPr>
            <a:picLocks noChangeAspect="1"/>
          </p:cNvPicPr>
          <p:nvPr/>
        </p:nvPicPr>
        <p:blipFill>
          <a:blip r:embed="rId2"/>
          <a:stretch>
            <a:fillRect/>
          </a:stretch>
        </p:blipFill>
        <p:spPr>
          <a:xfrm>
            <a:off x="4268170" y="5549695"/>
            <a:ext cx="5332353" cy="1308305"/>
          </a:xfrm>
          <a:prstGeom prst="rect">
            <a:avLst/>
          </a:prstGeom>
        </p:spPr>
      </p:pic>
      <p:pic>
        <p:nvPicPr>
          <p:cNvPr id="9" name="Imagen 8">
            <a:extLst>
              <a:ext uri="{FF2B5EF4-FFF2-40B4-BE49-F238E27FC236}">
                <a16:creationId xmlns:a16="http://schemas.microsoft.com/office/drawing/2014/main" xmlns="" id="{AE18661C-CC69-95E2-7366-40A780BC9B6C}"/>
              </a:ext>
            </a:extLst>
          </p:cNvPr>
          <p:cNvPicPr>
            <a:picLocks noChangeAspect="1"/>
          </p:cNvPicPr>
          <p:nvPr/>
        </p:nvPicPr>
        <p:blipFill>
          <a:blip r:embed="rId3"/>
          <a:stretch>
            <a:fillRect/>
          </a:stretch>
        </p:blipFill>
        <p:spPr>
          <a:xfrm>
            <a:off x="8684415" y="2412057"/>
            <a:ext cx="2762250" cy="4264355"/>
          </a:xfrm>
          <a:prstGeom prst="rect">
            <a:avLst/>
          </a:prstGeom>
        </p:spPr>
      </p:pic>
      <p:pic>
        <p:nvPicPr>
          <p:cNvPr id="10" name="Imagen 9">
            <a:extLst>
              <a:ext uri="{FF2B5EF4-FFF2-40B4-BE49-F238E27FC236}">
                <a16:creationId xmlns:a16="http://schemas.microsoft.com/office/drawing/2014/main" xmlns="" id="{17FFC28C-0EAA-1D6A-429C-D34710108ACB}"/>
              </a:ext>
            </a:extLst>
          </p:cNvPr>
          <p:cNvPicPr>
            <a:picLocks noChangeAspect="1"/>
          </p:cNvPicPr>
          <p:nvPr/>
        </p:nvPicPr>
        <p:blipFill>
          <a:blip r:embed="rId4"/>
          <a:stretch>
            <a:fillRect/>
          </a:stretch>
        </p:blipFill>
        <p:spPr>
          <a:xfrm>
            <a:off x="10789413" y="1988343"/>
            <a:ext cx="1314505" cy="4677928"/>
          </a:xfrm>
          <a:prstGeom prst="rect">
            <a:avLst/>
          </a:prstGeom>
        </p:spPr>
      </p:pic>
      <p:pic>
        <p:nvPicPr>
          <p:cNvPr id="11" name="Imagen 10">
            <a:extLst>
              <a:ext uri="{FF2B5EF4-FFF2-40B4-BE49-F238E27FC236}">
                <a16:creationId xmlns:a16="http://schemas.microsoft.com/office/drawing/2014/main" xmlns="" id="{4F500021-EE1B-FDA7-C44C-5036822CE3CD}"/>
              </a:ext>
            </a:extLst>
          </p:cNvPr>
          <p:cNvPicPr>
            <a:picLocks noChangeAspect="1"/>
          </p:cNvPicPr>
          <p:nvPr/>
        </p:nvPicPr>
        <p:blipFill>
          <a:blip r:embed="rId5"/>
          <a:stretch>
            <a:fillRect/>
          </a:stretch>
        </p:blipFill>
        <p:spPr>
          <a:xfrm>
            <a:off x="8212779" y="5167541"/>
            <a:ext cx="4216701" cy="1685389"/>
          </a:xfrm>
          <a:prstGeom prst="rect">
            <a:avLst/>
          </a:prstGeom>
        </p:spPr>
      </p:pic>
      <p:pic>
        <p:nvPicPr>
          <p:cNvPr id="14" name="Imagen 13">
            <a:extLst>
              <a:ext uri="{FF2B5EF4-FFF2-40B4-BE49-F238E27FC236}">
                <a16:creationId xmlns:a16="http://schemas.microsoft.com/office/drawing/2014/main" xmlns="" id="{FF0484CE-CDC2-57DE-6071-35CEF2A089DA}"/>
              </a:ext>
            </a:extLst>
          </p:cNvPr>
          <p:cNvPicPr>
            <a:picLocks noChangeAspect="1"/>
          </p:cNvPicPr>
          <p:nvPr/>
        </p:nvPicPr>
        <p:blipFill>
          <a:blip r:embed="rId6"/>
          <a:stretch>
            <a:fillRect/>
          </a:stretch>
        </p:blipFill>
        <p:spPr>
          <a:xfrm>
            <a:off x="-65684" y="5544625"/>
            <a:ext cx="5081283" cy="1308305"/>
          </a:xfrm>
          <a:prstGeom prst="rect">
            <a:avLst/>
          </a:prstGeom>
        </p:spPr>
      </p:pic>
      <p:pic>
        <p:nvPicPr>
          <p:cNvPr id="18" name="Imagen 17">
            <a:extLst>
              <a:ext uri="{FF2B5EF4-FFF2-40B4-BE49-F238E27FC236}">
                <a16:creationId xmlns:a16="http://schemas.microsoft.com/office/drawing/2014/main" xmlns="" id="{2522F7D1-BBC5-3C4C-7A12-07BF214CA2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13" y="3288889"/>
            <a:ext cx="3185848" cy="4086675"/>
          </a:xfrm>
          <a:prstGeom prst="rect">
            <a:avLst/>
          </a:prstGeom>
        </p:spPr>
      </p:pic>
      <p:sp>
        <p:nvSpPr>
          <p:cNvPr id="19" name="CuadroTexto 18">
            <a:extLst>
              <a:ext uri="{FF2B5EF4-FFF2-40B4-BE49-F238E27FC236}">
                <a16:creationId xmlns:a16="http://schemas.microsoft.com/office/drawing/2014/main" xmlns="" id="{A15DE135-7D81-2FDE-57FB-88CA620E4BB1}"/>
              </a:ext>
            </a:extLst>
          </p:cNvPr>
          <p:cNvSpPr txBox="1"/>
          <p:nvPr/>
        </p:nvSpPr>
        <p:spPr>
          <a:xfrm>
            <a:off x="1515785" y="2357865"/>
            <a:ext cx="7178496" cy="1862048"/>
          </a:xfrm>
          <a:prstGeom prst="rect">
            <a:avLst/>
          </a:prstGeom>
          <a:noFill/>
        </p:spPr>
        <p:txBody>
          <a:bodyPr wrap="square" rtlCol="0">
            <a:spAutoFit/>
          </a:bodyPr>
          <a:lstStyle/>
          <a:p>
            <a:r>
              <a:rPr lang="es-ES" sz="11500" dirty="0">
                <a:latin typeface="Bahnschrift SemiBold" panose="020B0502040204020203" pitchFamily="34" charset="0"/>
              </a:rPr>
              <a:t>GRACIAS</a:t>
            </a:r>
            <a:endParaRPr lang="es-PE" sz="11500" dirty="0">
              <a:latin typeface="Bahnschrift SemiBold" panose="020B0502040204020203" pitchFamily="34" charset="0"/>
            </a:endParaRPr>
          </a:p>
        </p:txBody>
      </p:sp>
    </p:spTree>
    <p:extLst>
      <p:ext uri="{BB962C8B-B14F-4D97-AF65-F5344CB8AC3E}">
        <p14:creationId xmlns:p14="http://schemas.microsoft.com/office/powerpoint/2010/main" val="3464001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a:extLst>
              <a:ext uri="{FF2B5EF4-FFF2-40B4-BE49-F238E27FC236}">
                <a16:creationId xmlns:a16="http://schemas.microsoft.com/office/drawing/2014/main" xmlns="" id="{72F84DBA-86B9-DBBE-CA54-A99B5099ACC2}"/>
              </a:ext>
            </a:extLst>
          </p:cNvPr>
          <p:cNvSpPr/>
          <p:nvPr/>
        </p:nvSpPr>
        <p:spPr>
          <a:xfrm>
            <a:off x="10871200" y="344487"/>
            <a:ext cx="406400" cy="41751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 name="Título 1">
            <a:extLst>
              <a:ext uri="{FF2B5EF4-FFF2-40B4-BE49-F238E27FC236}">
                <a16:creationId xmlns:a16="http://schemas.microsoft.com/office/drawing/2014/main" xmlns="" id="{414262BE-17F9-14FA-298E-A18E113A3BD8}"/>
              </a:ext>
            </a:extLst>
          </p:cNvPr>
          <p:cNvSpPr>
            <a:spLocks noGrp="1"/>
          </p:cNvSpPr>
          <p:nvPr>
            <p:ph type="title"/>
          </p:nvPr>
        </p:nvSpPr>
        <p:spPr>
          <a:xfrm>
            <a:off x="838200" y="398462"/>
            <a:ext cx="10515600" cy="1325563"/>
          </a:xfrm>
        </p:spPr>
        <p:txBody>
          <a:bodyPr/>
          <a:lstStyle/>
          <a:p>
            <a:endParaRPr lang="es-PE"/>
          </a:p>
        </p:txBody>
      </p:sp>
      <p:sp>
        <p:nvSpPr>
          <p:cNvPr id="3" name="Marcador de contenido 2">
            <a:extLst>
              <a:ext uri="{FF2B5EF4-FFF2-40B4-BE49-F238E27FC236}">
                <a16:creationId xmlns:a16="http://schemas.microsoft.com/office/drawing/2014/main" xmlns="" id="{225D1B78-0C74-92A4-2EA6-F5A04FE2127E}"/>
              </a:ext>
            </a:extLst>
          </p:cNvPr>
          <p:cNvSpPr>
            <a:spLocks noGrp="1"/>
          </p:cNvSpPr>
          <p:nvPr>
            <p:ph idx="1"/>
          </p:nvPr>
        </p:nvSpPr>
        <p:spPr/>
        <p:txBody>
          <a:bodyPr/>
          <a:lstStyle/>
          <a:p>
            <a:endParaRPr lang="es-PE" dirty="0"/>
          </a:p>
        </p:txBody>
      </p:sp>
      <p:sp>
        <p:nvSpPr>
          <p:cNvPr id="4" name="Rectángulo 3">
            <a:extLst>
              <a:ext uri="{FF2B5EF4-FFF2-40B4-BE49-F238E27FC236}">
                <a16:creationId xmlns:a16="http://schemas.microsoft.com/office/drawing/2014/main" xmlns="" id="{B4C0B484-35FE-EB81-5F76-08771EE41ABE}"/>
              </a:ext>
            </a:extLst>
          </p:cNvPr>
          <p:cNvSpPr/>
          <p:nvPr/>
        </p:nvSpPr>
        <p:spPr>
          <a:xfrm>
            <a:off x="0" y="-187324"/>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6" name="Imagen 5">
            <a:extLst>
              <a:ext uri="{FF2B5EF4-FFF2-40B4-BE49-F238E27FC236}">
                <a16:creationId xmlns:a16="http://schemas.microsoft.com/office/drawing/2014/main" xmlns="" id="{BDA160EB-FA04-23D3-10D9-DEFF533E6C42}"/>
              </a:ext>
            </a:extLst>
          </p:cNvPr>
          <p:cNvPicPr>
            <a:picLocks noChangeAspect="1"/>
          </p:cNvPicPr>
          <p:nvPr/>
        </p:nvPicPr>
        <p:blipFill>
          <a:blip r:embed="rId2"/>
          <a:stretch>
            <a:fillRect/>
          </a:stretch>
        </p:blipFill>
        <p:spPr>
          <a:xfrm>
            <a:off x="0" y="3429000"/>
            <a:ext cx="12192000" cy="3429000"/>
          </a:xfrm>
          <a:prstGeom prst="rect">
            <a:avLst/>
          </a:prstGeom>
        </p:spPr>
      </p:pic>
      <p:sp>
        <p:nvSpPr>
          <p:cNvPr id="7" name="Elipse 6">
            <a:extLst>
              <a:ext uri="{FF2B5EF4-FFF2-40B4-BE49-F238E27FC236}">
                <a16:creationId xmlns:a16="http://schemas.microsoft.com/office/drawing/2014/main" xmlns="" id="{0364F036-9D3C-536C-BE2C-8F80F36B0D19}"/>
              </a:ext>
            </a:extLst>
          </p:cNvPr>
          <p:cNvSpPr/>
          <p:nvPr/>
        </p:nvSpPr>
        <p:spPr>
          <a:xfrm>
            <a:off x="11087100" y="263524"/>
            <a:ext cx="406400" cy="417513"/>
          </a:xfrm>
          <a:prstGeom prst="ellipse">
            <a:avLst/>
          </a:prstGeom>
          <a:solidFill>
            <a:srgbClr val="D0B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220D8A1D-E43A-C6A0-DF02-B1B996A3A785}"/>
              </a:ext>
            </a:extLst>
          </p:cNvPr>
          <p:cNvSpPr/>
          <p:nvPr/>
        </p:nvSpPr>
        <p:spPr>
          <a:xfrm>
            <a:off x="-25400" y="678656"/>
            <a:ext cx="4260850" cy="42709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xmlns="" id="{FD59AC1B-DDD3-00C8-7C84-70090C60D116}"/>
              </a:ext>
            </a:extLst>
          </p:cNvPr>
          <p:cNvSpPr txBox="1"/>
          <p:nvPr/>
        </p:nvSpPr>
        <p:spPr>
          <a:xfrm>
            <a:off x="336550" y="705643"/>
            <a:ext cx="3898900" cy="400110"/>
          </a:xfrm>
          <a:prstGeom prst="rect">
            <a:avLst/>
          </a:prstGeom>
          <a:noFill/>
        </p:spPr>
        <p:txBody>
          <a:bodyPr wrap="square" rtlCol="0">
            <a:spAutoFit/>
          </a:bodyPr>
          <a:lstStyle/>
          <a:p>
            <a:r>
              <a:rPr lang="es-ES" sz="2000" dirty="0">
                <a:latin typeface="Bahnschrift SemiBold" panose="020B0502040204020203" pitchFamily="34" charset="0"/>
              </a:rPr>
              <a:t>Peces : Óseos (bonita)</a:t>
            </a:r>
            <a:endParaRPr lang="es-PE" sz="2000" dirty="0">
              <a:latin typeface="Bahnschrift SemiBold" panose="020B0502040204020203" pitchFamily="34" charset="0"/>
            </a:endParaRPr>
          </a:p>
        </p:txBody>
      </p:sp>
      <p:pic>
        <p:nvPicPr>
          <p:cNvPr id="12" name="Imagen 11">
            <a:extLst>
              <a:ext uri="{FF2B5EF4-FFF2-40B4-BE49-F238E27FC236}">
                <a16:creationId xmlns:a16="http://schemas.microsoft.com/office/drawing/2014/main" xmlns="" id="{D008CC4F-C6DE-CC94-40FE-67319F30D855}"/>
              </a:ext>
            </a:extLst>
          </p:cNvPr>
          <p:cNvPicPr>
            <a:picLocks noChangeAspect="1"/>
          </p:cNvPicPr>
          <p:nvPr/>
        </p:nvPicPr>
        <p:blipFill>
          <a:blip r:embed="rId3"/>
          <a:stretch>
            <a:fillRect/>
          </a:stretch>
        </p:blipFill>
        <p:spPr>
          <a:xfrm>
            <a:off x="10248900" y="398462"/>
            <a:ext cx="585267" cy="432854"/>
          </a:xfrm>
          <a:prstGeom prst="rect">
            <a:avLst/>
          </a:prstGeom>
        </p:spPr>
      </p:pic>
      <p:pic>
        <p:nvPicPr>
          <p:cNvPr id="13" name="Imagen 12">
            <a:extLst>
              <a:ext uri="{FF2B5EF4-FFF2-40B4-BE49-F238E27FC236}">
                <a16:creationId xmlns:a16="http://schemas.microsoft.com/office/drawing/2014/main" xmlns="" id="{7F884EEB-CCE3-3A8A-6DC8-5D0BB984E4D2}"/>
              </a:ext>
            </a:extLst>
          </p:cNvPr>
          <p:cNvPicPr>
            <a:picLocks noChangeAspect="1"/>
          </p:cNvPicPr>
          <p:nvPr/>
        </p:nvPicPr>
        <p:blipFill>
          <a:blip r:embed="rId4"/>
          <a:stretch>
            <a:fillRect/>
          </a:stretch>
        </p:blipFill>
        <p:spPr>
          <a:xfrm>
            <a:off x="11245476" y="829422"/>
            <a:ext cx="390178" cy="237765"/>
          </a:xfrm>
          <a:prstGeom prst="rect">
            <a:avLst/>
          </a:prstGeom>
        </p:spPr>
      </p:pic>
      <p:sp>
        <p:nvSpPr>
          <p:cNvPr id="14" name="Rectángulo 13">
            <a:extLst>
              <a:ext uri="{FF2B5EF4-FFF2-40B4-BE49-F238E27FC236}">
                <a16:creationId xmlns:a16="http://schemas.microsoft.com/office/drawing/2014/main" xmlns="" id="{081F6805-6766-D06B-E742-EDBA54830280}"/>
              </a:ext>
            </a:extLst>
          </p:cNvPr>
          <p:cNvSpPr/>
          <p:nvPr/>
        </p:nvSpPr>
        <p:spPr>
          <a:xfrm>
            <a:off x="7520641" y="1638300"/>
            <a:ext cx="3724835" cy="33908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CuadroTexto 10"/>
          <p:cNvSpPr txBox="1"/>
          <p:nvPr/>
        </p:nvSpPr>
        <p:spPr>
          <a:xfrm>
            <a:off x="7520641" y="1739900"/>
            <a:ext cx="3625476" cy="3170099"/>
          </a:xfrm>
          <a:prstGeom prst="rect">
            <a:avLst/>
          </a:prstGeom>
          <a:noFill/>
        </p:spPr>
        <p:txBody>
          <a:bodyPr wrap="square" rtlCol="0">
            <a:spAutoFit/>
          </a:bodyPr>
          <a:lstStyle/>
          <a:p>
            <a:r>
              <a:rPr lang="es-MX" sz="2000" dirty="0" smtClean="0">
                <a:solidFill>
                  <a:sysClr val="windowText" lastClr="000000"/>
                </a:solidFill>
                <a:latin typeface="Bahnschrift SemiBold" panose="020B0502040204020203" pitchFamily="34" charset="0"/>
              </a:rPr>
              <a:t>El agua y solutos  ingresan al beber agua perdida de agua por  ósmosis a través de las branquias ,el exceso de sodio y cloruro se excreta por células especializadas en las branquias .la urea, otros sales y poca agua son excretadas en una orina escasa.</a:t>
            </a:r>
            <a:endParaRPr lang="es-PE" sz="2000" dirty="0">
              <a:solidFill>
                <a:sysClr val="windowText" lastClr="000000"/>
              </a:solidFill>
              <a:latin typeface="Bahnschrift SemiBold" panose="020B0502040204020203" pitchFamily="34" charset="0"/>
            </a:endParaRPr>
          </a:p>
        </p:txBody>
      </p:sp>
      <p:pic>
        <p:nvPicPr>
          <p:cNvPr id="16" name="Imagen 15"/>
          <p:cNvPicPr>
            <a:picLocks noChangeAspect="1"/>
          </p:cNvPicPr>
          <p:nvPr/>
        </p:nvPicPr>
        <p:blipFill>
          <a:blip r:embed="rId5"/>
          <a:stretch>
            <a:fillRect/>
          </a:stretch>
        </p:blipFill>
        <p:spPr>
          <a:xfrm>
            <a:off x="556346" y="1550460"/>
            <a:ext cx="6590329" cy="3478739"/>
          </a:xfrm>
          <a:prstGeom prst="rect">
            <a:avLst/>
          </a:prstGeom>
        </p:spPr>
      </p:pic>
    </p:spTree>
    <p:extLst>
      <p:ext uri="{BB962C8B-B14F-4D97-AF65-F5344CB8AC3E}">
        <p14:creationId xmlns:p14="http://schemas.microsoft.com/office/powerpoint/2010/main" val="12677881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AB56318-EFF2-EF56-FE7A-3B64ED3FD81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xmlns="" id="{A4D38BD6-06B5-0EB1-0CC6-7484300DB192}"/>
              </a:ext>
            </a:extLst>
          </p:cNvPr>
          <p:cNvSpPr>
            <a:spLocks noGrp="1"/>
          </p:cNvSpPr>
          <p:nvPr>
            <p:ph idx="1"/>
          </p:nvPr>
        </p:nvSpPr>
        <p:spPr/>
        <p:txBody>
          <a:bodyPr/>
          <a:lstStyle/>
          <a:p>
            <a:endParaRPr lang="es-PE"/>
          </a:p>
        </p:txBody>
      </p:sp>
      <p:sp>
        <p:nvSpPr>
          <p:cNvPr id="5" name="Rectángulo 4">
            <a:extLst>
              <a:ext uri="{FF2B5EF4-FFF2-40B4-BE49-F238E27FC236}">
                <a16:creationId xmlns:a16="http://schemas.microsoft.com/office/drawing/2014/main" xmlns="" id="{F270FB35-A3E2-C48B-D294-DBE6229AB7B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 name="Imagen 7">
            <a:extLst>
              <a:ext uri="{FF2B5EF4-FFF2-40B4-BE49-F238E27FC236}">
                <a16:creationId xmlns:a16="http://schemas.microsoft.com/office/drawing/2014/main" xmlns="" id="{594FC3F8-F0EC-EC9E-EA91-78380E406F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56" b="41667" l="900" r="98800">
                        <a14:foregroundMark x1="900" y1="30370" x2="10600" y2="29444"/>
                        <a14:foregroundMark x1="1700" y1="33889" x2="7200" y2="39074"/>
                        <a14:foregroundMark x1="7200" y1="39074" x2="22400" y2="40741"/>
                        <a14:foregroundMark x1="22400" y1="40741" x2="57700" y2="40185"/>
                        <a14:foregroundMark x1="57700" y1="40185" x2="74000" y2="40648"/>
                        <a14:foregroundMark x1="74000" y1="40648" x2="89400" y2="39630"/>
                        <a14:foregroundMark x1="93500" y1="31389" x2="96300" y2="31204"/>
                        <a14:foregroundMark x1="99100" y1="31019" x2="98800" y2="39352"/>
                        <a14:foregroundMark x1="98800" y1="39352" x2="98100" y2="41204"/>
                      </a14:backgroundRemoval>
                    </a14:imgEffect>
                  </a14:imgLayer>
                </a14:imgProps>
              </a:ext>
            </a:extLst>
          </a:blip>
          <a:srcRect t="23530" b="56209"/>
          <a:stretch/>
        </p:blipFill>
        <p:spPr>
          <a:xfrm>
            <a:off x="0" y="5038165"/>
            <a:ext cx="12192000" cy="1819835"/>
          </a:xfrm>
          <a:prstGeom prst="rect">
            <a:avLst/>
          </a:prstGeom>
        </p:spPr>
      </p:pic>
      <p:sp>
        <p:nvSpPr>
          <p:cNvPr id="9" name="Elipse 8">
            <a:extLst>
              <a:ext uri="{FF2B5EF4-FFF2-40B4-BE49-F238E27FC236}">
                <a16:creationId xmlns:a16="http://schemas.microsoft.com/office/drawing/2014/main" xmlns="" id="{7CCCCF57-E312-34E2-84D5-889CA6CD0EF4}"/>
              </a:ext>
            </a:extLst>
          </p:cNvPr>
          <p:cNvSpPr/>
          <p:nvPr/>
        </p:nvSpPr>
        <p:spPr>
          <a:xfrm>
            <a:off x="10748682" y="365125"/>
            <a:ext cx="519953" cy="477557"/>
          </a:xfrm>
          <a:prstGeom prst="ellipse">
            <a:avLst/>
          </a:prstGeom>
          <a:solidFill>
            <a:srgbClr val="F8E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Elipse 9">
            <a:extLst>
              <a:ext uri="{FF2B5EF4-FFF2-40B4-BE49-F238E27FC236}">
                <a16:creationId xmlns:a16="http://schemas.microsoft.com/office/drawing/2014/main" xmlns="" id="{609023C9-1AF1-3143-64BB-9E9D7A1859BA}"/>
              </a:ext>
            </a:extLst>
          </p:cNvPr>
          <p:cNvSpPr/>
          <p:nvPr/>
        </p:nvSpPr>
        <p:spPr>
          <a:xfrm>
            <a:off x="10829364" y="460468"/>
            <a:ext cx="358588" cy="286870"/>
          </a:xfrm>
          <a:prstGeom prst="ellipse">
            <a:avLst/>
          </a:prstGeom>
          <a:solidFill>
            <a:srgbClr val="F7F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1" name="Imagen 10">
            <a:extLst>
              <a:ext uri="{FF2B5EF4-FFF2-40B4-BE49-F238E27FC236}">
                <a16:creationId xmlns:a16="http://schemas.microsoft.com/office/drawing/2014/main" xmlns="" id="{D3DE51AA-2A4A-4CFD-0A43-0436A4890105}"/>
              </a:ext>
            </a:extLst>
          </p:cNvPr>
          <p:cNvPicPr>
            <a:picLocks noChangeAspect="1"/>
          </p:cNvPicPr>
          <p:nvPr/>
        </p:nvPicPr>
        <p:blipFill>
          <a:blip r:embed="rId4"/>
          <a:stretch>
            <a:fillRect/>
          </a:stretch>
        </p:blipFill>
        <p:spPr>
          <a:xfrm>
            <a:off x="763750" y="1576512"/>
            <a:ext cx="5430862" cy="3710767"/>
          </a:xfrm>
          <a:prstGeom prst="rect">
            <a:avLst/>
          </a:prstGeom>
        </p:spPr>
      </p:pic>
      <p:sp>
        <p:nvSpPr>
          <p:cNvPr id="12" name="Rectángulo 11">
            <a:extLst>
              <a:ext uri="{FF2B5EF4-FFF2-40B4-BE49-F238E27FC236}">
                <a16:creationId xmlns:a16="http://schemas.microsoft.com/office/drawing/2014/main" xmlns="" id="{4EB4E1A2-A3CC-AE8D-ECB2-D820D4249EDA}"/>
              </a:ext>
            </a:extLst>
          </p:cNvPr>
          <p:cNvSpPr/>
          <p:nvPr/>
        </p:nvSpPr>
        <p:spPr>
          <a:xfrm>
            <a:off x="0" y="663699"/>
            <a:ext cx="2268071" cy="512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CuadroTexto 12">
            <a:extLst>
              <a:ext uri="{FF2B5EF4-FFF2-40B4-BE49-F238E27FC236}">
                <a16:creationId xmlns:a16="http://schemas.microsoft.com/office/drawing/2014/main" xmlns="" id="{D5C4958C-AA6C-1FA7-9725-343659B1C60D}"/>
              </a:ext>
            </a:extLst>
          </p:cNvPr>
          <p:cNvSpPr txBox="1"/>
          <p:nvPr/>
        </p:nvSpPr>
        <p:spPr>
          <a:xfrm>
            <a:off x="80683" y="690312"/>
            <a:ext cx="3895165" cy="400110"/>
          </a:xfrm>
          <a:prstGeom prst="rect">
            <a:avLst/>
          </a:prstGeom>
          <a:noFill/>
        </p:spPr>
        <p:txBody>
          <a:bodyPr wrap="square" rtlCol="0">
            <a:spAutoFit/>
          </a:bodyPr>
          <a:lstStyle/>
          <a:p>
            <a:r>
              <a:rPr lang="es-ES" sz="2000" dirty="0">
                <a:latin typeface="Bahnschrift SemiBold" panose="020B0502040204020203" pitchFamily="34" charset="0"/>
              </a:rPr>
              <a:t>Anfibios (Rana)</a:t>
            </a:r>
            <a:endParaRPr lang="es-PE" sz="2000" dirty="0">
              <a:latin typeface="Bahnschrift SemiBold" panose="020B0502040204020203" pitchFamily="34" charset="0"/>
            </a:endParaRPr>
          </a:p>
        </p:txBody>
      </p:sp>
      <p:sp>
        <p:nvSpPr>
          <p:cNvPr id="14" name="Rectángulo 13">
            <a:extLst>
              <a:ext uri="{FF2B5EF4-FFF2-40B4-BE49-F238E27FC236}">
                <a16:creationId xmlns:a16="http://schemas.microsoft.com/office/drawing/2014/main" xmlns="" id="{A0308FE0-068C-A6A0-9947-117ADA8F2858}"/>
              </a:ext>
            </a:extLst>
          </p:cNvPr>
          <p:cNvSpPr/>
          <p:nvPr/>
        </p:nvSpPr>
        <p:spPr>
          <a:xfrm>
            <a:off x="6851276" y="1027907"/>
            <a:ext cx="4829735" cy="2019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CuadroTexto 3"/>
          <p:cNvSpPr txBox="1"/>
          <p:nvPr/>
        </p:nvSpPr>
        <p:spPr>
          <a:xfrm>
            <a:off x="6980143" y="1178650"/>
            <a:ext cx="4572000" cy="1754326"/>
          </a:xfrm>
          <a:prstGeom prst="rect">
            <a:avLst/>
          </a:prstGeom>
          <a:noFill/>
        </p:spPr>
        <p:txBody>
          <a:bodyPr wrap="square" rtlCol="0">
            <a:spAutoFit/>
          </a:bodyPr>
          <a:lstStyle/>
          <a:p>
            <a:r>
              <a:rPr lang="es-MX" dirty="0">
                <a:latin typeface="Bahnschrift SemiBold" panose="020B0502040204020203" pitchFamily="34" charset="0"/>
              </a:rPr>
              <a:t>T</a:t>
            </a:r>
            <a:r>
              <a:rPr lang="es-MX" dirty="0" smtClean="0">
                <a:latin typeface="Bahnschrift SemiBold" panose="020B0502040204020203" pitchFamily="34" charset="0"/>
              </a:rPr>
              <a:t>ienen </a:t>
            </a:r>
            <a:r>
              <a:rPr lang="es-MX" dirty="0">
                <a:latin typeface="Bahnschrift SemiBold" panose="020B0502040204020203" pitchFamily="34" charset="0"/>
              </a:rPr>
              <a:t>dos riñones que eliminan los productos nitrogenados de la sangre. Las ranas producen grandes cantidades de orina diluida, con el fin de eliminar las sustancias tóxicas de los túbulos </a:t>
            </a:r>
            <a:r>
              <a:rPr lang="es-MX" dirty="0" smtClean="0">
                <a:latin typeface="Bahnschrift SemiBold" panose="020B0502040204020203" pitchFamily="34" charset="0"/>
              </a:rPr>
              <a:t>renales el nitrógeno </a:t>
            </a:r>
            <a:r>
              <a:rPr lang="es-MX" dirty="0">
                <a:latin typeface="Bahnschrift SemiBold" panose="020B0502040204020203" pitchFamily="34" charset="0"/>
              </a:rPr>
              <a:t>es </a:t>
            </a:r>
            <a:r>
              <a:rPr lang="es-MX" dirty="0" smtClean="0">
                <a:latin typeface="Bahnschrift SemiBold" panose="020B0502040204020203" pitchFamily="34" charset="0"/>
              </a:rPr>
              <a:t>excretado</a:t>
            </a:r>
            <a:endParaRPr lang="es-PE" dirty="0">
              <a:latin typeface="Bahnschrift SemiBold" panose="020B0502040204020203" pitchFamily="34" charset="0"/>
            </a:endParaRPr>
          </a:p>
        </p:txBody>
      </p:sp>
    </p:spTree>
    <p:extLst>
      <p:ext uri="{BB962C8B-B14F-4D97-AF65-F5344CB8AC3E}">
        <p14:creationId xmlns:p14="http://schemas.microsoft.com/office/powerpoint/2010/main" val="575969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AB56318-EFF2-EF56-FE7A-3B64ED3FD81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xmlns="" id="{A4D38BD6-06B5-0EB1-0CC6-7484300DB192}"/>
              </a:ext>
            </a:extLst>
          </p:cNvPr>
          <p:cNvSpPr>
            <a:spLocks noGrp="1"/>
          </p:cNvSpPr>
          <p:nvPr>
            <p:ph idx="1"/>
          </p:nvPr>
        </p:nvSpPr>
        <p:spPr/>
        <p:txBody>
          <a:bodyPr/>
          <a:lstStyle/>
          <a:p>
            <a:endParaRPr lang="es-PE"/>
          </a:p>
        </p:txBody>
      </p:sp>
      <p:sp>
        <p:nvSpPr>
          <p:cNvPr id="5" name="Rectángulo 4">
            <a:extLst>
              <a:ext uri="{FF2B5EF4-FFF2-40B4-BE49-F238E27FC236}">
                <a16:creationId xmlns:a16="http://schemas.microsoft.com/office/drawing/2014/main" xmlns="" id="{F270FB35-A3E2-C48B-D294-DBE6229AB7BE}"/>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 name="Imagen 7">
            <a:extLst>
              <a:ext uri="{FF2B5EF4-FFF2-40B4-BE49-F238E27FC236}">
                <a16:creationId xmlns:a16="http://schemas.microsoft.com/office/drawing/2014/main" xmlns="" id="{594FC3F8-F0EC-EC9E-EA91-78380E406F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556" b="41667" l="900" r="98800">
                        <a14:foregroundMark x1="900" y1="30370" x2="10600" y2="29444"/>
                        <a14:foregroundMark x1="1700" y1="33889" x2="7200" y2="39074"/>
                        <a14:foregroundMark x1="7200" y1="39074" x2="22400" y2="40741"/>
                        <a14:foregroundMark x1="22400" y1="40741" x2="57700" y2="40185"/>
                        <a14:foregroundMark x1="57700" y1="40185" x2="74000" y2="40648"/>
                        <a14:foregroundMark x1="74000" y1="40648" x2="89400" y2="39630"/>
                        <a14:foregroundMark x1="93500" y1="31389" x2="96300" y2="31204"/>
                        <a14:foregroundMark x1="99100" y1="31019" x2="98800" y2="39352"/>
                        <a14:foregroundMark x1="98800" y1="39352" x2="98100" y2="41204"/>
                      </a14:backgroundRemoval>
                    </a14:imgEffect>
                  </a14:imgLayer>
                </a14:imgProps>
              </a:ext>
            </a:extLst>
          </a:blip>
          <a:srcRect t="23530" b="56209"/>
          <a:stretch/>
        </p:blipFill>
        <p:spPr>
          <a:xfrm>
            <a:off x="0" y="5038165"/>
            <a:ext cx="12192000" cy="1819835"/>
          </a:xfrm>
          <a:prstGeom prst="rect">
            <a:avLst/>
          </a:prstGeom>
        </p:spPr>
      </p:pic>
      <p:sp>
        <p:nvSpPr>
          <p:cNvPr id="9" name="Elipse 8">
            <a:extLst>
              <a:ext uri="{FF2B5EF4-FFF2-40B4-BE49-F238E27FC236}">
                <a16:creationId xmlns:a16="http://schemas.microsoft.com/office/drawing/2014/main" xmlns="" id="{7CCCCF57-E312-34E2-84D5-889CA6CD0EF4}"/>
              </a:ext>
            </a:extLst>
          </p:cNvPr>
          <p:cNvSpPr/>
          <p:nvPr/>
        </p:nvSpPr>
        <p:spPr>
          <a:xfrm>
            <a:off x="10748682" y="365125"/>
            <a:ext cx="519953" cy="477557"/>
          </a:xfrm>
          <a:prstGeom prst="ellipse">
            <a:avLst/>
          </a:prstGeom>
          <a:solidFill>
            <a:srgbClr val="F8E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Elipse 9">
            <a:extLst>
              <a:ext uri="{FF2B5EF4-FFF2-40B4-BE49-F238E27FC236}">
                <a16:creationId xmlns:a16="http://schemas.microsoft.com/office/drawing/2014/main" xmlns="" id="{609023C9-1AF1-3143-64BB-9E9D7A1859BA}"/>
              </a:ext>
            </a:extLst>
          </p:cNvPr>
          <p:cNvSpPr/>
          <p:nvPr/>
        </p:nvSpPr>
        <p:spPr>
          <a:xfrm>
            <a:off x="10829364" y="460468"/>
            <a:ext cx="358588" cy="286870"/>
          </a:xfrm>
          <a:prstGeom prst="ellipse">
            <a:avLst/>
          </a:prstGeom>
          <a:solidFill>
            <a:srgbClr val="F7F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Rectángulo 11">
            <a:extLst>
              <a:ext uri="{FF2B5EF4-FFF2-40B4-BE49-F238E27FC236}">
                <a16:creationId xmlns:a16="http://schemas.microsoft.com/office/drawing/2014/main" xmlns="" id="{4EB4E1A2-A3CC-AE8D-ECB2-D820D4249EDA}"/>
              </a:ext>
            </a:extLst>
          </p:cNvPr>
          <p:cNvSpPr/>
          <p:nvPr/>
        </p:nvSpPr>
        <p:spPr>
          <a:xfrm>
            <a:off x="0" y="663699"/>
            <a:ext cx="2967318" cy="5125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CuadroTexto 12">
            <a:extLst>
              <a:ext uri="{FF2B5EF4-FFF2-40B4-BE49-F238E27FC236}">
                <a16:creationId xmlns:a16="http://schemas.microsoft.com/office/drawing/2014/main" xmlns="" id="{D5C4958C-AA6C-1FA7-9725-343659B1C60D}"/>
              </a:ext>
            </a:extLst>
          </p:cNvPr>
          <p:cNvSpPr txBox="1"/>
          <p:nvPr/>
        </p:nvSpPr>
        <p:spPr>
          <a:xfrm>
            <a:off x="80683" y="690312"/>
            <a:ext cx="3895165" cy="400110"/>
          </a:xfrm>
          <a:prstGeom prst="rect">
            <a:avLst/>
          </a:prstGeom>
          <a:noFill/>
        </p:spPr>
        <p:txBody>
          <a:bodyPr wrap="square" rtlCol="0">
            <a:spAutoFit/>
          </a:bodyPr>
          <a:lstStyle/>
          <a:p>
            <a:r>
              <a:rPr lang="es-ES" sz="2000" dirty="0">
                <a:latin typeface="Bahnschrift SemiBold" panose="020B0502040204020203" pitchFamily="34" charset="0"/>
              </a:rPr>
              <a:t>Anfibios (Salamandras)</a:t>
            </a:r>
            <a:endParaRPr lang="es-PE" sz="2000" dirty="0">
              <a:latin typeface="Bahnschrift SemiBold" panose="020B0502040204020203" pitchFamily="34" charset="0"/>
            </a:endParaRPr>
          </a:p>
        </p:txBody>
      </p:sp>
      <p:sp>
        <p:nvSpPr>
          <p:cNvPr id="14" name="Rectángulo 13">
            <a:extLst>
              <a:ext uri="{FF2B5EF4-FFF2-40B4-BE49-F238E27FC236}">
                <a16:creationId xmlns:a16="http://schemas.microsoft.com/office/drawing/2014/main" xmlns="" id="{A0308FE0-068C-A6A0-9947-117ADA8F2858}"/>
              </a:ext>
            </a:extLst>
          </p:cNvPr>
          <p:cNvSpPr/>
          <p:nvPr/>
        </p:nvSpPr>
        <p:spPr>
          <a:xfrm>
            <a:off x="6389773" y="1207807"/>
            <a:ext cx="4964027" cy="2099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p:cNvSpPr txBox="1"/>
          <p:nvPr/>
        </p:nvSpPr>
        <p:spPr>
          <a:xfrm>
            <a:off x="6515548" y="1241780"/>
            <a:ext cx="4573792" cy="2031325"/>
          </a:xfrm>
          <a:prstGeom prst="rect">
            <a:avLst/>
          </a:prstGeom>
          <a:noFill/>
        </p:spPr>
        <p:txBody>
          <a:bodyPr wrap="square" rtlCol="0">
            <a:spAutoFit/>
          </a:bodyPr>
          <a:lstStyle/>
          <a:p>
            <a:r>
              <a:rPr lang="es-MX" dirty="0" smtClean="0">
                <a:latin typeface="Bahnschrift SemiBold" panose="020B0502040204020203" pitchFamily="34" charset="0"/>
              </a:rPr>
              <a:t>Es </a:t>
            </a:r>
            <a:r>
              <a:rPr lang="es-MX" dirty="0">
                <a:latin typeface="Bahnschrift SemiBold" panose="020B0502040204020203" pitchFamily="34" charset="0"/>
              </a:rPr>
              <a:t>una estructura en la cual varios </a:t>
            </a:r>
            <a:r>
              <a:rPr lang="es-MX" dirty="0" smtClean="0">
                <a:latin typeface="Bahnschrift SemiBold" panose="020B0502040204020203" pitchFamily="34" charset="0"/>
              </a:rPr>
              <a:t>nefronas </a:t>
            </a:r>
            <a:r>
              <a:rPr lang="es-MX" dirty="0">
                <a:latin typeface="Bahnschrift SemiBold" panose="020B0502040204020203" pitchFamily="34" charset="0"/>
              </a:rPr>
              <a:t>de </a:t>
            </a:r>
            <a:r>
              <a:rPr lang="es-MX" dirty="0" smtClean="0">
                <a:latin typeface="Bahnschrift SemiBold" panose="020B0502040204020203" pitchFamily="34" charset="0"/>
              </a:rPr>
              <a:t>se </a:t>
            </a:r>
            <a:r>
              <a:rPr lang="es-MX" dirty="0">
                <a:latin typeface="Bahnschrift SemiBold" panose="020B0502040204020203" pitchFamily="34" charset="0"/>
              </a:rPr>
              <a:t>unen, para desembocar en el conducto </a:t>
            </a:r>
            <a:r>
              <a:rPr lang="es-MX" dirty="0" err="1" smtClean="0">
                <a:latin typeface="Bahnschrift SemiBold" panose="020B0502040204020203" pitchFamily="34" charset="0"/>
              </a:rPr>
              <a:t>protonefridio</a:t>
            </a:r>
            <a:r>
              <a:rPr lang="es-MX" dirty="0">
                <a:latin typeface="Bahnschrift SemiBold" panose="020B0502040204020203" pitchFamily="34" charset="0"/>
              </a:rPr>
              <a:t>. </a:t>
            </a:r>
            <a:r>
              <a:rPr lang="es-MX" dirty="0" smtClean="0">
                <a:latin typeface="Bahnschrift SemiBold" panose="020B0502040204020203" pitchFamily="34" charset="0"/>
              </a:rPr>
              <a:t>Cuando </a:t>
            </a:r>
            <a:r>
              <a:rPr lang="es-MX" dirty="0">
                <a:latin typeface="Bahnschrift SemiBold" panose="020B0502040204020203" pitchFamily="34" charset="0"/>
              </a:rPr>
              <a:t>la vejiga se contrae, la orina se vierte en la cloaca y más allá. El producto de excreción es la </a:t>
            </a:r>
            <a:r>
              <a:rPr lang="es-MX" dirty="0" smtClean="0">
                <a:latin typeface="Bahnschrift SemiBold" panose="020B0502040204020203" pitchFamily="34" charset="0"/>
              </a:rPr>
              <a:t>urea, en la que se forma una vejiga urinaria.</a:t>
            </a:r>
            <a:endParaRPr lang="es-PE" dirty="0">
              <a:latin typeface="Bahnschrift SemiBold" panose="020B0502040204020203" pitchFamily="34" charset="0"/>
            </a:endParaRPr>
          </a:p>
        </p:txBody>
      </p:sp>
      <p:pic>
        <p:nvPicPr>
          <p:cNvPr id="7" name="Imagen 6"/>
          <p:cNvPicPr>
            <a:picLocks noChangeAspect="1"/>
          </p:cNvPicPr>
          <p:nvPr/>
        </p:nvPicPr>
        <p:blipFill>
          <a:blip r:embed="rId4"/>
          <a:stretch>
            <a:fillRect/>
          </a:stretch>
        </p:blipFill>
        <p:spPr>
          <a:xfrm>
            <a:off x="598572" y="2560000"/>
            <a:ext cx="5655539" cy="2088199"/>
          </a:xfrm>
          <a:prstGeom prst="rect">
            <a:avLst/>
          </a:prstGeom>
        </p:spPr>
      </p:pic>
    </p:spTree>
    <p:extLst>
      <p:ext uri="{BB962C8B-B14F-4D97-AF65-F5344CB8AC3E}">
        <p14:creationId xmlns:p14="http://schemas.microsoft.com/office/powerpoint/2010/main" val="4010349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5132320-4C1F-7CF3-2447-ED080DBF89D4}"/>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xmlns=""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a16="http://schemas.microsoft.com/office/drawing/2014/main" xmlns=""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a:extLst>
              <a:ext uri="{FF2B5EF4-FFF2-40B4-BE49-F238E27FC236}">
                <a16:creationId xmlns:a16="http://schemas.microsoft.com/office/drawing/2014/main" xmlns="" id="{0F096477-6FD0-DA30-B3CD-C89FEC2ECCE5}"/>
              </a:ext>
            </a:extLst>
          </p:cNvPr>
          <p:cNvPicPr>
            <a:picLocks noChangeAspect="1"/>
          </p:cNvPicPr>
          <p:nvPr/>
        </p:nvPicPr>
        <p:blipFill>
          <a:blip r:embed="rId2"/>
          <a:stretch>
            <a:fillRect/>
          </a:stretch>
        </p:blipFill>
        <p:spPr>
          <a:xfrm>
            <a:off x="838200" y="1277157"/>
            <a:ext cx="4092388" cy="4392747"/>
          </a:xfrm>
          <a:prstGeom prst="rect">
            <a:avLst/>
          </a:prstGeom>
        </p:spPr>
      </p:pic>
      <p:sp>
        <p:nvSpPr>
          <p:cNvPr id="7" name="Rectángulo 6">
            <a:extLst>
              <a:ext uri="{FF2B5EF4-FFF2-40B4-BE49-F238E27FC236}">
                <a16:creationId xmlns:a16="http://schemas.microsoft.com/office/drawing/2014/main" xmlns="" id="{8D5BD541-07F8-7A6F-C9F4-82D06F4C88B2}"/>
              </a:ext>
            </a:extLst>
          </p:cNvPr>
          <p:cNvSpPr/>
          <p:nvPr/>
        </p:nvSpPr>
        <p:spPr>
          <a:xfrm>
            <a:off x="0" y="564776"/>
            <a:ext cx="838200" cy="4751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CuadroTexto 7">
            <a:extLst>
              <a:ext uri="{FF2B5EF4-FFF2-40B4-BE49-F238E27FC236}">
                <a16:creationId xmlns:a16="http://schemas.microsoft.com/office/drawing/2014/main" xmlns="" id="{1317FF2F-7F28-B570-E330-66325351737E}"/>
              </a:ext>
            </a:extLst>
          </p:cNvPr>
          <p:cNvSpPr txBox="1"/>
          <p:nvPr/>
        </p:nvSpPr>
        <p:spPr>
          <a:xfrm>
            <a:off x="0" y="582927"/>
            <a:ext cx="3541059" cy="400110"/>
          </a:xfrm>
          <a:prstGeom prst="rect">
            <a:avLst/>
          </a:prstGeom>
          <a:noFill/>
        </p:spPr>
        <p:txBody>
          <a:bodyPr wrap="square" rtlCol="0">
            <a:spAutoFit/>
          </a:bodyPr>
          <a:lstStyle/>
          <a:p>
            <a:r>
              <a:rPr lang="es-ES" sz="2000" dirty="0">
                <a:latin typeface="Bahnschrift SemiBold" panose="020B0502040204020203" pitchFamily="34" charset="0"/>
              </a:rPr>
              <a:t>Aves</a:t>
            </a:r>
            <a:endParaRPr lang="es-PE" sz="2000" dirty="0">
              <a:latin typeface="Bahnschrift SemiBold" panose="020B0502040204020203" pitchFamily="34" charset="0"/>
            </a:endParaRPr>
          </a:p>
        </p:txBody>
      </p:sp>
      <p:sp>
        <p:nvSpPr>
          <p:cNvPr id="9" name="Rectángulo 8">
            <a:extLst>
              <a:ext uri="{FF2B5EF4-FFF2-40B4-BE49-F238E27FC236}">
                <a16:creationId xmlns:a16="http://schemas.microsoft.com/office/drawing/2014/main" xmlns="" id="{7D4E62F0-610A-5FBD-FEC3-0545D35D37D4}"/>
              </a:ext>
            </a:extLst>
          </p:cNvPr>
          <p:cNvSpPr/>
          <p:nvPr/>
        </p:nvSpPr>
        <p:spPr>
          <a:xfrm>
            <a:off x="5630316" y="946089"/>
            <a:ext cx="4748124" cy="260483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a16="http://schemas.microsoft.com/office/drawing/2014/main" xmlns="" id="{7866242D-E390-685F-4B80-B2E5C3C8D9E8}"/>
              </a:ext>
            </a:extLst>
          </p:cNvPr>
          <p:cNvPicPr>
            <a:picLocks noChangeAspect="1"/>
          </p:cNvPicPr>
          <p:nvPr/>
        </p:nvPicPr>
        <p:blipFill>
          <a:blip r:embed="rId3"/>
          <a:stretch>
            <a:fillRect/>
          </a:stretch>
        </p:blipFill>
        <p:spPr>
          <a:xfrm>
            <a:off x="10793640" y="292948"/>
            <a:ext cx="524301" cy="475529"/>
          </a:xfrm>
          <a:prstGeom prst="rect">
            <a:avLst/>
          </a:prstGeom>
        </p:spPr>
      </p:pic>
      <p:pic>
        <p:nvPicPr>
          <p:cNvPr id="11" name="Imagen 10">
            <a:extLst>
              <a:ext uri="{FF2B5EF4-FFF2-40B4-BE49-F238E27FC236}">
                <a16:creationId xmlns:a16="http://schemas.microsoft.com/office/drawing/2014/main" xmlns="" id="{3EC5ADC0-B98B-CA87-1120-86758AE62556}"/>
              </a:ext>
            </a:extLst>
          </p:cNvPr>
          <p:cNvPicPr>
            <a:picLocks noChangeAspect="1"/>
          </p:cNvPicPr>
          <p:nvPr/>
        </p:nvPicPr>
        <p:blipFill>
          <a:blip r:embed="rId4"/>
          <a:stretch>
            <a:fillRect/>
          </a:stretch>
        </p:blipFill>
        <p:spPr>
          <a:xfrm>
            <a:off x="9919581" y="207622"/>
            <a:ext cx="585267" cy="432854"/>
          </a:xfrm>
          <a:prstGeom prst="rect">
            <a:avLst/>
          </a:prstGeom>
        </p:spPr>
      </p:pic>
      <p:pic>
        <p:nvPicPr>
          <p:cNvPr id="12" name="Imagen 11">
            <a:extLst>
              <a:ext uri="{FF2B5EF4-FFF2-40B4-BE49-F238E27FC236}">
                <a16:creationId xmlns:a16="http://schemas.microsoft.com/office/drawing/2014/main" xmlns="" id="{60FED864-0C04-BB4F-7EF4-3E42B342EECA}"/>
              </a:ext>
            </a:extLst>
          </p:cNvPr>
          <p:cNvPicPr>
            <a:picLocks noChangeAspect="1"/>
          </p:cNvPicPr>
          <p:nvPr/>
        </p:nvPicPr>
        <p:blipFill>
          <a:blip r:embed="rId5"/>
          <a:stretch>
            <a:fillRect/>
          </a:stretch>
        </p:blipFill>
        <p:spPr>
          <a:xfrm>
            <a:off x="10784675" y="827207"/>
            <a:ext cx="390178" cy="237765"/>
          </a:xfrm>
          <a:prstGeom prst="rect">
            <a:avLst/>
          </a:prstGeom>
        </p:spPr>
      </p:pic>
      <p:sp>
        <p:nvSpPr>
          <p:cNvPr id="5" name="CuadroTexto 4"/>
          <p:cNvSpPr txBox="1"/>
          <p:nvPr/>
        </p:nvSpPr>
        <p:spPr>
          <a:xfrm>
            <a:off x="5736899" y="1064972"/>
            <a:ext cx="4475315" cy="2308324"/>
          </a:xfrm>
          <a:prstGeom prst="rect">
            <a:avLst/>
          </a:prstGeom>
          <a:noFill/>
          <a:ln>
            <a:solidFill>
              <a:schemeClr val="bg1"/>
            </a:solidFill>
          </a:ln>
        </p:spPr>
        <p:txBody>
          <a:bodyPr wrap="square" rtlCol="0">
            <a:spAutoFit/>
          </a:bodyPr>
          <a:lstStyle/>
          <a:p>
            <a:r>
              <a:rPr lang="es-MX" dirty="0">
                <a:solidFill>
                  <a:sysClr val="windowText" lastClr="000000"/>
                </a:solidFill>
                <a:latin typeface="Bahnschrift SemiBold" panose="020B0502040204020203" pitchFamily="34" charset="0"/>
              </a:rPr>
              <a:t>En él se pueden encontrar estructuras comunes a otros organismos como por ejemplo un par de riñones, que se encargan de filtrar y absorber sustancias nocivas y de desecho del organismo, y los uréteres, encargados de transportarlos hasta el punto de salida, entre otros órganos</a:t>
            </a:r>
            <a:r>
              <a:rPr lang="es-MX" dirty="0">
                <a:solidFill>
                  <a:srgbClr val="BDC1C6"/>
                </a:solidFill>
                <a:latin typeface="arial" panose="020B0604020202020204" pitchFamily="34" charset="0"/>
              </a:rPr>
              <a:t>.</a:t>
            </a:r>
            <a:endParaRPr lang="es-PE" dirty="0"/>
          </a:p>
        </p:txBody>
      </p:sp>
    </p:spTree>
    <p:extLst>
      <p:ext uri="{BB962C8B-B14F-4D97-AF65-F5344CB8AC3E}">
        <p14:creationId xmlns:p14="http://schemas.microsoft.com/office/powerpoint/2010/main" val="35686450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5132320-4C1F-7CF3-2447-ED080DBF89D4}"/>
              </a:ext>
            </a:extLst>
          </p:cNvPr>
          <p:cNvSpPr>
            <a:spLocks noGrp="1"/>
          </p:cNvSpPr>
          <p:nvPr>
            <p:ph type="title"/>
          </p:nvPr>
        </p:nvSpPr>
        <p:spPr/>
        <p:txBody>
          <a:bodyPr/>
          <a:lstStyle/>
          <a:p>
            <a:endParaRPr lang="es-PE" dirty="0"/>
          </a:p>
        </p:txBody>
      </p:sp>
      <p:sp>
        <p:nvSpPr>
          <p:cNvPr id="3" name="Marcador de contenido 2">
            <a:extLst>
              <a:ext uri="{FF2B5EF4-FFF2-40B4-BE49-F238E27FC236}">
                <a16:creationId xmlns:a16="http://schemas.microsoft.com/office/drawing/2014/main" xmlns=""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a16="http://schemas.microsoft.com/office/drawing/2014/main" xmlns=""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a:extLst>
              <a:ext uri="{FF2B5EF4-FFF2-40B4-BE49-F238E27FC236}">
                <a16:creationId xmlns:a16="http://schemas.microsoft.com/office/drawing/2014/main" xmlns="" id="{8D5BD541-07F8-7A6F-C9F4-82D06F4C88B2}"/>
              </a:ext>
            </a:extLst>
          </p:cNvPr>
          <p:cNvSpPr/>
          <p:nvPr/>
        </p:nvSpPr>
        <p:spPr>
          <a:xfrm>
            <a:off x="0" y="564776"/>
            <a:ext cx="3783106" cy="475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7D4E62F0-610A-5FBD-FEC3-0545D35D37D4}"/>
              </a:ext>
            </a:extLst>
          </p:cNvPr>
          <p:cNvSpPr/>
          <p:nvPr/>
        </p:nvSpPr>
        <p:spPr>
          <a:xfrm>
            <a:off x="6495064" y="1327736"/>
            <a:ext cx="4262717" cy="29429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a16="http://schemas.microsoft.com/office/drawing/2014/main" xmlns="" id="{7866242D-E390-685F-4B80-B2E5C3C8D9E8}"/>
              </a:ext>
            </a:extLst>
          </p:cNvPr>
          <p:cNvPicPr>
            <a:picLocks noChangeAspect="1"/>
          </p:cNvPicPr>
          <p:nvPr/>
        </p:nvPicPr>
        <p:blipFill>
          <a:blip r:embed="rId2"/>
          <a:stretch>
            <a:fillRect/>
          </a:stretch>
        </p:blipFill>
        <p:spPr>
          <a:xfrm>
            <a:off x="10793640" y="292948"/>
            <a:ext cx="524301" cy="475529"/>
          </a:xfrm>
          <a:prstGeom prst="rect">
            <a:avLst/>
          </a:prstGeom>
        </p:spPr>
      </p:pic>
      <p:pic>
        <p:nvPicPr>
          <p:cNvPr id="11" name="Imagen 10">
            <a:extLst>
              <a:ext uri="{FF2B5EF4-FFF2-40B4-BE49-F238E27FC236}">
                <a16:creationId xmlns:a16="http://schemas.microsoft.com/office/drawing/2014/main" xmlns="" id="{3EC5ADC0-B98B-CA87-1120-86758AE62556}"/>
              </a:ext>
            </a:extLst>
          </p:cNvPr>
          <p:cNvPicPr>
            <a:picLocks noChangeAspect="1"/>
          </p:cNvPicPr>
          <p:nvPr/>
        </p:nvPicPr>
        <p:blipFill>
          <a:blip r:embed="rId3"/>
          <a:stretch>
            <a:fillRect/>
          </a:stretch>
        </p:blipFill>
        <p:spPr>
          <a:xfrm>
            <a:off x="9919581" y="207622"/>
            <a:ext cx="585267" cy="432854"/>
          </a:xfrm>
          <a:prstGeom prst="rect">
            <a:avLst/>
          </a:prstGeom>
        </p:spPr>
      </p:pic>
      <p:pic>
        <p:nvPicPr>
          <p:cNvPr id="12" name="Imagen 11">
            <a:extLst>
              <a:ext uri="{FF2B5EF4-FFF2-40B4-BE49-F238E27FC236}">
                <a16:creationId xmlns:a16="http://schemas.microsoft.com/office/drawing/2014/main" xmlns="" id="{60FED864-0C04-BB4F-7EF4-3E42B342EECA}"/>
              </a:ext>
            </a:extLst>
          </p:cNvPr>
          <p:cNvPicPr>
            <a:picLocks noChangeAspect="1"/>
          </p:cNvPicPr>
          <p:nvPr/>
        </p:nvPicPr>
        <p:blipFill>
          <a:blip r:embed="rId4"/>
          <a:stretch>
            <a:fillRect/>
          </a:stretch>
        </p:blipFill>
        <p:spPr>
          <a:xfrm>
            <a:off x="10784675" y="827207"/>
            <a:ext cx="390178" cy="237765"/>
          </a:xfrm>
          <a:prstGeom prst="rect">
            <a:avLst/>
          </a:prstGeom>
        </p:spPr>
      </p:pic>
      <p:pic>
        <p:nvPicPr>
          <p:cNvPr id="5" name="Imagen 4">
            <a:extLst>
              <a:ext uri="{FF2B5EF4-FFF2-40B4-BE49-F238E27FC236}">
                <a16:creationId xmlns:a16="http://schemas.microsoft.com/office/drawing/2014/main" xmlns="" id="{19E931F0-4E00-4B96-9C66-00CF474FD4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29" b="96786" l="3422" r="99117">
                        <a14:foregroundMark x1="3642" y1="82143" x2="16004" y2="96786"/>
                        <a14:foregroundMark x1="77042" y1="86786" x2="93709" y2="79643"/>
                        <a14:foregroundMark x1="93709" y1="79643" x2="95916" y2="80000"/>
                        <a14:foregroundMark x1="99117" y1="75000" x2="99117" y2="72857"/>
                      </a14:backgroundRemoval>
                    </a14:imgEffect>
                  </a14:imgLayer>
                </a14:imgProps>
              </a:ext>
            </a:extLst>
          </a:blip>
          <a:srcRect b="7815"/>
          <a:stretch/>
        </p:blipFill>
        <p:spPr>
          <a:xfrm>
            <a:off x="-52109" y="4399429"/>
            <a:ext cx="12405473" cy="2458571"/>
          </a:xfrm>
          <a:prstGeom prst="rect">
            <a:avLst/>
          </a:prstGeom>
        </p:spPr>
      </p:pic>
      <p:pic>
        <p:nvPicPr>
          <p:cNvPr id="13" name="Imagen 12">
            <a:extLst>
              <a:ext uri="{FF2B5EF4-FFF2-40B4-BE49-F238E27FC236}">
                <a16:creationId xmlns:a16="http://schemas.microsoft.com/office/drawing/2014/main" xmlns="" id="{47D4A9B9-033B-3B15-0ADE-82D908F92E57}"/>
              </a:ext>
            </a:extLst>
          </p:cNvPr>
          <p:cNvPicPr>
            <a:picLocks noChangeAspect="1"/>
          </p:cNvPicPr>
          <p:nvPr/>
        </p:nvPicPr>
        <p:blipFill rotWithShape="1">
          <a:blip r:embed="rId7"/>
          <a:srcRect l="16772" r="19158"/>
          <a:stretch/>
        </p:blipFill>
        <p:spPr>
          <a:xfrm>
            <a:off x="768914" y="1604682"/>
            <a:ext cx="4119037" cy="3714032"/>
          </a:xfrm>
          <a:prstGeom prst="rect">
            <a:avLst/>
          </a:prstGeom>
        </p:spPr>
      </p:pic>
      <p:sp>
        <p:nvSpPr>
          <p:cNvPr id="14" name="CuadroTexto 13">
            <a:extLst>
              <a:ext uri="{FF2B5EF4-FFF2-40B4-BE49-F238E27FC236}">
                <a16:creationId xmlns:a16="http://schemas.microsoft.com/office/drawing/2014/main" xmlns="" id="{D016D6F9-6C26-B254-DFD2-EFB0B82FE511}"/>
              </a:ext>
            </a:extLst>
          </p:cNvPr>
          <p:cNvSpPr txBox="1"/>
          <p:nvPr/>
        </p:nvSpPr>
        <p:spPr>
          <a:xfrm>
            <a:off x="105789" y="602286"/>
            <a:ext cx="3677317" cy="400110"/>
          </a:xfrm>
          <a:prstGeom prst="rect">
            <a:avLst/>
          </a:prstGeom>
          <a:noFill/>
        </p:spPr>
        <p:txBody>
          <a:bodyPr wrap="square" rtlCol="0">
            <a:spAutoFit/>
          </a:bodyPr>
          <a:lstStyle/>
          <a:p>
            <a:r>
              <a:rPr lang="es-ES" sz="2000" dirty="0">
                <a:latin typeface="Bahnschrift SemiBold" panose="020B0502040204020203" pitchFamily="34" charset="0"/>
              </a:rPr>
              <a:t>Mamíferos : Común (conejo)</a:t>
            </a:r>
            <a:endParaRPr lang="es-PE" sz="2000" dirty="0">
              <a:latin typeface="Bahnschrift SemiBold" panose="020B0502040204020203" pitchFamily="34" charset="0"/>
            </a:endParaRPr>
          </a:p>
        </p:txBody>
      </p:sp>
      <p:sp>
        <p:nvSpPr>
          <p:cNvPr id="6" name="CuadroTexto 5"/>
          <p:cNvSpPr txBox="1"/>
          <p:nvPr/>
        </p:nvSpPr>
        <p:spPr>
          <a:xfrm>
            <a:off x="6591245" y="1592542"/>
            <a:ext cx="4193430" cy="2308324"/>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Los conejos absorben casi todo el calcio ingerido y excretan el exceso por medio de los riñones. El calcio se precipita en la orina alcalina del conejo y se excreta en forma de sales cristalinas insolubles en una orina espesa de color blanco turbio también conocido como el “lodo de la vejiga”</a:t>
            </a:r>
            <a:endParaRPr lang="es-PE"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343332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5132320-4C1F-7CF3-2447-ED080DBF89D4}"/>
              </a:ext>
            </a:extLst>
          </p:cNvPr>
          <p:cNvSpPr>
            <a:spLocks noGrp="1"/>
          </p:cNvSpPr>
          <p:nvPr>
            <p:ph type="title"/>
          </p:nvPr>
        </p:nvSpPr>
        <p:spPr/>
        <p:txBody>
          <a:bodyPr/>
          <a:lstStyle/>
          <a:p>
            <a:r>
              <a:rPr lang="es-ES" dirty="0"/>
              <a:t> </a:t>
            </a:r>
            <a:endParaRPr lang="es-PE" dirty="0"/>
          </a:p>
        </p:txBody>
      </p:sp>
      <p:sp>
        <p:nvSpPr>
          <p:cNvPr id="3" name="Marcador de contenido 2">
            <a:extLst>
              <a:ext uri="{FF2B5EF4-FFF2-40B4-BE49-F238E27FC236}">
                <a16:creationId xmlns:a16="http://schemas.microsoft.com/office/drawing/2014/main" xmlns=""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a16="http://schemas.microsoft.com/office/drawing/2014/main" xmlns=""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a:extLst>
              <a:ext uri="{FF2B5EF4-FFF2-40B4-BE49-F238E27FC236}">
                <a16:creationId xmlns:a16="http://schemas.microsoft.com/office/drawing/2014/main" xmlns="" id="{8D5BD541-07F8-7A6F-C9F4-82D06F4C88B2}"/>
              </a:ext>
            </a:extLst>
          </p:cNvPr>
          <p:cNvSpPr/>
          <p:nvPr/>
        </p:nvSpPr>
        <p:spPr>
          <a:xfrm>
            <a:off x="0" y="564776"/>
            <a:ext cx="3783106" cy="475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7D4E62F0-610A-5FBD-FEC3-0545D35D37D4}"/>
              </a:ext>
            </a:extLst>
          </p:cNvPr>
          <p:cNvSpPr/>
          <p:nvPr/>
        </p:nvSpPr>
        <p:spPr>
          <a:xfrm>
            <a:off x="5656864" y="775413"/>
            <a:ext cx="4975412" cy="53877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a16="http://schemas.microsoft.com/office/drawing/2014/main" xmlns="" id="{7866242D-E390-685F-4B80-B2E5C3C8D9E8}"/>
              </a:ext>
            </a:extLst>
          </p:cNvPr>
          <p:cNvPicPr>
            <a:picLocks noChangeAspect="1"/>
          </p:cNvPicPr>
          <p:nvPr/>
        </p:nvPicPr>
        <p:blipFill>
          <a:blip r:embed="rId2"/>
          <a:stretch>
            <a:fillRect/>
          </a:stretch>
        </p:blipFill>
        <p:spPr>
          <a:xfrm>
            <a:off x="10793640" y="292948"/>
            <a:ext cx="524301" cy="475529"/>
          </a:xfrm>
          <a:prstGeom prst="rect">
            <a:avLst/>
          </a:prstGeom>
        </p:spPr>
      </p:pic>
      <p:pic>
        <p:nvPicPr>
          <p:cNvPr id="11" name="Imagen 10">
            <a:extLst>
              <a:ext uri="{FF2B5EF4-FFF2-40B4-BE49-F238E27FC236}">
                <a16:creationId xmlns:a16="http://schemas.microsoft.com/office/drawing/2014/main" xmlns="" id="{3EC5ADC0-B98B-CA87-1120-86758AE62556}"/>
              </a:ext>
            </a:extLst>
          </p:cNvPr>
          <p:cNvPicPr>
            <a:picLocks noChangeAspect="1"/>
          </p:cNvPicPr>
          <p:nvPr/>
        </p:nvPicPr>
        <p:blipFill>
          <a:blip r:embed="rId3"/>
          <a:stretch>
            <a:fillRect/>
          </a:stretch>
        </p:blipFill>
        <p:spPr>
          <a:xfrm>
            <a:off x="9919581" y="207622"/>
            <a:ext cx="585267" cy="432854"/>
          </a:xfrm>
          <a:prstGeom prst="rect">
            <a:avLst/>
          </a:prstGeom>
        </p:spPr>
      </p:pic>
      <p:pic>
        <p:nvPicPr>
          <p:cNvPr id="12" name="Imagen 11">
            <a:extLst>
              <a:ext uri="{FF2B5EF4-FFF2-40B4-BE49-F238E27FC236}">
                <a16:creationId xmlns:a16="http://schemas.microsoft.com/office/drawing/2014/main" xmlns="" id="{60FED864-0C04-BB4F-7EF4-3E42B342EECA}"/>
              </a:ext>
            </a:extLst>
          </p:cNvPr>
          <p:cNvPicPr>
            <a:picLocks noChangeAspect="1"/>
          </p:cNvPicPr>
          <p:nvPr/>
        </p:nvPicPr>
        <p:blipFill>
          <a:blip r:embed="rId4"/>
          <a:stretch>
            <a:fillRect/>
          </a:stretch>
        </p:blipFill>
        <p:spPr>
          <a:xfrm>
            <a:off x="10784675" y="827207"/>
            <a:ext cx="390178" cy="237765"/>
          </a:xfrm>
          <a:prstGeom prst="rect">
            <a:avLst/>
          </a:prstGeom>
        </p:spPr>
      </p:pic>
      <p:pic>
        <p:nvPicPr>
          <p:cNvPr id="5" name="Imagen 4">
            <a:extLst>
              <a:ext uri="{FF2B5EF4-FFF2-40B4-BE49-F238E27FC236}">
                <a16:creationId xmlns:a16="http://schemas.microsoft.com/office/drawing/2014/main" xmlns="" id="{19E931F0-4E00-4B96-9C66-00CF474FD4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29" b="96786" l="3422" r="99117">
                        <a14:foregroundMark x1="3642" y1="82143" x2="16004" y2="96786"/>
                        <a14:foregroundMark x1="77042" y1="86786" x2="93709" y2="79643"/>
                        <a14:foregroundMark x1="93709" y1="79643" x2="95916" y2="80000"/>
                        <a14:foregroundMark x1="99117" y1="75000" x2="99117" y2="72857"/>
                      </a14:backgroundRemoval>
                    </a14:imgEffect>
                  </a14:imgLayer>
                </a14:imgProps>
              </a:ext>
            </a:extLst>
          </a:blip>
          <a:srcRect b="7815"/>
          <a:stretch/>
        </p:blipFill>
        <p:spPr>
          <a:xfrm>
            <a:off x="-52109" y="4399429"/>
            <a:ext cx="12405473" cy="2458571"/>
          </a:xfrm>
          <a:prstGeom prst="rect">
            <a:avLst/>
          </a:prstGeom>
        </p:spPr>
      </p:pic>
      <p:sp>
        <p:nvSpPr>
          <p:cNvPr id="14" name="CuadroTexto 13">
            <a:extLst>
              <a:ext uri="{FF2B5EF4-FFF2-40B4-BE49-F238E27FC236}">
                <a16:creationId xmlns:a16="http://schemas.microsoft.com/office/drawing/2014/main" xmlns="" id="{D016D6F9-6C26-B254-DFD2-EFB0B82FE511}"/>
              </a:ext>
            </a:extLst>
          </p:cNvPr>
          <p:cNvSpPr txBox="1"/>
          <p:nvPr/>
        </p:nvSpPr>
        <p:spPr>
          <a:xfrm>
            <a:off x="105789" y="602286"/>
            <a:ext cx="3677317" cy="400110"/>
          </a:xfrm>
          <a:prstGeom prst="rect">
            <a:avLst/>
          </a:prstGeom>
          <a:noFill/>
        </p:spPr>
        <p:txBody>
          <a:bodyPr wrap="square" rtlCol="0">
            <a:spAutoFit/>
          </a:bodyPr>
          <a:lstStyle/>
          <a:p>
            <a:r>
              <a:rPr lang="es-ES" sz="2000" dirty="0">
                <a:latin typeface="Bahnschrift SemiBold" panose="020B0502040204020203" pitchFamily="34" charset="0"/>
              </a:rPr>
              <a:t>Mamíferos : Rumiante (vaca)</a:t>
            </a:r>
            <a:endParaRPr lang="es-PE" sz="2000" dirty="0">
              <a:latin typeface="Bahnschrift SemiBold" panose="020B0502040204020203" pitchFamily="34" charset="0"/>
            </a:endParaRPr>
          </a:p>
        </p:txBody>
      </p:sp>
      <p:pic>
        <p:nvPicPr>
          <p:cNvPr id="6" name="Imagen 5">
            <a:extLst>
              <a:ext uri="{FF2B5EF4-FFF2-40B4-BE49-F238E27FC236}">
                <a16:creationId xmlns:a16="http://schemas.microsoft.com/office/drawing/2014/main" xmlns="" id="{455BEC5D-1BCB-C819-3F80-E1AFDA4C4EEE}"/>
              </a:ext>
            </a:extLst>
          </p:cNvPr>
          <p:cNvPicPr>
            <a:picLocks noChangeAspect="1"/>
          </p:cNvPicPr>
          <p:nvPr/>
        </p:nvPicPr>
        <p:blipFill>
          <a:blip r:embed="rId7"/>
          <a:stretch>
            <a:fillRect/>
          </a:stretch>
        </p:blipFill>
        <p:spPr>
          <a:xfrm>
            <a:off x="426378" y="2156414"/>
            <a:ext cx="4804108" cy="2839571"/>
          </a:xfrm>
          <a:prstGeom prst="rect">
            <a:avLst/>
          </a:prstGeom>
        </p:spPr>
      </p:pic>
      <p:sp>
        <p:nvSpPr>
          <p:cNvPr id="8" name="CuadroTexto 7"/>
          <p:cNvSpPr txBox="1"/>
          <p:nvPr/>
        </p:nvSpPr>
        <p:spPr>
          <a:xfrm>
            <a:off x="5928360" y="1310640"/>
            <a:ext cx="4576488" cy="4801314"/>
          </a:xfrm>
          <a:prstGeom prst="rect">
            <a:avLst/>
          </a:prstGeom>
          <a:noFill/>
        </p:spPr>
        <p:txBody>
          <a:bodyPr wrap="square" rtlCol="0">
            <a:spAutoFit/>
          </a:bodyPr>
          <a:lstStyle/>
          <a:p>
            <a:r>
              <a:rPr lang="es-MX" dirty="0">
                <a:solidFill>
                  <a:sysClr val="windowText" lastClr="000000"/>
                </a:solidFill>
                <a:latin typeface="Bahnschrift SemiBold" panose="020B0502040204020203" pitchFamily="34" charset="0"/>
              </a:rPr>
              <a:t>El rumen es la cámara de mayor </a:t>
            </a:r>
            <a:r>
              <a:rPr lang="es-MX" dirty="0" smtClean="0">
                <a:solidFill>
                  <a:sysClr val="windowText" lastClr="000000"/>
                </a:solidFill>
                <a:latin typeface="Bahnschrift SemiBold" panose="020B0502040204020203" pitchFamily="34" charset="0"/>
              </a:rPr>
              <a:t>tamaño en el estomago el </a:t>
            </a:r>
            <a:r>
              <a:rPr lang="es-MX" dirty="0">
                <a:solidFill>
                  <a:sysClr val="windowText" lastClr="000000"/>
                </a:solidFill>
                <a:latin typeface="Bahnschrift SemiBold" panose="020B0502040204020203" pitchFamily="34" charset="0"/>
              </a:rPr>
              <a:t>retículo o redecilla tiene como función la retención de las partículas alimentarias y movilizar el alimento digerido hacia el omaso o hacia el </a:t>
            </a:r>
            <a:r>
              <a:rPr lang="es-MX" dirty="0" smtClean="0">
                <a:solidFill>
                  <a:sysClr val="windowText" lastClr="000000"/>
                </a:solidFill>
                <a:latin typeface="Bahnschrift SemiBold" panose="020B0502040204020203" pitchFamily="34" charset="0"/>
              </a:rPr>
              <a:t>rumen. En </a:t>
            </a:r>
            <a:r>
              <a:rPr lang="es-MX" dirty="0">
                <a:solidFill>
                  <a:sysClr val="windowText" lastClr="000000"/>
                </a:solidFill>
                <a:latin typeface="Bahnschrift SemiBold" panose="020B0502040204020203" pitchFamily="34" charset="0"/>
              </a:rPr>
              <a:t>el abomaso, cuajar, o estómago propiamente dicho, se segregan los jugos gástricos que someten al alimento a la digestión </a:t>
            </a:r>
            <a:r>
              <a:rPr lang="es-MX" dirty="0" smtClean="0">
                <a:solidFill>
                  <a:sysClr val="windowText" lastClr="000000"/>
                </a:solidFill>
                <a:latin typeface="Bahnschrift SemiBold" panose="020B0502040204020203" pitchFamily="34" charset="0"/>
              </a:rPr>
              <a:t>,el </a:t>
            </a:r>
            <a:r>
              <a:rPr lang="es-MX" dirty="0">
                <a:solidFill>
                  <a:sysClr val="windowText" lastClr="000000"/>
                </a:solidFill>
                <a:latin typeface="Bahnschrift SemiBold" panose="020B0502040204020203" pitchFamily="34" charset="0"/>
              </a:rPr>
              <a:t>cuajar está conectado con el principio del </a:t>
            </a:r>
            <a:r>
              <a:rPr lang="es-MX" dirty="0" smtClean="0">
                <a:solidFill>
                  <a:sysClr val="windowText" lastClr="000000"/>
                </a:solidFill>
                <a:latin typeface="Bahnschrift SemiBold" panose="020B0502040204020203" pitchFamily="34" charset="0"/>
              </a:rPr>
              <a:t>intestino</a:t>
            </a:r>
            <a:endParaRPr lang="es-MX" dirty="0">
              <a:solidFill>
                <a:sysClr val="windowText" lastClr="000000"/>
              </a:solidFill>
              <a:latin typeface="Bahnschrift SemiBold" panose="020B0502040204020203" pitchFamily="34" charset="0"/>
            </a:endParaRPr>
          </a:p>
          <a:p>
            <a:r>
              <a:rPr lang="es-MX" dirty="0" smtClean="0">
                <a:solidFill>
                  <a:sysClr val="windowText" lastClr="000000"/>
                </a:solidFill>
                <a:latin typeface="Bahnschrift SemiBold" panose="020B0502040204020203" pitchFamily="34" charset="0"/>
              </a:rPr>
              <a:t>delgado </a:t>
            </a:r>
            <a:r>
              <a:rPr lang="es-MX" dirty="0">
                <a:solidFill>
                  <a:sysClr val="windowText" lastClr="000000"/>
                </a:solidFill>
                <a:latin typeface="Bahnschrift SemiBold" panose="020B0502040204020203" pitchFamily="34" charset="0"/>
              </a:rPr>
              <a:t>se encarga de la digestión y absorción de nutrientes, y ya en el intestino grueso, el ciego se encarga de la fermentación de los productos de digestión no absorbidos</a:t>
            </a:r>
            <a:r>
              <a:rPr lang="es-MX" dirty="0" smtClean="0">
                <a:solidFill>
                  <a:sysClr val="windowText" lastClr="000000"/>
                </a:solidFill>
                <a:latin typeface="Bahnschrift SemiBold" panose="020B0502040204020203" pitchFamily="34" charset="0"/>
              </a:rPr>
              <a:t>,, </a:t>
            </a:r>
            <a:r>
              <a:rPr lang="es-MX" dirty="0">
                <a:solidFill>
                  <a:sysClr val="windowText" lastClr="000000"/>
                </a:solidFill>
                <a:latin typeface="Bahnschrift SemiBold" panose="020B0502040204020203" pitchFamily="34" charset="0"/>
              </a:rPr>
              <a:t>y el recto recibe los materiales </a:t>
            </a:r>
            <a:r>
              <a:rPr lang="es-MX" dirty="0" smtClean="0">
                <a:solidFill>
                  <a:sysClr val="windowText" lastClr="000000"/>
                </a:solidFill>
                <a:latin typeface="Bahnschrift SemiBold" panose="020B0502040204020203" pitchFamily="34" charset="0"/>
              </a:rPr>
              <a:t>que </a:t>
            </a:r>
            <a:r>
              <a:rPr lang="es-MX" dirty="0">
                <a:solidFill>
                  <a:sysClr val="windowText" lastClr="000000"/>
                </a:solidFill>
                <a:latin typeface="Bahnschrift SemiBold" panose="020B0502040204020203" pitchFamily="34" charset="0"/>
              </a:rPr>
              <a:t>serán expulsadas a través del canal anal.</a:t>
            </a:r>
          </a:p>
        </p:txBody>
      </p:sp>
    </p:spTree>
    <p:extLst>
      <p:ext uri="{BB962C8B-B14F-4D97-AF65-F5344CB8AC3E}">
        <p14:creationId xmlns:p14="http://schemas.microsoft.com/office/powerpoint/2010/main" val="42236042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5132320-4C1F-7CF3-2447-ED080DBF89D4}"/>
              </a:ext>
            </a:extLst>
          </p:cNvPr>
          <p:cNvSpPr>
            <a:spLocks noGrp="1"/>
          </p:cNvSpPr>
          <p:nvPr>
            <p:ph type="title"/>
          </p:nvPr>
        </p:nvSpPr>
        <p:spPr/>
        <p:txBody>
          <a:bodyPr/>
          <a:lstStyle/>
          <a:p>
            <a:endParaRPr lang="es-PE" dirty="0"/>
          </a:p>
        </p:txBody>
      </p:sp>
      <p:sp>
        <p:nvSpPr>
          <p:cNvPr id="3" name="Marcador de contenido 2">
            <a:extLst>
              <a:ext uri="{FF2B5EF4-FFF2-40B4-BE49-F238E27FC236}">
                <a16:creationId xmlns:a16="http://schemas.microsoft.com/office/drawing/2014/main" xmlns="" id="{08E830D2-5AC2-1501-600A-DDC5FE1A6B32}"/>
              </a:ext>
            </a:extLst>
          </p:cNvPr>
          <p:cNvSpPr>
            <a:spLocks noGrp="1"/>
          </p:cNvSpPr>
          <p:nvPr>
            <p:ph idx="1"/>
          </p:nvPr>
        </p:nvSpPr>
        <p:spPr/>
        <p:txBody>
          <a:bodyPr/>
          <a:lstStyle/>
          <a:p>
            <a:endParaRPr lang="es-PE"/>
          </a:p>
        </p:txBody>
      </p:sp>
      <p:sp>
        <p:nvSpPr>
          <p:cNvPr id="4" name="Rectángulo 3">
            <a:extLst>
              <a:ext uri="{FF2B5EF4-FFF2-40B4-BE49-F238E27FC236}">
                <a16:creationId xmlns:a16="http://schemas.microsoft.com/office/drawing/2014/main" xmlns="" id="{F520367A-D455-14F4-B505-32C50DD48A5A}"/>
              </a:ext>
            </a:extLst>
          </p:cNvPr>
          <p:cNvSpPr/>
          <p:nvPr/>
        </p:nvSpPr>
        <p:spPr>
          <a:xfrm>
            <a:off x="0" y="0"/>
            <a:ext cx="12192000" cy="685800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Rectángulo 6">
            <a:extLst>
              <a:ext uri="{FF2B5EF4-FFF2-40B4-BE49-F238E27FC236}">
                <a16:creationId xmlns:a16="http://schemas.microsoft.com/office/drawing/2014/main" xmlns="" id="{8D5BD541-07F8-7A6F-C9F4-82D06F4C88B2}"/>
              </a:ext>
            </a:extLst>
          </p:cNvPr>
          <p:cNvSpPr/>
          <p:nvPr/>
        </p:nvSpPr>
        <p:spPr>
          <a:xfrm>
            <a:off x="0" y="564776"/>
            <a:ext cx="3783106" cy="475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xmlns="" id="{7D4E62F0-610A-5FBD-FEC3-0545D35D37D4}"/>
              </a:ext>
            </a:extLst>
          </p:cNvPr>
          <p:cNvSpPr/>
          <p:nvPr/>
        </p:nvSpPr>
        <p:spPr>
          <a:xfrm>
            <a:off x="6295226" y="1288395"/>
            <a:ext cx="4684538" cy="1970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0" name="Imagen 9">
            <a:extLst>
              <a:ext uri="{FF2B5EF4-FFF2-40B4-BE49-F238E27FC236}">
                <a16:creationId xmlns:a16="http://schemas.microsoft.com/office/drawing/2014/main" xmlns="" id="{7866242D-E390-685F-4B80-B2E5C3C8D9E8}"/>
              </a:ext>
            </a:extLst>
          </p:cNvPr>
          <p:cNvPicPr>
            <a:picLocks noChangeAspect="1"/>
          </p:cNvPicPr>
          <p:nvPr/>
        </p:nvPicPr>
        <p:blipFill>
          <a:blip r:embed="rId2"/>
          <a:stretch>
            <a:fillRect/>
          </a:stretch>
        </p:blipFill>
        <p:spPr>
          <a:xfrm>
            <a:off x="10793640" y="292948"/>
            <a:ext cx="524301" cy="475529"/>
          </a:xfrm>
          <a:prstGeom prst="rect">
            <a:avLst/>
          </a:prstGeom>
        </p:spPr>
      </p:pic>
      <p:pic>
        <p:nvPicPr>
          <p:cNvPr id="11" name="Imagen 10">
            <a:extLst>
              <a:ext uri="{FF2B5EF4-FFF2-40B4-BE49-F238E27FC236}">
                <a16:creationId xmlns:a16="http://schemas.microsoft.com/office/drawing/2014/main" xmlns="" id="{3EC5ADC0-B98B-CA87-1120-86758AE62556}"/>
              </a:ext>
            </a:extLst>
          </p:cNvPr>
          <p:cNvPicPr>
            <a:picLocks noChangeAspect="1"/>
          </p:cNvPicPr>
          <p:nvPr/>
        </p:nvPicPr>
        <p:blipFill>
          <a:blip r:embed="rId3"/>
          <a:stretch>
            <a:fillRect/>
          </a:stretch>
        </p:blipFill>
        <p:spPr>
          <a:xfrm>
            <a:off x="9919581" y="207622"/>
            <a:ext cx="585267" cy="432854"/>
          </a:xfrm>
          <a:prstGeom prst="rect">
            <a:avLst/>
          </a:prstGeom>
        </p:spPr>
      </p:pic>
      <p:pic>
        <p:nvPicPr>
          <p:cNvPr id="12" name="Imagen 11">
            <a:extLst>
              <a:ext uri="{FF2B5EF4-FFF2-40B4-BE49-F238E27FC236}">
                <a16:creationId xmlns:a16="http://schemas.microsoft.com/office/drawing/2014/main" xmlns="" id="{60FED864-0C04-BB4F-7EF4-3E42B342EECA}"/>
              </a:ext>
            </a:extLst>
          </p:cNvPr>
          <p:cNvPicPr>
            <a:picLocks noChangeAspect="1"/>
          </p:cNvPicPr>
          <p:nvPr/>
        </p:nvPicPr>
        <p:blipFill>
          <a:blip r:embed="rId4"/>
          <a:stretch>
            <a:fillRect/>
          </a:stretch>
        </p:blipFill>
        <p:spPr>
          <a:xfrm>
            <a:off x="10784675" y="827207"/>
            <a:ext cx="390178" cy="237765"/>
          </a:xfrm>
          <a:prstGeom prst="rect">
            <a:avLst/>
          </a:prstGeom>
        </p:spPr>
      </p:pic>
      <p:pic>
        <p:nvPicPr>
          <p:cNvPr id="5" name="Imagen 4">
            <a:extLst>
              <a:ext uri="{FF2B5EF4-FFF2-40B4-BE49-F238E27FC236}">
                <a16:creationId xmlns:a16="http://schemas.microsoft.com/office/drawing/2014/main" xmlns="" id="{19E931F0-4E00-4B96-9C66-00CF474FD4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29" b="96786" l="3422" r="99117">
                        <a14:foregroundMark x1="3642" y1="82143" x2="16004" y2="96786"/>
                        <a14:foregroundMark x1="77042" y1="86786" x2="93709" y2="79643"/>
                        <a14:foregroundMark x1="93709" y1="79643" x2="95916" y2="80000"/>
                        <a14:foregroundMark x1="99117" y1="75000" x2="99117" y2="72857"/>
                      </a14:backgroundRemoval>
                    </a14:imgEffect>
                  </a14:imgLayer>
                </a14:imgProps>
              </a:ext>
            </a:extLst>
          </a:blip>
          <a:srcRect b="7815"/>
          <a:stretch/>
        </p:blipFill>
        <p:spPr>
          <a:xfrm>
            <a:off x="-76257" y="4399429"/>
            <a:ext cx="12405473" cy="2458571"/>
          </a:xfrm>
          <a:prstGeom prst="rect">
            <a:avLst/>
          </a:prstGeom>
        </p:spPr>
      </p:pic>
      <p:sp>
        <p:nvSpPr>
          <p:cNvPr id="14" name="CuadroTexto 13">
            <a:extLst>
              <a:ext uri="{FF2B5EF4-FFF2-40B4-BE49-F238E27FC236}">
                <a16:creationId xmlns:a16="http://schemas.microsoft.com/office/drawing/2014/main" xmlns="" id="{D016D6F9-6C26-B254-DFD2-EFB0B82FE511}"/>
              </a:ext>
            </a:extLst>
          </p:cNvPr>
          <p:cNvSpPr txBox="1"/>
          <p:nvPr/>
        </p:nvSpPr>
        <p:spPr>
          <a:xfrm>
            <a:off x="105789" y="602286"/>
            <a:ext cx="3677317" cy="400110"/>
          </a:xfrm>
          <a:prstGeom prst="rect">
            <a:avLst/>
          </a:prstGeom>
          <a:noFill/>
        </p:spPr>
        <p:txBody>
          <a:bodyPr wrap="square" rtlCol="0">
            <a:spAutoFit/>
          </a:bodyPr>
          <a:lstStyle/>
          <a:p>
            <a:r>
              <a:rPr lang="es-ES" sz="2000" dirty="0">
                <a:latin typeface="Bahnschrift SemiBold" panose="020B0502040204020203" pitchFamily="34" charset="0"/>
              </a:rPr>
              <a:t>Mamíferos :</a:t>
            </a:r>
            <a:r>
              <a:rPr lang="es-ES" sz="2000" dirty="0" err="1">
                <a:latin typeface="Bahnschrift SemiBold" panose="020B0502040204020203" pitchFamily="34" charset="0"/>
              </a:rPr>
              <a:t>Ornitonrrico</a:t>
            </a:r>
            <a:endParaRPr lang="es-PE" sz="2000" dirty="0">
              <a:latin typeface="Bahnschrift SemiBold" panose="020B0502040204020203" pitchFamily="34" charset="0"/>
            </a:endParaRPr>
          </a:p>
        </p:txBody>
      </p:sp>
      <p:pic>
        <p:nvPicPr>
          <p:cNvPr id="8" name="Imagen 7">
            <a:extLst>
              <a:ext uri="{FF2B5EF4-FFF2-40B4-BE49-F238E27FC236}">
                <a16:creationId xmlns:a16="http://schemas.microsoft.com/office/drawing/2014/main" xmlns="" id="{A0908B66-D51E-FB1B-5049-324EB43D254A}"/>
              </a:ext>
            </a:extLst>
          </p:cNvPr>
          <p:cNvPicPr>
            <a:picLocks noChangeAspect="1"/>
          </p:cNvPicPr>
          <p:nvPr/>
        </p:nvPicPr>
        <p:blipFill>
          <a:blip r:embed="rId7"/>
          <a:stretch>
            <a:fillRect/>
          </a:stretch>
        </p:blipFill>
        <p:spPr>
          <a:xfrm>
            <a:off x="560617" y="1967094"/>
            <a:ext cx="5395633" cy="2923812"/>
          </a:xfrm>
          <a:prstGeom prst="rect">
            <a:avLst/>
          </a:prstGeom>
        </p:spPr>
      </p:pic>
      <p:sp>
        <p:nvSpPr>
          <p:cNvPr id="6" name="CuadroTexto 5"/>
          <p:cNvSpPr txBox="1"/>
          <p:nvPr/>
        </p:nvSpPr>
        <p:spPr>
          <a:xfrm>
            <a:off x="6375350" y="1595558"/>
            <a:ext cx="4378368" cy="1323439"/>
          </a:xfrm>
          <a:prstGeom prst="rect">
            <a:avLst/>
          </a:prstGeom>
          <a:noFill/>
        </p:spPr>
        <p:txBody>
          <a:bodyPr wrap="square" rtlCol="0">
            <a:spAutoFit/>
          </a:bodyPr>
          <a:lstStyle/>
          <a:p>
            <a:r>
              <a:rPr lang="es-MX" sz="2000" dirty="0">
                <a:solidFill>
                  <a:sysClr val="windowText" lastClr="000000"/>
                </a:solidFill>
                <a:latin typeface="Bahnschrift SemiBold" panose="020B0502040204020203" pitchFamily="34" charset="0"/>
              </a:rPr>
              <a:t> Los ornitorrincos no tienen pezones pero excretan la leche a través de unas glándulas dérmicas situadas en el abdomen</a:t>
            </a:r>
            <a:endParaRPr lang="es-PE" sz="2000" dirty="0">
              <a:solidFill>
                <a:sysClr val="windowText" lastClr="000000"/>
              </a:solidFill>
              <a:latin typeface="Bahnschrift SemiBold" panose="020B0502040204020203" pitchFamily="34" charset="0"/>
            </a:endParaRPr>
          </a:p>
        </p:txBody>
      </p:sp>
    </p:spTree>
    <p:extLst>
      <p:ext uri="{BB962C8B-B14F-4D97-AF65-F5344CB8AC3E}">
        <p14:creationId xmlns:p14="http://schemas.microsoft.com/office/powerpoint/2010/main" val="217921226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1997</TotalTime>
  <Words>1235</Words>
  <Application>Microsoft Office PowerPoint</Application>
  <PresentationFormat>Panorámica</PresentationFormat>
  <Paragraphs>61</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Arial</vt:lpstr>
      <vt:lpstr>Bahnschrift SemiBold</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Distribuidora Solmar SRL</dc:creator>
  <cp:lastModifiedBy>Cuenta Microsoft</cp:lastModifiedBy>
  <cp:revision>16</cp:revision>
  <dcterms:created xsi:type="dcterms:W3CDTF">2022-11-20T21:03:40Z</dcterms:created>
  <dcterms:modified xsi:type="dcterms:W3CDTF">2022-11-22T11:56:50Z</dcterms:modified>
</cp:coreProperties>
</file>