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</p:sldMasterIdLst>
  <p:notesMasterIdLst>
    <p:notesMasterId r:id="rId12"/>
  </p:notesMasterIdLst>
  <p:sldIdLst>
    <p:sldId id="257" r:id="rId2"/>
    <p:sldId id="258" r:id="rId3"/>
    <p:sldId id="265" r:id="rId4"/>
    <p:sldId id="266" r:id="rId5"/>
    <p:sldId id="260" r:id="rId6"/>
    <p:sldId id="261" r:id="rId7"/>
    <p:sldId id="259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99CC"/>
    <a:srgbClr val="FF66CC"/>
    <a:srgbClr val="CC66FF"/>
    <a:srgbClr val="0066CC"/>
    <a:srgbClr val="0099CC"/>
    <a:srgbClr val="FF00FF"/>
    <a:srgbClr val="40C2C8"/>
    <a:srgbClr val="FF505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0467" autoAdjust="0"/>
  </p:normalViewPr>
  <p:slideViewPr>
    <p:cSldViewPr snapToGrid="0">
      <p:cViewPr varScale="1">
        <p:scale>
          <a:sx n="65" d="100"/>
          <a:sy n="65" d="100"/>
        </p:scale>
        <p:origin x="8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5AB6A-7F22-4CBE-908F-457B1A8E33A8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564BC-8F60-4EDF-B736-0B843837B9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819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564BC-8F60-4EDF-B736-0B843837B9F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788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B2F2A0-59BF-0F85-7B6E-004B87D7F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669019-26B6-1E10-8229-92FD602C4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254F55-2FF7-58ED-2636-BAD408C46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3EC4B3-3E20-1FF4-17FC-84DBB5DE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FAED0B-5DD5-EB60-EA82-2B8727B00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2421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B6BB0-DB30-344E-5CAD-362FD4008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4A7D29-01C7-AA2C-B2A4-39570270B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C10984-7DBA-6651-F341-F62F9D69F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B1D1A6-BA35-8238-A9CA-E7EA07B70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9AFD40-701D-0366-097B-2C765833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7124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CB54B3-B4E0-C075-3FA5-1071D4C13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6AE62D-8D0C-9A95-3237-FE11CFF36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C3A6CC-6B41-898C-A306-E8E466D2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D0734C-7E65-34CD-5B21-380658F23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04BE7F-7E85-AB2D-DB20-C5E5F3643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305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203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AB52B-04EE-FB81-076C-896419284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C199BE-E58D-E4CC-4D53-A762F2EED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E6A95-59D8-C917-32FF-D09443E1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5F7352-3EDC-855B-B3B5-A21E9F46C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A5C8CC-E161-B6C0-4A52-DFD0168B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62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03390E-1504-994F-B3B4-8C224D12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D26D3F-EA89-40C0-6DC8-246CF8B21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3D4C2A-5935-37B8-8A90-C688F9411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46D0DC-8EDE-2284-A287-A0BA2A9E7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A9B5D1-4635-94CF-C431-84E427E56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04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667E06-0429-3B94-0FA2-6B86DBBC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4E51CE-EA2D-0E49-73B1-D0021E4D6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9970A0B-6B90-E0C9-A3CF-34DA8AF6E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59E7C4-A398-E5AB-E0E4-FC255FBD5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41EB1B-1005-8866-899B-FB2A0F285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70ACA5-A3B6-D22E-9E9A-010C58E4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83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62D83-FA9C-C26B-B8E2-7B12DBC75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0F069C-BE18-C23C-B82C-5E1AB7A19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86FECF-9124-F23C-D8BD-DAC1DB4BD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35CF1A-2801-9CBA-9342-B41FE309D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B40BD9-F869-8441-C772-FA58E8D8C3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F5B005-FF69-1558-4173-8424B7823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D9B1339-D20C-D167-D9B9-159070285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23B05A6-27EE-8921-2F5F-D1A6C467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44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13325-A588-8E14-D218-87480192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4EEC6F-E940-6F13-7340-92A0E61CD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31E90F4-3CC3-58F3-8C9E-7A64D0928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C041D2-DCBD-30A4-F4A4-0DB7EF077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86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7E623DD-8331-DE16-07C9-DF9C33C37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75F4E3-707F-C160-908F-94EA325B2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F28045-B758-4529-4FA5-5A7C408B0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71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C21FA2-0F64-3F7D-142C-4CF1579E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1AA0E5-525C-DDE6-B58F-A2452D416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CC8B8A-AA1D-55AD-5762-DF262A839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5E885D-7F3F-C20A-D7AB-7C83DA814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288F36-CECF-226B-662C-707AF7ED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6D40DE-D0EC-2B0E-BE5C-C8EF7DB57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11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BCDC7-F406-C6D9-F583-03623841A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698F612-9CB8-DECD-8BB4-E205B7EE02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63922F-F1D4-D84C-B8EE-B35E34332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4DA752-0DE4-5969-D912-884BAD1D8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3FC434-22AD-2C50-94B7-234BA785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69D906-C3AE-257F-A951-C0D3C92BC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81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3C03105-D874-C433-C3C4-4E34C696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079E56-E313-6C4C-0C9D-644250018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8E6785-3859-4459-9E64-7A1A2F738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1F1A0-4016-435D-BA56-521F42E75397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182FFE-E51D-2867-C049-D5F8B764A0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83A083-6C19-EABA-E108-A60862446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94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.es/ramo/quimio/OLFATOVert.pdf" TargetMode="External"/><Relationship Id="rId2" Type="http://schemas.openxmlformats.org/officeDocument/2006/relationships/hyperlink" Target="https://concepto.de/sentido-del-olfa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fssa.edu.ar/ifssavirtual/cms/files/LIBRO%20IFSSA%20Anatomia.y.Fisiologia.Humana.Marieb%209aed.%20(1)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E4CF4D8-E8DA-CC1E-95EE-E390A67B1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976" y="449829"/>
            <a:ext cx="7108936" cy="895350"/>
          </a:xfrm>
        </p:spPr>
        <p:txBody>
          <a:bodyPr>
            <a:normAutofit/>
          </a:bodyPr>
          <a:lstStyle/>
          <a:p>
            <a:r>
              <a:rPr lang="es-ES" sz="4000" u="sng" dirty="0">
                <a:latin typeface="Arial Black" panose="020B0A04020102020204" pitchFamily="34" charset="0"/>
              </a:rPr>
              <a:t>El Sentido del Olfato.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0F9E24A-735C-91AB-3954-ACBDAE7DF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3275209"/>
            <a:ext cx="9872663" cy="3837624"/>
          </a:xfrm>
          <a:noFill/>
        </p:spPr>
        <p:txBody>
          <a:bodyPr>
            <a:normAutofit/>
          </a:bodyPr>
          <a:lstStyle/>
          <a:p>
            <a:r>
              <a:rPr lang="es-ES" sz="2000" dirty="0">
                <a:latin typeface=" Arial"/>
                <a:cs typeface="Arial" panose="020B0604020202020204" pitchFamily="34" charset="0"/>
              </a:rPr>
              <a:t>Nombres y Apellidos: Álvaro Joaquín Yafac Castro.</a:t>
            </a:r>
          </a:p>
          <a:p>
            <a:r>
              <a:rPr lang="es-ES" sz="2000" dirty="0">
                <a:latin typeface=" Arial"/>
                <a:cs typeface="Arial" panose="020B0604020202020204" pitchFamily="34" charset="0"/>
              </a:rPr>
              <a:t>Docente: Juan Céspedes Cortez  </a:t>
            </a:r>
          </a:p>
          <a:p>
            <a:r>
              <a:rPr lang="es-ES" sz="2000" dirty="0">
                <a:latin typeface=" Arial"/>
                <a:cs typeface="Arial" panose="020B0604020202020204" pitchFamily="34" charset="0"/>
              </a:rPr>
              <a:t>Grado y sección: 2do “B” de secundaria.</a:t>
            </a:r>
          </a:p>
          <a:p>
            <a:r>
              <a:rPr lang="es-ES" sz="2000" dirty="0">
                <a:latin typeface=" Arial"/>
                <a:cs typeface="Arial" panose="020B0604020202020204" pitchFamily="34" charset="0"/>
              </a:rPr>
              <a:t>Curso: Ciencia y Tecnología.</a:t>
            </a:r>
          </a:p>
          <a:p>
            <a:r>
              <a:rPr lang="es-ES" sz="2000" dirty="0">
                <a:latin typeface=" Arial"/>
                <a:cs typeface="Arial" panose="020B0604020202020204" pitchFamily="34" charset="0"/>
              </a:rPr>
              <a:t>Fecha de presentación: 12/07/23</a:t>
            </a:r>
          </a:p>
          <a:p>
            <a:endParaRPr lang="es-ES" sz="2000" dirty="0">
              <a:solidFill>
                <a:schemeClr val="bg1"/>
              </a:solidFill>
              <a:latin typeface=" Arial"/>
              <a:cs typeface="Arial" panose="020B0604020202020204" pitchFamily="34" charset="0"/>
            </a:endParaRPr>
          </a:p>
          <a:p>
            <a:endParaRPr lang="es-ES" sz="2000" dirty="0">
              <a:solidFill>
                <a:schemeClr val="bg1"/>
              </a:solidFill>
              <a:latin typeface=" Arial"/>
              <a:cs typeface="Arial" panose="020B0604020202020204" pitchFamily="34" charset="0"/>
            </a:endParaRPr>
          </a:p>
          <a:p>
            <a:r>
              <a:rPr lang="es-ES" sz="2000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                                                                                               </a:t>
            </a:r>
            <a:r>
              <a:rPr lang="es-ES" sz="4000" dirty="0">
                <a:latin typeface=" Arial"/>
                <a:cs typeface="Arial" panose="020B0604020202020204" pitchFamily="34" charset="0"/>
              </a:rPr>
              <a:t>Julio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65074D-81BE-9417-03E2-44B6403CAC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7000" l="5078" r="93099">
                        <a14:foregroundMark x1="11719" y1="38667" x2="30729" y2="28333"/>
                        <a14:foregroundMark x1="30729" y1="28333" x2="67969" y2="66500"/>
                        <a14:foregroundMark x1="67969" y1="66500" x2="22135" y2="99417"/>
                        <a14:foregroundMark x1="22135" y1="99417" x2="93229" y2="51083"/>
                        <a14:foregroundMark x1="93229" y1="51083" x2="70052" y2="51667"/>
                        <a14:foregroundMark x1="70052" y1="51667" x2="65495" y2="30083"/>
                        <a14:foregroundMark x1="29818" y1="46667" x2="37760" y2="22083"/>
                        <a14:foregroundMark x1="37760" y1="22083" x2="29557" y2="40333"/>
                        <a14:foregroundMark x1="29557" y1="40333" x2="47917" y2="30583"/>
                        <a14:foregroundMark x1="47917" y1="30583" x2="43490" y2="62833"/>
                        <a14:foregroundMark x1="43490" y1="62833" x2="68750" y2="37667"/>
                        <a14:foregroundMark x1="68750" y1="37667" x2="33984" y2="38750"/>
                        <a14:foregroundMark x1="33984" y1="38750" x2="45573" y2="58167"/>
                        <a14:foregroundMark x1="45573" y1="58167" x2="22786" y2="99417"/>
                        <a14:foregroundMark x1="22786" y1="99417" x2="54948" y2="93167"/>
                        <a14:foregroundMark x1="54948" y1="93167" x2="77995" y2="93833"/>
                        <a14:foregroundMark x1="77995" y1="93833" x2="13151" y2="89833"/>
                        <a14:foregroundMark x1="13151" y1="89833" x2="36979" y2="94333"/>
                        <a14:foregroundMark x1="36979" y1="94333" x2="63021" y2="87083"/>
                        <a14:foregroundMark x1="63021" y1="87083" x2="86589" y2="90833"/>
                        <a14:foregroundMark x1="86589" y1="90833" x2="52474" y2="59417"/>
                        <a14:foregroundMark x1="52474" y1="59417" x2="30859" y2="20000"/>
                        <a14:foregroundMark x1="30859" y1="20000" x2="76172" y2="1000"/>
                        <a14:foregroundMark x1="76172" y1="1000" x2="19922" y2="11083"/>
                        <a14:foregroundMark x1="19922" y1="11083" x2="50911" y2="5250"/>
                        <a14:foregroundMark x1="50911" y1="5250" x2="71875" y2="10167"/>
                        <a14:foregroundMark x1="71875" y1="10167" x2="48177" y2="22583"/>
                        <a14:foregroundMark x1="48177" y1="22583" x2="67448" y2="71167"/>
                        <a14:foregroundMark x1="67448" y1="71167" x2="66797" y2="71167"/>
                        <a14:foregroundMark x1="27865" y1="11667" x2="6771" y2="6750"/>
                        <a14:foregroundMark x1="6771" y1="6750" x2="43620" y2="9583"/>
                        <a14:foregroundMark x1="43620" y1="9583" x2="70443" y2="9167"/>
                        <a14:foregroundMark x1="70443" y1="9167" x2="45703" y2="4500"/>
                        <a14:foregroundMark x1="45703" y1="4500" x2="68359" y2="9417"/>
                        <a14:foregroundMark x1="68359" y1="9417" x2="88932" y2="6250"/>
                        <a14:foregroundMark x1="88932" y1="6250" x2="52083" y2="5750"/>
                        <a14:foregroundMark x1="52083" y1="5750" x2="80469" y2="9417"/>
                        <a14:foregroundMark x1="80469" y1="9417" x2="25391" y2="2917"/>
                        <a14:foregroundMark x1="25391" y1="2917" x2="15234" y2="22000"/>
                        <a14:foregroundMark x1="15234" y1="22000" x2="10547" y2="53167"/>
                        <a14:foregroundMark x1="10547" y1="53167" x2="9505" y2="18500"/>
                        <a14:foregroundMark x1="9505" y1="18500" x2="7943" y2="51500"/>
                        <a14:foregroundMark x1="7943" y1="51500" x2="11458" y2="10083"/>
                        <a14:foregroundMark x1="11458" y1="10083" x2="35417" y2="17167"/>
                        <a14:foregroundMark x1="35417" y1="17167" x2="87109" y2="17833"/>
                        <a14:foregroundMark x1="87109" y1="17833" x2="91797" y2="70667"/>
                        <a14:foregroundMark x1="91797" y1="70667" x2="34896" y2="81000"/>
                        <a14:foregroundMark x1="34896" y1="81000" x2="13672" y2="70583"/>
                        <a14:foregroundMark x1="13672" y1="70583" x2="25391" y2="48583"/>
                        <a14:foregroundMark x1="25391" y1="48583" x2="13281" y2="29667"/>
                        <a14:foregroundMark x1="13281" y1="29667" x2="18359" y2="57083"/>
                        <a14:foregroundMark x1="18359" y1="57083" x2="24349" y2="38167"/>
                        <a14:foregroundMark x1="24349" y1="38167" x2="24219" y2="58250"/>
                        <a14:foregroundMark x1="24219" y1="58250" x2="30990" y2="23667"/>
                        <a14:foregroundMark x1="30990" y1="23667" x2="44271" y2="75500"/>
                        <a14:foregroundMark x1="44271" y1="75500" x2="79297" y2="60500"/>
                        <a14:foregroundMark x1="79297" y1="60500" x2="75911" y2="29083"/>
                        <a14:foregroundMark x1="75911" y1="29083" x2="52604" y2="51917"/>
                        <a14:foregroundMark x1="52604" y1="51917" x2="18359" y2="47583"/>
                        <a14:foregroundMark x1="18359" y1="47583" x2="52604" y2="37167"/>
                        <a14:foregroundMark x1="52604" y1="37167" x2="32292" y2="62917"/>
                        <a14:foregroundMark x1="32292" y1="62917" x2="36589" y2="33833"/>
                        <a14:foregroundMark x1="36589" y1="33833" x2="65365" y2="14000"/>
                        <a14:foregroundMark x1="65365" y1="14000" x2="42839" y2="31667"/>
                        <a14:foregroundMark x1="42839" y1="31667" x2="11458" y2="30833"/>
                        <a14:foregroundMark x1="11458" y1="30833" x2="60026" y2="49833"/>
                        <a14:foregroundMark x1="60026" y1="49833" x2="41667" y2="30917"/>
                        <a14:foregroundMark x1="41667" y1="30917" x2="59766" y2="44583"/>
                        <a14:foregroundMark x1="59766" y1="44583" x2="77995" y2="21500"/>
                        <a14:foregroundMark x1="77995" y1="21500" x2="82813" y2="42583"/>
                        <a14:foregroundMark x1="82813" y1="42583" x2="67318" y2="64583"/>
                        <a14:foregroundMark x1="67318" y1="64583" x2="18490" y2="97083"/>
                        <a14:foregroundMark x1="18490" y1="97083" x2="75130" y2="69000"/>
                        <a14:foregroundMark x1="75130" y1="69000" x2="40885" y2="66500"/>
                        <a14:foregroundMark x1="40885" y1="66500" x2="25260" y2="58250"/>
                        <a14:foregroundMark x1="10417" y1="10417" x2="80990" y2="3667"/>
                        <a14:foregroundMark x1="80990" y1="3667" x2="33724" y2="8750"/>
                        <a14:foregroundMark x1="33724" y1="8750" x2="62370" y2="3833"/>
                        <a14:foregroundMark x1="62370" y1="3833" x2="83203" y2="9333"/>
                        <a14:foregroundMark x1="83203" y1="9333" x2="48958" y2="2417"/>
                        <a14:foregroundMark x1="48958" y1="2417" x2="22917" y2="5167"/>
                        <a14:foregroundMark x1="22917" y1="5167" x2="70964" y2="15000"/>
                        <a14:foregroundMark x1="70964" y1="15000" x2="90625" y2="32250"/>
                        <a14:foregroundMark x1="90625" y1="32250" x2="97786" y2="55500"/>
                        <a14:foregroundMark x1="97786" y1="55500" x2="91667" y2="32250"/>
                        <a14:foregroundMark x1="91667" y1="32250" x2="73177" y2="18417"/>
                        <a14:foregroundMark x1="73177" y1="18417" x2="17969" y2="17167"/>
                        <a14:foregroundMark x1="17969" y1="17167" x2="9635" y2="37083"/>
                        <a14:foregroundMark x1="9635" y1="37083" x2="7682" y2="65750"/>
                        <a14:foregroundMark x1="7682" y1="65750" x2="28516" y2="82250"/>
                        <a14:foregroundMark x1="28516" y1="82250" x2="50521" y2="81250"/>
                        <a14:foregroundMark x1="50521" y1="81250" x2="75651" y2="62500"/>
                        <a14:foregroundMark x1="75651" y1="62500" x2="89583" y2="28750"/>
                        <a14:foregroundMark x1="89583" y1="28750" x2="88672" y2="49083"/>
                        <a14:foregroundMark x1="88672" y1="49083" x2="74089" y2="85917"/>
                        <a14:foregroundMark x1="74089" y1="85917" x2="40365" y2="96917"/>
                        <a14:foregroundMark x1="40365" y1="96917" x2="17708" y2="97083"/>
                        <a14:foregroundMark x1="17708" y1="97083" x2="23438" y2="89000"/>
                        <a14:foregroundMark x1="7813" y1="9833" x2="46354" y2="8500"/>
                        <a14:foregroundMark x1="46354" y1="8500" x2="29036" y2="19417"/>
                        <a14:foregroundMark x1="29036" y1="19417" x2="11849" y2="83333"/>
                        <a14:foregroundMark x1="11849" y1="83333" x2="39063" y2="44417"/>
                        <a14:foregroundMark x1="39063" y1="44417" x2="67578" y2="51083"/>
                        <a14:foregroundMark x1="67578" y1="51083" x2="73828" y2="87833"/>
                        <a14:foregroundMark x1="73828" y1="87833" x2="50391" y2="97917"/>
                        <a14:foregroundMark x1="50391" y1="97917" x2="28385" y2="94750"/>
                        <a14:foregroundMark x1="28385" y1="94750" x2="67057" y2="76917"/>
                        <a14:foregroundMark x1="67057" y1="76917" x2="90755" y2="86750"/>
                        <a14:foregroundMark x1="90755" y1="86750" x2="63542" y2="88833"/>
                        <a14:foregroundMark x1="63542" y1="88833" x2="80729" y2="66917"/>
                        <a14:foregroundMark x1="80729" y1="66917" x2="56901" y2="71167"/>
                        <a14:foregroundMark x1="56901" y1="71167" x2="52995" y2="50917"/>
                        <a14:foregroundMark x1="52995" y1="50917" x2="80208" y2="32750"/>
                        <a14:foregroundMark x1="80208" y1="32750" x2="85547" y2="72250"/>
                        <a14:foregroundMark x1="85547" y1="72250" x2="39193" y2="84417"/>
                        <a14:foregroundMark x1="39193" y1="84417" x2="45703" y2="41250"/>
                        <a14:foregroundMark x1="45703" y1="41250" x2="18750" y2="45167"/>
                        <a14:foregroundMark x1="18750" y1="45167" x2="6901" y2="62500"/>
                        <a14:foregroundMark x1="6901" y1="62500" x2="7292" y2="25667"/>
                        <a14:foregroundMark x1="7292" y1="25667" x2="130" y2="68083"/>
                        <a14:foregroundMark x1="130" y1="68083" x2="2214" y2="43167"/>
                        <a14:foregroundMark x1="2214" y1="43167" x2="20313" y2="16083"/>
                        <a14:foregroundMark x1="20313" y1="16083" x2="48177" y2="7583"/>
                        <a14:foregroundMark x1="48177" y1="7583" x2="71484" y2="11083"/>
                        <a14:foregroundMark x1="71484" y1="11083" x2="92188" y2="8333"/>
                        <a14:foregroundMark x1="92188" y1="8333" x2="59115" y2="16333"/>
                        <a14:foregroundMark x1="59115" y1="16333" x2="38281" y2="13167"/>
                        <a14:foregroundMark x1="38281" y1="13167" x2="67969" y2="17083"/>
                        <a14:foregroundMark x1="67969" y1="17083" x2="38542" y2="4333"/>
                        <a14:foregroundMark x1="38542" y1="4333" x2="71615" y2="6417"/>
                        <a14:foregroundMark x1="71615" y1="6417" x2="18359" y2="10917"/>
                        <a14:foregroundMark x1="18359" y1="10917" x2="63021" y2="13583"/>
                        <a14:foregroundMark x1="63021" y1="13583" x2="56250" y2="57333"/>
                        <a14:foregroundMark x1="56250" y1="57333" x2="40755" y2="44167"/>
                        <a14:foregroundMark x1="40755" y1="44167" x2="24219" y2="57583"/>
                        <a14:foregroundMark x1="24219" y1="57583" x2="33073" y2="78750"/>
                        <a14:foregroundMark x1="33073" y1="78750" x2="24609" y2="50083"/>
                        <a14:foregroundMark x1="24609" y1="50083" x2="11589" y2="78750"/>
                        <a14:foregroundMark x1="11589" y1="78750" x2="57552" y2="37667"/>
                        <a14:foregroundMark x1="57552" y1="37667" x2="83984" y2="37667"/>
                        <a14:foregroundMark x1="83984" y1="37667" x2="96224" y2="63167"/>
                        <a14:foregroundMark x1="96224" y1="63167" x2="66797" y2="84333"/>
                        <a14:foregroundMark x1="66797" y1="84333" x2="17057" y2="68083"/>
                        <a14:foregroundMark x1="17057" y1="68083" x2="4818" y2="42583"/>
                        <a14:foregroundMark x1="4818" y1="42583" x2="5078" y2="21833"/>
                        <a14:foregroundMark x1="5078" y1="21833" x2="45833" y2="83833"/>
                        <a14:foregroundMark x1="45833" y1="83833" x2="69792" y2="85500"/>
                        <a14:foregroundMark x1="69792" y1="85500" x2="75130" y2="76667"/>
                        <a14:foregroundMark x1="35026" y1="55250" x2="31901" y2="87083"/>
                        <a14:foregroundMark x1="31901" y1="87083" x2="32422" y2="62000"/>
                        <a14:foregroundMark x1="32422" y1="62000" x2="32422" y2="62000"/>
                      </a14:backgroundRemoval>
                    </a14:imgEffect>
                  </a14:imgLayer>
                </a14:imgProps>
              </a:ext>
            </a:extLst>
          </a:blip>
          <a:srcRect l="6542" t="14112" b="19012"/>
          <a:stretch/>
        </p:blipFill>
        <p:spPr>
          <a:xfrm>
            <a:off x="10206781" y="193154"/>
            <a:ext cx="1985219" cy="18103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3386159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C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E84E73-2BFD-A2D9-0B0F-FAC1C7C3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Linkografía: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AB10CA-660A-5888-573A-580416A72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https://concepto.de/sentido-del-olfato/</a:t>
            </a:r>
            <a:endParaRPr lang="es-E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https://www.uv.es/ramo/quimio/OLFATOVert.pdf</a:t>
            </a:r>
            <a:endParaRPr lang="es-E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https://ifssa.edu.ar/ifssavirtual/cms/files/LIBRO%20IFSSA%20Anatomia.y.Fisiologia.Humana.Marieb%209aed.%20(1).pdf</a:t>
            </a:r>
            <a:r>
              <a:rPr lang="es-ES" dirty="0">
                <a:solidFill>
                  <a:schemeClr val="bg1"/>
                </a:solidFill>
              </a:rPr>
              <a:t>  (327 y 328)</a:t>
            </a:r>
          </a:p>
        </p:txBody>
      </p:sp>
    </p:spTree>
    <p:extLst>
      <p:ext uri="{BB962C8B-B14F-4D97-AF65-F5344CB8AC3E}">
        <p14:creationId xmlns:p14="http://schemas.microsoft.com/office/powerpoint/2010/main" val="332971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A9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03BCC15-29A6-C8C3-AD43-D6762B73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Introducción</a:t>
            </a:r>
            <a:r>
              <a:rPr lang="es-ES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5973552-DBBE-9145-C5FD-A640B6E00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olfato es la capacidad de detectar partículas y algunas sustancias químicas en el aire gracias a los receptores de la cavidad nasal (nariz), es el sentido más importante para los algunos animal, pero para los anfibios y los invertebrados respiran por la piel. Para los seres humanos en un sentido no tan investigado, en relación al sentido de la vista y el oído, pero no significa que es la menos importante ya que el sentido del olfato se conecta rápidamente con la memoria. Se dice que podemos reconocer 10,000 olores a lo largo de nuestra vida. </a:t>
            </a:r>
          </a:p>
          <a:p>
            <a:pPr marL="0" indent="0">
              <a:buNone/>
            </a:pPr>
            <a:endParaRPr lang="es-E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Comunicar la importancia  nuestro sistema olfativo, su anatomía y fisiología.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Comprender las funciones de cada parte de nuestro sistema olfativo.</a:t>
            </a:r>
          </a:p>
        </p:txBody>
      </p:sp>
    </p:spTree>
    <p:extLst>
      <p:ext uri="{BB962C8B-B14F-4D97-AF65-F5344CB8AC3E}">
        <p14:creationId xmlns:p14="http://schemas.microsoft.com/office/powerpoint/2010/main" val="4168435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CCFF"/>
            </a:gs>
            <a:gs pos="74000">
              <a:srgbClr val="66CCFF"/>
            </a:gs>
            <a:gs pos="100000">
              <a:srgbClr val="FF99CC"/>
            </a:gs>
            <a:gs pos="100000">
              <a:srgbClr val="CC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538C0D-B14E-4915-D36B-65C00FDBF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16"/>
            <a:ext cx="9291484" cy="830334"/>
          </a:xfrm>
        </p:spPr>
        <p:txBody>
          <a:bodyPr>
            <a:normAutofit/>
          </a:bodyPr>
          <a:lstStyle/>
          <a:p>
            <a:pPr algn="just"/>
            <a:r>
              <a:rPr lang="es-ES" sz="3200" dirty="0">
                <a:latin typeface="Arial Black" panose="020B0A04020102020204" pitchFamily="34" charset="0"/>
              </a:rPr>
              <a:t>Receptores sensoriales del olfato: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199E4E5-DB32-EE13-7A68-5A578DFE4D2A}"/>
              </a:ext>
            </a:extLst>
          </p:cNvPr>
          <p:cNvSpPr txBox="1"/>
          <p:nvPr/>
        </p:nvSpPr>
        <p:spPr>
          <a:xfrm>
            <a:off x="-40558" y="6436856"/>
            <a:ext cx="609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 Arial"/>
              </a:rPr>
              <a:t>https://pymstatic.com/7953/conversions/sistema-olfativo-wide.jpg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EA1567-0B3F-779B-4AAD-80C9C900E9E8}"/>
              </a:ext>
            </a:extLst>
          </p:cNvPr>
          <p:cNvSpPr txBox="1"/>
          <p:nvPr/>
        </p:nvSpPr>
        <p:spPr>
          <a:xfrm>
            <a:off x="5748184" y="3152000"/>
            <a:ext cx="61279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 </a:t>
            </a:r>
            <a:r>
              <a:rPr lang="es-ES" sz="1200" dirty="0">
                <a:latin typeface=" Arial"/>
              </a:rPr>
              <a:t>Los “Quimiorreceptores” se encuentran en el epitelio olfatorio, un parche de tejido del tamaño de un sello postal ubicado en lo alto de la cavidad nasal.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A2FC50D-4156-BEBA-2DF6-5B0E3797F728}"/>
              </a:ext>
            </a:extLst>
          </p:cNvPr>
          <p:cNvSpPr txBox="1"/>
          <p:nvPr/>
        </p:nvSpPr>
        <p:spPr>
          <a:xfrm>
            <a:off x="5748184" y="4303884"/>
            <a:ext cx="61279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 Arial"/>
              </a:rPr>
              <a:t>Ellos pueden detectar y responder a una variedad de moléculas químicas, incluyendo oxígeno, dióxido de carbono, glucosa, aminoácidos y muchas otras sustancias.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9B389B-A7A8-E4FB-1FA6-0F6B52D33126}"/>
              </a:ext>
            </a:extLst>
          </p:cNvPr>
          <p:cNvSpPr txBox="1"/>
          <p:nvPr/>
        </p:nvSpPr>
        <p:spPr>
          <a:xfrm>
            <a:off x="5748184" y="2323015"/>
            <a:ext cx="61279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 Arial"/>
              </a:rPr>
              <a:t>Los quimiorreceptores son “células especializadas en detectar sustancias químicas y transmitir esa información al sistema nervioso central”.</a:t>
            </a:r>
          </a:p>
        </p:txBody>
      </p:sp>
      <p:pic>
        <p:nvPicPr>
          <p:cNvPr id="17" name="Marcador de contenido 16">
            <a:extLst>
              <a:ext uri="{FF2B5EF4-FFF2-40B4-BE49-F238E27FC236}">
                <a16:creationId xmlns:a16="http://schemas.microsoft.com/office/drawing/2014/main" id="{787DD79C-78D3-5FE3-06E6-AC2FED604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635" t="25937" r="1877" b="20320"/>
          <a:stretch/>
        </p:blipFill>
        <p:spPr>
          <a:xfrm>
            <a:off x="0" y="1265397"/>
            <a:ext cx="5501148" cy="489446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C3BEC6A-717E-1A8A-8C50-61115ABB946B}"/>
              </a:ext>
            </a:extLst>
          </p:cNvPr>
          <p:cNvSpPr txBox="1"/>
          <p:nvPr/>
        </p:nvSpPr>
        <p:spPr>
          <a:xfrm>
            <a:off x="-40558" y="6159857"/>
            <a:ext cx="6179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 Arial"/>
              </a:rPr>
              <a:t>Quimiorreceptores sensoriales del olfato </a:t>
            </a:r>
          </a:p>
        </p:txBody>
      </p:sp>
    </p:spTree>
    <p:extLst>
      <p:ext uri="{BB962C8B-B14F-4D97-AF65-F5344CB8AC3E}">
        <p14:creationId xmlns:p14="http://schemas.microsoft.com/office/powerpoint/2010/main" val="380143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CCFF"/>
            </a:gs>
            <a:gs pos="74000">
              <a:srgbClr val="66CCFF"/>
            </a:gs>
            <a:gs pos="100000">
              <a:srgbClr val="FF99CC"/>
            </a:gs>
            <a:gs pos="100000">
              <a:srgbClr val="CC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538C0D-B14E-4915-D36B-65C00FDBF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16"/>
            <a:ext cx="9291484" cy="830334"/>
          </a:xfrm>
        </p:spPr>
        <p:txBody>
          <a:bodyPr>
            <a:normAutofit/>
          </a:bodyPr>
          <a:lstStyle/>
          <a:p>
            <a:pPr algn="just"/>
            <a:r>
              <a:rPr lang="es-ES" sz="3200" dirty="0">
                <a:latin typeface="Arial Black" panose="020B0A04020102020204" pitchFamily="34" charset="0"/>
              </a:rPr>
              <a:t>Receptores sensoriales del olfato: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EA1567-0B3F-779B-4AAD-80C9C900E9E8}"/>
              </a:ext>
            </a:extLst>
          </p:cNvPr>
          <p:cNvSpPr txBox="1"/>
          <p:nvPr/>
        </p:nvSpPr>
        <p:spPr>
          <a:xfrm>
            <a:off x="5748184" y="3152000"/>
            <a:ext cx="6127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 </a:t>
            </a:r>
            <a:endParaRPr lang="es-ES" sz="1200" dirty="0">
              <a:latin typeface=" Arial"/>
            </a:endParaRPr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3A3FD99F-52AC-C716-B137-12FE71F04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912" y="861150"/>
            <a:ext cx="5567652" cy="532153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0BBCBBB-BF06-CA8A-6F7D-61C8B10A86B9}"/>
              </a:ext>
            </a:extLst>
          </p:cNvPr>
          <p:cNvSpPr txBox="1"/>
          <p:nvPr/>
        </p:nvSpPr>
        <p:spPr>
          <a:xfrm>
            <a:off x="5748184" y="1573272"/>
            <a:ext cx="6179574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200" i="0" dirty="0">
                <a:solidFill>
                  <a:srgbClr val="000000"/>
                </a:solidFill>
                <a:effectLst/>
                <a:latin typeface=" Arial"/>
              </a:rPr>
              <a:t>La pituitaria roja</a:t>
            </a:r>
            <a:r>
              <a:rPr lang="es-ES" sz="1200" b="0" i="0" dirty="0">
                <a:solidFill>
                  <a:srgbClr val="000000"/>
                </a:solidFill>
                <a:effectLst/>
                <a:latin typeface=" Arial"/>
              </a:rPr>
              <a:t>, con gran presencia de vasos sanguíneos pero sin funciones olfativas, que calienta el aire aspirado y lo filtra de impurezas y partículas.</a:t>
            </a:r>
          </a:p>
          <a:p>
            <a:pPr algn="l"/>
            <a:endParaRPr lang="es-ES" sz="1200" dirty="0">
              <a:solidFill>
                <a:srgbClr val="000000"/>
              </a:solidFill>
              <a:latin typeface=" Arial"/>
            </a:endParaRPr>
          </a:p>
          <a:p>
            <a:pPr algn="l"/>
            <a:endParaRPr lang="es-ES" sz="1200" i="0" dirty="0">
              <a:solidFill>
                <a:srgbClr val="000000"/>
              </a:solidFill>
              <a:effectLst/>
              <a:latin typeface=" Arial"/>
            </a:endParaRPr>
          </a:p>
          <a:p>
            <a:pPr algn="l"/>
            <a:endParaRPr lang="es-ES" sz="1200" dirty="0">
              <a:solidFill>
                <a:srgbClr val="000000"/>
              </a:solidFill>
              <a:latin typeface=" Arial"/>
            </a:endParaRPr>
          </a:p>
          <a:p>
            <a:pPr algn="l"/>
            <a:endParaRPr lang="es-ES" sz="1200" i="0" dirty="0">
              <a:solidFill>
                <a:srgbClr val="000000"/>
              </a:solidFill>
              <a:effectLst/>
              <a:latin typeface=" Arial"/>
            </a:endParaRPr>
          </a:p>
          <a:p>
            <a:pPr algn="l"/>
            <a:endParaRPr lang="es-ES" sz="1200" dirty="0">
              <a:solidFill>
                <a:srgbClr val="000000"/>
              </a:solidFill>
              <a:latin typeface=" Arial"/>
            </a:endParaRPr>
          </a:p>
          <a:p>
            <a:pPr algn="l"/>
            <a:r>
              <a:rPr lang="es-ES" sz="1200" i="0" dirty="0">
                <a:solidFill>
                  <a:srgbClr val="000000"/>
                </a:solidFill>
                <a:effectLst/>
                <a:latin typeface=" Arial"/>
              </a:rPr>
              <a:t>La pituitaria amarilla,</a:t>
            </a:r>
            <a:r>
              <a:rPr lang="es-ES" sz="1200" b="0" i="0" dirty="0">
                <a:solidFill>
                  <a:srgbClr val="000000"/>
                </a:solidFill>
                <a:effectLst/>
                <a:latin typeface=" Arial"/>
              </a:rPr>
              <a:t> en donde se hallan las células  olfatorias que contienen los receptores del olfato.</a:t>
            </a:r>
          </a:p>
          <a:p>
            <a:pPr algn="l"/>
            <a:endParaRPr lang="es-ES" sz="1200" b="0" i="0" dirty="0">
              <a:solidFill>
                <a:srgbClr val="000000"/>
              </a:solidFill>
              <a:effectLst/>
              <a:latin typeface=" Arial"/>
            </a:endParaRPr>
          </a:p>
          <a:p>
            <a:pPr algn="l"/>
            <a:endParaRPr lang="es-ES" sz="1200" dirty="0">
              <a:solidFill>
                <a:srgbClr val="000000"/>
              </a:solidFill>
              <a:latin typeface=" Arial"/>
            </a:endParaRPr>
          </a:p>
          <a:p>
            <a:pPr algn="l"/>
            <a:endParaRPr lang="es-ES" sz="1200" b="0" i="0" dirty="0">
              <a:solidFill>
                <a:srgbClr val="000000"/>
              </a:solidFill>
              <a:effectLst/>
              <a:latin typeface=" Arial"/>
            </a:endParaRPr>
          </a:p>
          <a:p>
            <a:pPr algn="l"/>
            <a:r>
              <a:rPr lang="es-ES" sz="1200" b="0" i="0" dirty="0">
                <a:solidFill>
                  <a:srgbClr val="000000"/>
                </a:solidFill>
                <a:effectLst/>
                <a:latin typeface=" Arial"/>
              </a:rPr>
              <a:t>Los receptores del olfato son muchos y muy especializados, sobre todo en los mamíferos. Se piensa que puede llegar a haber hasta 1000 receptores diferentes, por lo que las proteínas encargadas del procesamiento del olor ocupan una buena porción del genoma.</a:t>
            </a:r>
          </a:p>
          <a:p>
            <a:br>
              <a:rPr lang="es-E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br>
              <a:rPr lang="es-E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endParaRPr lang="es-E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125C413-B674-DD73-595E-B8FC68E460D0}"/>
              </a:ext>
            </a:extLst>
          </p:cNvPr>
          <p:cNvSpPr txBox="1"/>
          <p:nvPr/>
        </p:nvSpPr>
        <p:spPr>
          <a:xfrm>
            <a:off x="0" y="6550185"/>
            <a:ext cx="6179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 Arial"/>
              </a:rPr>
              <a:t>https://biologia-geologia.com/BG3/912_el_olfato.html#gsc.tab=0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402763F-7C00-AD9D-3DD9-2F10D2327D2D}"/>
              </a:ext>
            </a:extLst>
          </p:cNvPr>
          <p:cNvSpPr txBox="1"/>
          <p:nvPr/>
        </p:nvSpPr>
        <p:spPr>
          <a:xfrm>
            <a:off x="0" y="6273186"/>
            <a:ext cx="6179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 Arial"/>
              </a:rPr>
              <a:t>Receptores sensoriales del olfato: Pituitaria amarilla y pituitaria roja.</a:t>
            </a:r>
          </a:p>
        </p:txBody>
      </p:sp>
    </p:spTree>
    <p:extLst>
      <p:ext uri="{BB962C8B-B14F-4D97-AF65-F5344CB8AC3E}">
        <p14:creationId xmlns:p14="http://schemas.microsoft.com/office/powerpoint/2010/main" val="31190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0099CC"/>
            </a:gs>
            <a:gs pos="100000">
              <a:srgbClr val="FF33CC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712030-8A26-8A7F-93BA-4E5C45FD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7888"/>
            <a:ext cx="9978483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3600" u="sng" dirty="0">
                <a:latin typeface="Arial Black" panose="020B0A04020102020204" pitchFamily="34" charset="0"/>
              </a:rPr>
              <a:t>Anatomía del sistema olfativo. (</a:t>
            </a:r>
            <a:r>
              <a:rPr lang="es-ES" sz="3100" u="sng" dirty="0">
                <a:latin typeface="Arial Black" panose="020B0A04020102020204" pitchFamily="34" charset="0"/>
              </a:rPr>
              <a:t>Organización macroscópica del epitelio olfativo)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BBA82556-C9A1-A3A5-9E36-7658EB8D2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82" y="974996"/>
            <a:ext cx="5368342" cy="4908008"/>
          </a:xfrm>
          <a:prstGeom prst="rect">
            <a:avLst/>
          </a:prstGeom>
          <a:solidFill>
            <a:srgbClr val="00B0F0"/>
          </a:solidFill>
          <a:ln w="1270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5941507-8E93-FC58-A2E3-FDCB8FA1AB10}"/>
              </a:ext>
            </a:extLst>
          </p:cNvPr>
          <p:cNvSpPr txBox="1"/>
          <p:nvPr/>
        </p:nvSpPr>
        <p:spPr>
          <a:xfrm>
            <a:off x="57985" y="5936215"/>
            <a:ext cx="51630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Figura 01: Organización macroscópica del epitelio olfatorio.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https://upload.wikimedia.org/wikipedia/commons/thumb/5/54/Head_Olfactory_Nerve_Labeled-es.png/600px-Head_Olfactory_Nerve_Labeled-es.png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495CE70-8CAD-D518-C652-2BCBB88EAF26}"/>
              </a:ext>
            </a:extLst>
          </p:cNvPr>
          <p:cNvSpPr txBox="1"/>
          <p:nvPr/>
        </p:nvSpPr>
        <p:spPr>
          <a:xfrm>
            <a:off x="5827440" y="1635850"/>
            <a:ext cx="6094140" cy="461665"/>
          </a:xfrm>
          <a:prstGeom prst="rect">
            <a:avLst/>
          </a:prstGeom>
          <a:solidFill>
            <a:srgbClr val="FF66CC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Bulbo olfatorio: el “Bulbo olfatorio” </a:t>
            </a:r>
            <a:r>
              <a:rPr lang="es-ES" sz="1200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12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asa redonda de tejido que contiene varios tipos de células nerviosas que participan en el sentido del olfato.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954FF22F-2348-66F7-E761-14952A34951E}"/>
              </a:ext>
            </a:extLst>
          </p:cNvPr>
          <p:cNvCxnSpPr/>
          <p:nvPr/>
        </p:nvCxnSpPr>
        <p:spPr>
          <a:xfrm flipV="1">
            <a:off x="2665141" y="1895707"/>
            <a:ext cx="3077737" cy="201808"/>
          </a:xfrm>
          <a:prstGeom prst="straightConnector1">
            <a:avLst/>
          </a:prstGeom>
          <a:ln>
            <a:solidFill>
              <a:srgbClr val="FF66CC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7F282F8-723C-0E63-D831-D2F9265FCFA8}"/>
              </a:ext>
            </a:extLst>
          </p:cNvPr>
          <p:cNvSpPr txBox="1"/>
          <p:nvPr/>
        </p:nvSpPr>
        <p:spPr>
          <a:xfrm>
            <a:off x="5781607" y="3250578"/>
            <a:ext cx="6094140" cy="461665"/>
          </a:xfrm>
          <a:prstGeom prst="rect">
            <a:avLst/>
          </a:prstGeom>
          <a:solidFill>
            <a:srgbClr val="00FFCC"/>
          </a:solidFill>
        </p:spPr>
        <p:txBody>
          <a:bodyPr wrap="square">
            <a:spAutoFit/>
          </a:bodyPr>
          <a:lstStyle/>
          <a:p>
            <a:r>
              <a:rPr lang="es-E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Lámina cribosa: la “lámina cribosa” es una porción del </a:t>
            </a:r>
            <a:r>
              <a:rPr lang="es-ES" sz="1200" b="0" i="0" dirty="0">
                <a:effectLst/>
                <a:latin typeface="Arial" panose="020B0604020202020204" pitchFamily="34" charset="0"/>
              </a:rPr>
              <a:t>huesos etmoides </a:t>
            </a:r>
            <a:r>
              <a:rPr lang="es-E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situada en la región anterior de la base del cráneo.</a:t>
            </a:r>
            <a:endParaRPr lang="es-ES" sz="1200" dirty="0"/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AC35103D-0B53-D4B3-0F63-4EE5E23555C5}"/>
              </a:ext>
            </a:extLst>
          </p:cNvPr>
          <p:cNvCxnSpPr/>
          <p:nvPr/>
        </p:nvCxnSpPr>
        <p:spPr>
          <a:xfrm>
            <a:off x="2630924" y="2246969"/>
            <a:ext cx="3077737" cy="1003609"/>
          </a:xfrm>
          <a:prstGeom prst="straightConnector1">
            <a:avLst/>
          </a:prstGeom>
          <a:ln>
            <a:solidFill>
              <a:srgbClr val="00FFCC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0BCF63B-F69E-6078-B5B8-91D507C36641}"/>
              </a:ext>
            </a:extLst>
          </p:cNvPr>
          <p:cNvSpPr txBox="1"/>
          <p:nvPr/>
        </p:nvSpPr>
        <p:spPr>
          <a:xfrm>
            <a:off x="5783766" y="4231022"/>
            <a:ext cx="6094140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Nervios olfatorios: están formados por los axones de las neuronas receptoras olfatorias, que se proyectan desde el epitelio olfatorio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D8F76953-DCC6-D625-37E6-B3E55556BA7E}"/>
              </a:ext>
            </a:extLst>
          </p:cNvPr>
          <p:cNvCxnSpPr/>
          <p:nvPr/>
        </p:nvCxnSpPr>
        <p:spPr>
          <a:xfrm>
            <a:off x="2519259" y="2674635"/>
            <a:ext cx="3189402" cy="1583473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E736E9D-374C-D8E9-DBAC-9279CB0155ED}"/>
              </a:ext>
            </a:extLst>
          </p:cNvPr>
          <p:cNvSpPr txBox="1"/>
          <p:nvPr/>
        </p:nvSpPr>
        <p:spPr>
          <a:xfrm>
            <a:off x="5779448" y="5365803"/>
            <a:ext cx="6098458" cy="646331"/>
          </a:xfrm>
          <a:prstGeom prst="rect">
            <a:avLst/>
          </a:prstGeom>
          <a:solidFill>
            <a:srgbClr val="9933FF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Cavidad nasal: la cavidad nasal es el espacio dentro de la nariz. La cavidad nasal está encima del hueso que forma el paladar y se curva hacia abajo y atrás hasta unirse con la garganta.</a:t>
            </a: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AF305831-F2B8-AD90-92B1-1FD3C9A54C12}"/>
              </a:ext>
            </a:extLst>
          </p:cNvPr>
          <p:cNvCxnSpPr>
            <a:cxnSpLocks/>
          </p:cNvCxnSpPr>
          <p:nvPr/>
        </p:nvCxnSpPr>
        <p:spPr>
          <a:xfrm>
            <a:off x="2557978" y="3068380"/>
            <a:ext cx="3016407" cy="2393927"/>
          </a:xfrm>
          <a:prstGeom prst="straightConnector1">
            <a:avLst/>
          </a:prstGeom>
          <a:ln>
            <a:solidFill>
              <a:srgbClr val="99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9AADBA3-F6CB-D693-BBD4-B5D6765572D3}"/>
              </a:ext>
            </a:extLst>
          </p:cNvPr>
          <p:cNvSpPr txBox="1"/>
          <p:nvPr/>
        </p:nvSpPr>
        <p:spPr>
          <a:xfrm>
            <a:off x="5845096" y="2575690"/>
            <a:ext cx="6098458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Tracto olfatorio: el tracto olfatorio es un conjunto de fibras nerviosas que conectan el bulbo olfatorio con áreas cerebrales superiores.</a:t>
            </a: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ED4BF58B-AAE1-7F5A-5339-BD327DCE2216}"/>
              </a:ext>
            </a:extLst>
          </p:cNvPr>
          <p:cNvCxnSpPr/>
          <p:nvPr/>
        </p:nvCxnSpPr>
        <p:spPr>
          <a:xfrm>
            <a:off x="3594133" y="1842634"/>
            <a:ext cx="2165090" cy="9345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88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9" grpId="0" animBg="1"/>
      <p:bldP spid="23" grpId="0" animBg="1"/>
      <p:bldP spid="27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7">
              <a:srgbClr val="002060"/>
            </a:gs>
            <a:gs pos="10000">
              <a:srgbClr val="9933FF"/>
            </a:gs>
            <a:gs pos="100000">
              <a:srgbClr val="66CCFF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A7ABC-C6A5-8103-84B8-67439BCB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849"/>
            <a:ext cx="10252587" cy="1124462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3600" u="sng" dirty="0">
                <a:latin typeface="Arial Black" panose="020B0A04020102020204" pitchFamily="34" charset="0"/>
              </a:rPr>
              <a:t>Fisiología del sistema olfativo. (Organización macroscópica del epitelio olfativo)</a:t>
            </a:r>
            <a:endParaRPr lang="es-ES" sz="3600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58B16239-06E4-732A-D1E5-90407AEC7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344" y="1530305"/>
            <a:ext cx="5713770" cy="40869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923866-36BF-F11F-A0B6-6CC14CEBBD4F}"/>
              </a:ext>
            </a:extLst>
          </p:cNvPr>
          <p:cNvSpPr txBox="1"/>
          <p:nvPr/>
        </p:nvSpPr>
        <p:spPr>
          <a:xfrm>
            <a:off x="0" y="5959388"/>
            <a:ext cx="6098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Figura 03: Fisiología de la organización macroscópica del epitelio olfativo.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https://www.google.com/imgres?imgurl=https://674091283b.cbaul-cdnwnd.com/fbd5b402f91fd8d95a3381cd146f13d0/200000161-41ec742e7c/olfato3.jpg&amp;tbnid=cpLdbjq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EEF476C-AF0A-B06F-8A94-F6D27D2FEBF8}"/>
              </a:ext>
            </a:extLst>
          </p:cNvPr>
          <p:cNvSpPr txBox="1"/>
          <p:nvPr/>
        </p:nvSpPr>
        <p:spPr>
          <a:xfrm>
            <a:off x="6096000" y="2102944"/>
            <a:ext cx="6098458" cy="461665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Bulbo olfatorio: ellos reciben información acerca de los olores de la nariz y la envían al cerebro a través de los tractos olfatorios.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DF975F5-AB0F-8328-436B-3E4D968D6BAA}"/>
              </a:ext>
            </a:extLst>
          </p:cNvPr>
          <p:cNvSpPr txBox="1"/>
          <p:nvPr/>
        </p:nvSpPr>
        <p:spPr>
          <a:xfrm>
            <a:off x="6093542" y="2717388"/>
            <a:ext cx="6098458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El tracto olfatorio penetra en el encéfalo a nivel de la unión anterior entre el mesencéfalo y el cerebro.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08B8253-4DB2-F77E-B38D-C030675F429A}"/>
              </a:ext>
            </a:extLst>
          </p:cNvPr>
          <p:cNvSpPr txBox="1"/>
          <p:nvPr/>
        </p:nvSpPr>
        <p:spPr>
          <a:xfrm>
            <a:off x="6078794" y="3311940"/>
            <a:ext cx="6113206" cy="276999"/>
          </a:xfrm>
          <a:prstGeom prst="rect">
            <a:avLst/>
          </a:prstGeom>
          <a:solidFill>
            <a:srgbClr val="00FFCC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lamina cribosa permite el paso de las fibras olfatorias.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16D67D2-EBB9-8FB7-8CAE-62B727B60A37}"/>
              </a:ext>
            </a:extLst>
          </p:cNvPr>
          <p:cNvSpPr txBox="1"/>
          <p:nvPr/>
        </p:nvSpPr>
        <p:spPr>
          <a:xfrm>
            <a:off x="6078794" y="3874456"/>
            <a:ext cx="6098458" cy="27699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El nervio olfatorio conduce la sensación de olor.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30E13AA-C2D0-CB56-8D56-C91F3C055740}"/>
              </a:ext>
            </a:extLst>
          </p:cNvPr>
          <p:cNvSpPr txBox="1"/>
          <p:nvPr/>
        </p:nvSpPr>
        <p:spPr>
          <a:xfrm>
            <a:off x="6078794" y="4436972"/>
            <a:ext cx="6098458" cy="461665"/>
          </a:xfrm>
          <a:prstGeom prst="rect">
            <a:avLst/>
          </a:prstGeom>
          <a:solidFill>
            <a:srgbClr val="9933FF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cavidad nasal es permite la entrada del aire en el sistema respiratorio durante la respiración.</a:t>
            </a:r>
          </a:p>
        </p:txBody>
      </p:sp>
    </p:spTree>
    <p:extLst>
      <p:ext uri="{BB962C8B-B14F-4D97-AF65-F5344CB8AC3E}">
        <p14:creationId xmlns:p14="http://schemas.microsoft.com/office/powerpoint/2010/main" val="47723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002060"/>
            </a:gs>
            <a:gs pos="10000">
              <a:srgbClr val="00FFCC"/>
            </a:gs>
            <a:gs pos="100000">
              <a:srgbClr val="1E8186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F5452-AFAB-CBC8-4D65-7A39FE20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526"/>
            <a:ext cx="105156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es-ES" i="1" u="sng" dirty="0">
                <a:latin typeface="Arial Black" panose="020B0A04020102020204" pitchFamily="34" charset="0"/>
              </a:rPr>
              <a:t>Anatomía del sistema olfativo: </a:t>
            </a:r>
            <a:r>
              <a:rPr lang="es-ES" sz="3100" i="1" u="sng" dirty="0">
                <a:latin typeface="Arial Black" panose="020B0A04020102020204" pitchFamily="34" charset="0"/>
              </a:rPr>
              <a:t>(Organización microscópica del epitelio olfativo)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300B2D-FC5E-10B6-1079-76A386FECB3C}"/>
              </a:ext>
            </a:extLst>
          </p:cNvPr>
          <p:cNvSpPr txBox="1"/>
          <p:nvPr/>
        </p:nvSpPr>
        <p:spPr>
          <a:xfrm>
            <a:off x="0" y="6268848"/>
            <a:ext cx="3177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Figura 03: Estructura del epitelio olfativo.  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https://curiosoando.com/epitelio-olfatorio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5A10F2-6092-9821-01F0-021A67CDF39F}"/>
              </a:ext>
            </a:extLst>
          </p:cNvPr>
          <p:cNvSpPr txBox="1"/>
          <p:nvPr/>
        </p:nvSpPr>
        <p:spPr>
          <a:xfrm>
            <a:off x="5946058" y="2950232"/>
            <a:ext cx="6098458" cy="276999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es la cara inferior del bulbo olfativo, </a:t>
            </a:r>
            <a:r>
              <a:rPr lang="es-E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son las células de la mucosa olfativa.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A46C9D0-0477-4BAF-8B38-13E01570111D}"/>
              </a:ext>
            </a:extLst>
          </p:cNvPr>
          <p:cNvSpPr txBox="1"/>
          <p:nvPr/>
        </p:nvSpPr>
        <p:spPr>
          <a:xfrm>
            <a:off x="5889877" y="6034431"/>
            <a:ext cx="6098458" cy="461665"/>
          </a:xfrm>
          <a:prstGeom prst="rect">
            <a:avLst/>
          </a:prstGeom>
          <a:solidFill>
            <a:srgbClr val="FF5050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está formado de tres tejidos, el tipo conectivo y otros que están compuestos de muchas células superpuestas.</a:t>
            </a:r>
          </a:p>
        </p:txBody>
      </p:sp>
      <p:pic>
        <p:nvPicPr>
          <p:cNvPr id="18" name="Marcador de contenido 17">
            <a:extLst>
              <a:ext uri="{FF2B5EF4-FFF2-40B4-BE49-F238E27FC236}">
                <a16:creationId xmlns:a16="http://schemas.microsoft.com/office/drawing/2014/main" id="{651BB348-DCF8-0323-2F06-EC4B7776B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089" y="1330855"/>
            <a:ext cx="5657744" cy="487682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CD285D42-290F-3276-D1ED-FB3533E673E9}"/>
              </a:ext>
            </a:extLst>
          </p:cNvPr>
          <p:cNvSpPr txBox="1"/>
          <p:nvPr/>
        </p:nvSpPr>
        <p:spPr>
          <a:xfrm>
            <a:off x="5889877" y="2287851"/>
            <a:ext cx="6245942" cy="461665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una red de vasos sanguíneos pequeño que se encuentran dentro de un saco que recibe el nombre de cápsula de Bowman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44BC0C1-C074-FA42-1D3D-5A8D4E6B5530}"/>
              </a:ext>
            </a:extLst>
          </p:cNvPr>
          <p:cNvSpPr txBox="1"/>
          <p:nvPr/>
        </p:nvSpPr>
        <p:spPr>
          <a:xfrm>
            <a:off x="5946058" y="3389876"/>
            <a:ext cx="6098458" cy="553998"/>
          </a:xfrm>
          <a:prstGeom prst="rect">
            <a:avLst/>
          </a:prstGeom>
          <a:solidFill>
            <a:srgbClr val="9933FF"/>
          </a:solidFill>
        </p:spPr>
        <p:txBody>
          <a:bodyPr wrap="square">
            <a:spAutoFit/>
          </a:bodyPr>
          <a:lstStyle/>
          <a:p>
            <a:r>
              <a:rPr lang="es-ES" dirty="0"/>
              <a:t>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es una porción del huesos etmoides situada en la región anterior de la base del cráneo.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9CB2D78-40FB-07E8-020E-EB31CEBF6103}"/>
              </a:ext>
            </a:extLst>
          </p:cNvPr>
          <p:cNvSpPr txBox="1"/>
          <p:nvPr/>
        </p:nvSpPr>
        <p:spPr>
          <a:xfrm>
            <a:off x="5946058" y="4106520"/>
            <a:ext cx="6098458" cy="461665"/>
          </a:xfrm>
          <a:prstGeom prst="rect">
            <a:avLst/>
          </a:prstGeom>
          <a:solidFill>
            <a:srgbClr val="FF66CC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Célula pequeña y redonda ubicada en la parte más baja de la epidermis, que es la capa más externa de la piel.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08C82B8-845B-B8A1-A6BB-A848B949208D}"/>
              </a:ext>
            </a:extLst>
          </p:cNvPr>
          <p:cNvSpPr txBox="1"/>
          <p:nvPr/>
        </p:nvSpPr>
        <p:spPr>
          <a:xfrm>
            <a:off x="5946058" y="5511021"/>
            <a:ext cx="6098458" cy="276999"/>
          </a:xfrm>
          <a:prstGeom prst="rect">
            <a:avLst/>
          </a:prstGeom>
          <a:solidFill>
            <a:srgbClr val="CC66FF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es el lugar donde se produce la transducción olfatoria.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D49F418-FA13-1988-9377-AA7DD10E19A7}"/>
              </a:ext>
            </a:extLst>
          </p:cNvPr>
          <p:cNvSpPr txBox="1"/>
          <p:nvPr/>
        </p:nvSpPr>
        <p:spPr>
          <a:xfrm>
            <a:off x="5977138" y="4690256"/>
            <a:ext cx="3018149" cy="276999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se encuentra en el bulbo olfatorio. 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6A30434-2352-0A9C-04E6-DE83BD6503B0}"/>
              </a:ext>
            </a:extLst>
          </p:cNvPr>
          <p:cNvSpPr txBox="1"/>
          <p:nvPr/>
        </p:nvSpPr>
        <p:spPr>
          <a:xfrm>
            <a:off x="5946058" y="5071945"/>
            <a:ext cx="5657744" cy="276999"/>
          </a:xfrm>
          <a:prstGeom prst="rect">
            <a:avLst/>
          </a:prstGeom>
          <a:solidFill>
            <a:srgbClr val="66CCFF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son cada una de las partes membranosas de una célula nerviosa o neurona.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9D8B8FC7-2FA2-ABED-6E95-1008880CA6A0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5073445" y="2518684"/>
            <a:ext cx="816432" cy="948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0B9A98F1-DEDD-E756-F16C-A1238E3E474B}"/>
              </a:ext>
            </a:extLst>
          </p:cNvPr>
          <p:cNvCxnSpPr/>
          <p:nvPr/>
        </p:nvCxnSpPr>
        <p:spPr>
          <a:xfrm>
            <a:off x="4925961" y="3088731"/>
            <a:ext cx="9639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BB349F04-7AF1-F004-1938-D2711B82D741}"/>
              </a:ext>
            </a:extLst>
          </p:cNvPr>
          <p:cNvCxnSpPr>
            <a:endCxn id="24" idx="1"/>
          </p:cNvCxnSpPr>
          <p:nvPr/>
        </p:nvCxnSpPr>
        <p:spPr>
          <a:xfrm>
            <a:off x="5407919" y="3532973"/>
            <a:ext cx="538139" cy="1339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FB751BDA-27C0-94CF-1ADD-6DCF4F5C903C}"/>
              </a:ext>
            </a:extLst>
          </p:cNvPr>
          <p:cNvCxnSpPr/>
          <p:nvPr/>
        </p:nvCxnSpPr>
        <p:spPr>
          <a:xfrm>
            <a:off x="5257800" y="3904111"/>
            <a:ext cx="632077" cy="2513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E3ACFA23-CFE4-C09D-9FC6-8D182F37E47E}"/>
              </a:ext>
            </a:extLst>
          </p:cNvPr>
          <p:cNvCxnSpPr>
            <a:cxnSpLocks/>
          </p:cNvCxnSpPr>
          <p:nvPr/>
        </p:nvCxnSpPr>
        <p:spPr>
          <a:xfrm>
            <a:off x="5629655" y="4401825"/>
            <a:ext cx="316403" cy="288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B58FF435-0BF5-C67A-F716-0CF606EA0613}"/>
              </a:ext>
            </a:extLst>
          </p:cNvPr>
          <p:cNvCxnSpPr>
            <a:endCxn id="32" idx="1"/>
          </p:cNvCxnSpPr>
          <p:nvPr/>
        </p:nvCxnSpPr>
        <p:spPr>
          <a:xfrm>
            <a:off x="4925961" y="5210444"/>
            <a:ext cx="1020097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3F40823A-CD0E-0098-4CD0-847CE6771B34}"/>
              </a:ext>
            </a:extLst>
          </p:cNvPr>
          <p:cNvCxnSpPr/>
          <p:nvPr/>
        </p:nvCxnSpPr>
        <p:spPr>
          <a:xfrm flipV="1">
            <a:off x="3494565" y="5606889"/>
            <a:ext cx="2308831" cy="3849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DB7DD0C0-96B0-AB4C-122D-39BC4076A32F}"/>
              </a:ext>
            </a:extLst>
          </p:cNvPr>
          <p:cNvCxnSpPr/>
          <p:nvPr/>
        </p:nvCxnSpPr>
        <p:spPr>
          <a:xfrm>
            <a:off x="3038168" y="6083205"/>
            <a:ext cx="2749688" cy="2994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92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5" grpId="0" animBg="1"/>
      <p:bldP spid="20" grpId="0" animBg="1"/>
      <p:bldP spid="24" grpId="0" animBg="1"/>
      <p:bldP spid="26" grpId="0" animBg="1"/>
      <p:bldP spid="28" grpId="0" animBg="1"/>
      <p:bldP spid="30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66CCFF"/>
            </a:gs>
            <a:gs pos="10000">
              <a:srgbClr val="CC66FF"/>
            </a:gs>
            <a:gs pos="100000">
              <a:srgbClr val="99CCFF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57CE79-F94D-9832-34DE-00419485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58" y="25111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es-ES" sz="3200" i="1" u="sng" dirty="0">
                <a:latin typeface="Arial Black" panose="020B0A04020102020204" pitchFamily="34" charset="0"/>
              </a:rPr>
              <a:t>Fisiología del sistema olfativo: (Organización microscópica del epitelio olfativo)</a:t>
            </a:r>
            <a:endParaRPr lang="es-ES" sz="32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1760D9E-396A-C24A-FC30-D665DD3B6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458" y="1350674"/>
            <a:ext cx="5855110" cy="452269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5227935-47E8-DD0E-FFA1-6165B5932A1F}"/>
              </a:ext>
            </a:extLst>
          </p:cNvPr>
          <p:cNvSpPr txBox="1"/>
          <p:nvPr/>
        </p:nvSpPr>
        <p:spPr>
          <a:xfrm>
            <a:off x="0" y="6031210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Figura 04: Organización microscópica del epitelio olfatorio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https://curiosoando.com/wp-content/uploads/2018/11/epitelio-olfatorio.jpg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FAEEB3-29CD-DDEE-2899-5D336B6BEEFD}"/>
              </a:ext>
            </a:extLst>
          </p:cNvPr>
          <p:cNvSpPr txBox="1"/>
          <p:nvPr/>
        </p:nvSpPr>
        <p:spPr>
          <a:xfrm>
            <a:off x="5909187" y="1472521"/>
            <a:ext cx="5651090" cy="461665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Produce un ultrafiltrado del plasma que ingresa en la luz tubular del nefrón en la cápsula de Bowman.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FCE86C9-E94B-FF63-A648-197C75F9070B}"/>
              </a:ext>
            </a:extLst>
          </p:cNvPr>
          <p:cNvSpPr txBox="1"/>
          <p:nvPr/>
        </p:nvSpPr>
        <p:spPr>
          <a:xfrm>
            <a:off x="5896897" y="2165640"/>
            <a:ext cx="4149213" cy="369332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es-ES" dirty="0"/>
              <a:t> 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Transporta los impulsos nerviosos desde las neuronas.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428FA8B-439B-CDCF-69CB-B0972BD30994}"/>
              </a:ext>
            </a:extLst>
          </p:cNvPr>
          <p:cNvSpPr txBox="1"/>
          <p:nvPr/>
        </p:nvSpPr>
        <p:spPr>
          <a:xfrm>
            <a:off x="5936227" y="2719175"/>
            <a:ext cx="3043084" cy="276999"/>
          </a:xfrm>
          <a:prstGeom prst="rect">
            <a:avLst/>
          </a:prstGeom>
          <a:solidFill>
            <a:srgbClr val="9933FF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Permite el paso de las fibras olfatorias.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C554C74-F20D-67DD-379D-35392C844BEB}"/>
              </a:ext>
            </a:extLst>
          </p:cNvPr>
          <p:cNvSpPr txBox="1"/>
          <p:nvPr/>
        </p:nvSpPr>
        <p:spPr>
          <a:xfrm>
            <a:off x="5909187" y="3231991"/>
            <a:ext cx="5444613" cy="461665"/>
          </a:xfrm>
          <a:prstGeom prst="rect">
            <a:avLst/>
          </a:prstGeom>
          <a:solidFill>
            <a:srgbClr val="FF66CC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Reemplazar las células escamosas que se desprenden de la superficie de la piel.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8ECB3CC-46AE-A612-4BFB-477199CA2717}"/>
              </a:ext>
            </a:extLst>
          </p:cNvPr>
          <p:cNvSpPr txBox="1"/>
          <p:nvPr/>
        </p:nvSpPr>
        <p:spPr>
          <a:xfrm>
            <a:off x="5887064" y="3798917"/>
            <a:ext cx="3942736" cy="276999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Muestran respuestas a moléculas gaseosas en el aire.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7592953-F52C-0124-C12D-CBEAD61781C5}"/>
              </a:ext>
            </a:extLst>
          </p:cNvPr>
          <p:cNvSpPr txBox="1"/>
          <p:nvPr/>
        </p:nvSpPr>
        <p:spPr>
          <a:xfrm>
            <a:off x="5909187" y="4234289"/>
            <a:ext cx="1932038" cy="276999"/>
          </a:xfrm>
          <a:prstGeom prst="rect">
            <a:avLst/>
          </a:prstGeom>
          <a:solidFill>
            <a:srgbClr val="66CCFF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Transmite información.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1912A7B-0A40-EEA9-8A62-731EEFBF2DDC}"/>
              </a:ext>
            </a:extLst>
          </p:cNvPr>
          <p:cNvSpPr txBox="1"/>
          <p:nvPr/>
        </p:nvSpPr>
        <p:spPr>
          <a:xfrm>
            <a:off x="5879692" y="4735703"/>
            <a:ext cx="4689987" cy="283521"/>
          </a:xfrm>
          <a:prstGeom prst="rect">
            <a:avLst/>
          </a:prstGeom>
          <a:solidFill>
            <a:srgbClr val="CC66FF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Desplaza fluidos como ocurre con el mucus del tracto respiratorio.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927E098-0931-6098-0D31-3B8785BA64BC}"/>
              </a:ext>
            </a:extLst>
          </p:cNvPr>
          <p:cNvSpPr txBox="1"/>
          <p:nvPr/>
        </p:nvSpPr>
        <p:spPr>
          <a:xfrm>
            <a:off x="5909187" y="5252945"/>
            <a:ext cx="5134896" cy="283521"/>
          </a:xfrm>
          <a:prstGeom prst="rect">
            <a:avLst/>
          </a:prstGeom>
          <a:solidFill>
            <a:srgbClr val="FF5050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poder ser un armazón y mantener unidas a diferentes estructuras.</a:t>
            </a:r>
          </a:p>
        </p:txBody>
      </p:sp>
    </p:spTree>
    <p:extLst>
      <p:ext uri="{BB962C8B-B14F-4D97-AF65-F5344CB8AC3E}">
        <p14:creationId xmlns:p14="http://schemas.microsoft.com/office/powerpoint/2010/main" val="66260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 animBg="1"/>
      <p:bldP spid="10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C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EC602-3066-DD9C-CBBB-8852398DC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Arial Black" panose="020B0A04020102020204" pitchFamily="34" charset="0"/>
              </a:rPr>
              <a:t>Conclusión: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52E5FF-7D7F-AB0F-A8F0-522EB4350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</a:rPr>
              <a:t>El sentido del olfato es de importancia crítica para los seres vivos, ya que permite reconocer la materia sin entrar en contacto directo con ella, gracias a los órganos macroscópicos y microscópicos.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</a:rPr>
              <a:t>Cada órgano macroscópico y microscópico se estructura de manera diferente pero con una función que nos ayuda a tener una vida sana y a entender este tema. </a:t>
            </a:r>
          </a:p>
        </p:txBody>
      </p:sp>
    </p:spTree>
    <p:extLst>
      <p:ext uri="{BB962C8B-B14F-4D97-AF65-F5344CB8AC3E}">
        <p14:creationId xmlns:p14="http://schemas.microsoft.com/office/powerpoint/2010/main" val="399299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1131</Words>
  <Application>Microsoft Office PowerPoint</Application>
  <PresentationFormat>Panorámica</PresentationFormat>
  <Paragraphs>85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 Arial</vt:lpstr>
      <vt:lpstr>Arial</vt:lpstr>
      <vt:lpstr>Arial Black</vt:lpstr>
      <vt:lpstr>Calibri</vt:lpstr>
      <vt:lpstr>Calibri Light</vt:lpstr>
      <vt:lpstr>Montserrat</vt:lpstr>
      <vt:lpstr>Tema de Office</vt:lpstr>
      <vt:lpstr>El Sentido del Olfato.</vt:lpstr>
      <vt:lpstr>Introducción </vt:lpstr>
      <vt:lpstr>Receptores sensoriales del olfato:</vt:lpstr>
      <vt:lpstr>Receptores sensoriales del olfato:</vt:lpstr>
      <vt:lpstr>Anatomía del sistema olfativo. (Organización macroscópica del epitelio olfativo)</vt:lpstr>
      <vt:lpstr>Fisiología del sistema olfativo. (Organización macroscópica del epitelio olfativo)</vt:lpstr>
      <vt:lpstr>Anatomía del sistema olfativo: (Organización microscópica del epitelio olfativo)</vt:lpstr>
      <vt:lpstr>Fisiología del sistema olfativo: (Organización microscópica del epitelio olfativo)</vt:lpstr>
      <vt:lpstr>Conclusión:  </vt:lpstr>
      <vt:lpstr>Linkografía: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Sentido del Olfato.</dc:title>
  <dc:creator>HP</dc:creator>
  <cp:lastModifiedBy>HP</cp:lastModifiedBy>
  <cp:revision>6</cp:revision>
  <dcterms:created xsi:type="dcterms:W3CDTF">2023-07-11T21:16:09Z</dcterms:created>
  <dcterms:modified xsi:type="dcterms:W3CDTF">2023-07-16T17:34:33Z</dcterms:modified>
</cp:coreProperties>
</file>