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4366-DD94-43EB-A142-E6584ACAD4A4}" type="datetimeFigureOut">
              <a:rPr lang="es-PE" smtClean="0"/>
              <a:t>14/12/2023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8DBF-1935-4C33-86C6-12BC3543768E}" type="slidenum">
              <a:rPr lang="es-PE" smtClean="0"/>
              <a:t>‹Nº›</a:t>
            </a:fld>
            <a:endParaRPr lang="es-P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2055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4366-DD94-43EB-A142-E6584ACAD4A4}" type="datetimeFigureOut">
              <a:rPr lang="es-PE" smtClean="0"/>
              <a:t>14/12/2023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8DBF-1935-4C33-86C6-12BC3543768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84499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4366-DD94-43EB-A142-E6584ACAD4A4}" type="datetimeFigureOut">
              <a:rPr lang="es-PE" smtClean="0"/>
              <a:t>14/12/2023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8DBF-1935-4C33-86C6-12BC3543768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86899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4366-DD94-43EB-A142-E6584ACAD4A4}" type="datetimeFigureOut">
              <a:rPr lang="es-PE" smtClean="0"/>
              <a:t>14/12/2023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8DBF-1935-4C33-86C6-12BC3543768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38574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4366-DD94-43EB-A142-E6584ACAD4A4}" type="datetimeFigureOut">
              <a:rPr lang="es-PE" smtClean="0"/>
              <a:t>14/12/2023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8DBF-1935-4C33-86C6-12BC3543768E}" type="slidenum">
              <a:rPr lang="es-PE" smtClean="0"/>
              <a:t>‹Nº›</a:t>
            </a:fld>
            <a:endParaRPr lang="es-P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078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4366-DD94-43EB-A142-E6584ACAD4A4}" type="datetimeFigureOut">
              <a:rPr lang="es-PE" smtClean="0"/>
              <a:t>14/12/2023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8DBF-1935-4C33-86C6-12BC3543768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1770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4366-DD94-43EB-A142-E6584ACAD4A4}" type="datetimeFigureOut">
              <a:rPr lang="es-PE" smtClean="0"/>
              <a:t>14/12/2023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8DBF-1935-4C33-86C6-12BC3543768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81282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4366-DD94-43EB-A142-E6584ACAD4A4}" type="datetimeFigureOut">
              <a:rPr lang="es-PE" smtClean="0"/>
              <a:t>14/12/2023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8DBF-1935-4C33-86C6-12BC3543768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6683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4366-DD94-43EB-A142-E6584ACAD4A4}" type="datetimeFigureOut">
              <a:rPr lang="es-PE" smtClean="0"/>
              <a:t>14/12/2023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8DBF-1935-4C33-86C6-12BC3543768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4125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1A4366-DD94-43EB-A142-E6584ACAD4A4}" type="datetimeFigureOut">
              <a:rPr lang="es-PE" smtClean="0"/>
              <a:t>14/12/2023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948DBF-1935-4C33-86C6-12BC3543768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57772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4366-DD94-43EB-A142-E6584ACAD4A4}" type="datetimeFigureOut">
              <a:rPr lang="es-PE" smtClean="0"/>
              <a:t>14/12/2023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8DBF-1935-4C33-86C6-12BC3543768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94025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1A4366-DD94-43EB-A142-E6584ACAD4A4}" type="datetimeFigureOut">
              <a:rPr lang="es-PE" smtClean="0"/>
              <a:t>14/12/2023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E948DBF-1935-4C33-86C6-12BC3543768E}" type="slidenum">
              <a:rPr lang="es-PE" smtClean="0"/>
              <a:t>‹Nº›</a:t>
            </a:fld>
            <a:endParaRPr lang="es-P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194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E238F7-4DFE-19F7-8987-DFA75DA11D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549" y="1942782"/>
            <a:ext cx="8197702" cy="1783931"/>
          </a:xfrm>
        </p:spPr>
        <p:txBody>
          <a:bodyPr>
            <a:normAutofit fontScale="90000"/>
          </a:bodyPr>
          <a:lstStyle/>
          <a:p>
            <a:r>
              <a:rPr lang="es-ES" dirty="0">
                <a:latin typeface="Copperplate Gothic Bold" panose="020E0705020206020404" pitchFamily="34" charset="0"/>
              </a:rPr>
              <a:t>Correr o morir</a:t>
            </a:r>
            <a:endParaRPr lang="es-PE" dirty="0">
              <a:latin typeface="Copperplate Gothic Bold" panose="020E07050202060204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976FBC-F657-887B-5945-B48ECC9B17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>
                <a:latin typeface="Bahnschrift Light Condensed" panose="020B0502040204020203" pitchFamily="34" charset="0"/>
              </a:rPr>
              <a:t>DE: James dashner</a:t>
            </a:r>
            <a:endParaRPr lang="es-PE" dirty="0">
              <a:latin typeface="Bahnschrift Light Condensed" panose="020B0502040204020203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E14D379-32C8-D6F1-5206-7F3B0FD5B6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43380" cy="1942782"/>
          </a:xfrm>
          <a:prstGeom prst="rect">
            <a:avLst/>
          </a:prstGeom>
        </p:spPr>
      </p:pic>
      <p:pic>
        <p:nvPicPr>
          <p:cNvPr id="1026" name="Picture 2" descr="Comprar Correr o Morir De James Dashner - Buscalibre">
            <a:extLst>
              <a:ext uri="{FF2B5EF4-FFF2-40B4-BE49-F238E27FC236}">
                <a16:creationId xmlns:a16="http://schemas.microsoft.com/office/drawing/2014/main" id="{65FC0F44-173D-AD71-3417-5C2B680AA9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5713" y="180577"/>
            <a:ext cx="2779282" cy="3986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145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243840-0B68-75CC-3B33-49926240F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256" y="414670"/>
            <a:ext cx="3517250" cy="1450757"/>
          </a:xfrm>
        </p:spPr>
        <p:txBody>
          <a:bodyPr/>
          <a:lstStyle/>
          <a:p>
            <a:r>
              <a:rPr lang="es-ES" sz="6600" dirty="0">
                <a:latin typeface="Copperplate Gothic Bold" panose="020E0705020206020404" pitchFamily="34" charset="0"/>
              </a:rPr>
              <a:t>Datos</a:t>
            </a:r>
            <a:r>
              <a:rPr lang="es-ES" dirty="0">
                <a:latin typeface="Copperplate Gothic Bold" panose="020E0705020206020404" pitchFamily="34" charset="0"/>
              </a:rPr>
              <a:t>:</a:t>
            </a:r>
            <a:endParaRPr lang="es-PE" dirty="0">
              <a:latin typeface="Copperplate Gothic Bold" panose="020E07050202060204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9C42317-CFAC-F544-CA5B-4B5A20BA1899}"/>
              </a:ext>
            </a:extLst>
          </p:cNvPr>
          <p:cNvSpPr txBox="1"/>
          <p:nvPr/>
        </p:nvSpPr>
        <p:spPr>
          <a:xfrm>
            <a:off x="637954" y="2179675"/>
            <a:ext cx="939918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s-ES" b="1" i="0" dirty="0">
                <a:solidFill>
                  <a:srgbClr val="374151"/>
                </a:solidFill>
                <a:effectLst/>
                <a:latin typeface="Corbel Light" panose="020B0303020204020204" pitchFamily="34" charset="0"/>
                <a:ea typeface="Segoe UI Black" panose="020B0A02040204020203" pitchFamily="34" charset="0"/>
              </a:rPr>
              <a:t>Autor: James Dashner</a:t>
            </a:r>
            <a:br>
              <a:rPr lang="es-ES" b="1" i="0" dirty="0">
                <a:solidFill>
                  <a:srgbClr val="374151"/>
                </a:solidFill>
                <a:effectLst/>
                <a:latin typeface="Corbel Light" panose="020B0303020204020204" pitchFamily="34" charset="0"/>
                <a:ea typeface="Segoe UI Black" panose="020B0A02040204020203" pitchFamily="34" charset="0"/>
              </a:rPr>
            </a:br>
            <a:endParaRPr lang="es-ES" b="1" i="0" dirty="0">
              <a:solidFill>
                <a:srgbClr val="374151"/>
              </a:solidFill>
              <a:effectLst/>
              <a:latin typeface="Corbel Light" panose="020B0303020204020204" pitchFamily="34" charset="0"/>
              <a:ea typeface="Segoe UI Black" panose="020B0A02040204020203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b="1" i="0" dirty="0">
                <a:solidFill>
                  <a:srgbClr val="374151"/>
                </a:solidFill>
                <a:effectLst/>
                <a:latin typeface="Corbel Light" panose="020B0303020204020204" pitchFamily="34" charset="0"/>
                <a:ea typeface="Segoe UI Black" panose="020B0A02040204020203" pitchFamily="34" charset="0"/>
              </a:rPr>
              <a:t>Fecha de publicación: 2009</a:t>
            </a:r>
            <a:br>
              <a:rPr lang="es-ES" b="1" i="0" dirty="0">
                <a:solidFill>
                  <a:srgbClr val="374151"/>
                </a:solidFill>
                <a:effectLst/>
                <a:latin typeface="Corbel Light" panose="020B0303020204020204" pitchFamily="34" charset="0"/>
                <a:ea typeface="Segoe UI Black" panose="020B0A02040204020203" pitchFamily="34" charset="0"/>
              </a:rPr>
            </a:br>
            <a:endParaRPr lang="es-ES" b="1" i="0" dirty="0">
              <a:solidFill>
                <a:srgbClr val="374151"/>
              </a:solidFill>
              <a:effectLst/>
              <a:latin typeface="Corbel Light" panose="020B0303020204020204" pitchFamily="34" charset="0"/>
              <a:ea typeface="Segoe UI Black" panose="020B0A02040204020203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b="1" i="0" dirty="0">
                <a:solidFill>
                  <a:srgbClr val="374151"/>
                </a:solidFill>
                <a:effectLst/>
                <a:latin typeface="Corbel Light" panose="020B0303020204020204" pitchFamily="34" charset="0"/>
                <a:ea typeface="Segoe UI Black" panose="020B0A02040204020203" pitchFamily="34" charset="0"/>
              </a:rPr>
              <a:t>Género: Ciencia ficción, distopía, aventura</a:t>
            </a:r>
            <a:br>
              <a:rPr lang="es-ES" b="1" i="0" dirty="0">
                <a:solidFill>
                  <a:srgbClr val="374151"/>
                </a:solidFill>
                <a:effectLst/>
                <a:latin typeface="Corbel Light" panose="020B0303020204020204" pitchFamily="34" charset="0"/>
                <a:ea typeface="Segoe UI Black" panose="020B0A02040204020203" pitchFamily="34" charset="0"/>
              </a:rPr>
            </a:br>
            <a:endParaRPr lang="es-ES" b="1" i="0" dirty="0">
              <a:solidFill>
                <a:srgbClr val="374151"/>
              </a:solidFill>
              <a:effectLst/>
              <a:latin typeface="Corbel Light" panose="020B0303020204020204" pitchFamily="34" charset="0"/>
              <a:ea typeface="Segoe UI Black" panose="020B0A02040204020203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b="1" i="0" dirty="0">
                <a:solidFill>
                  <a:srgbClr val="374151"/>
                </a:solidFill>
                <a:effectLst/>
                <a:latin typeface="Corbel Light" panose="020B0303020204020204" pitchFamily="34" charset="0"/>
                <a:ea typeface="Segoe UI Black" panose="020B0A02040204020203" pitchFamily="34" charset="0"/>
              </a:rPr>
              <a:t>Serie: "El corredor del laberinto" (The Maze Runner) - Libro 1</a:t>
            </a:r>
          </a:p>
        </p:txBody>
      </p:sp>
    </p:spTree>
    <p:extLst>
      <p:ext uri="{BB962C8B-B14F-4D97-AF65-F5344CB8AC3E}">
        <p14:creationId xmlns:p14="http://schemas.microsoft.com/office/powerpoint/2010/main" val="2996143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FBD31B-D195-EF22-FE29-D4DC03EBC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7913" y="871870"/>
            <a:ext cx="4282794" cy="982448"/>
          </a:xfrm>
        </p:spPr>
        <p:txBody>
          <a:bodyPr/>
          <a:lstStyle/>
          <a:p>
            <a:r>
              <a:rPr lang="es-ES" dirty="0">
                <a:latin typeface="Copperplate Gothic Bold" panose="020E0705020206020404" pitchFamily="34" charset="0"/>
              </a:rPr>
              <a:t>Personajes</a:t>
            </a:r>
            <a:endParaRPr lang="es-PE" dirty="0">
              <a:latin typeface="Copperplate Gothic Bold" panose="020E07050202060204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39D249F-9C85-740D-182B-627DC2CBCA04}"/>
              </a:ext>
            </a:extLst>
          </p:cNvPr>
          <p:cNvSpPr txBox="1"/>
          <p:nvPr/>
        </p:nvSpPr>
        <p:spPr>
          <a:xfrm>
            <a:off x="99237" y="2200478"/>
            <a:ext cx="599676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+mj-lt"/>
              <a:buAutoNum type="arabicPeriod"/>
            </a:pPr>
            <a:r>
              <a:rPr lang="es-ES" sz="1600" b="1" i="0" dirty="0">
                <a:solidFill>
                  <a:srgbClr val="374151"/>
                </a:solidFill>
                <a:effectLst/>
                <a:latin typeface="Söhne"/>
              </a:rPr>
              <a:t>Thomas:</a:t>
            </a:r>
            <a:r>
              <a:rPr lang="es-ES" sz="1600" b="0" i="0" dirty="0">
                <a:solidFill>
                  <a:srgbClr val="374151"/>
                </a:solidFill>
                <a:effectLst/>
                <a:latin typeface="Söhne"/>
              </a:rPr>
              <a:t> El protagonista de la historia, quien llega al Claro sin recordar su pasado. A medida que la trama avanza, se convierte en un líder y desempeña un papel crucial en la búsqueda de respuestas sobre el laberinto.</a:t>
            </a:r>
            <a:br>
              <a:rPr lang="es-ES" sz="1600" b="0" i="0" dirty="0">
                <a:solidFill>
                  <a:srgbClr val="374151"/>
                </a:solidFill>
                <a:effectLst/>
                <a:latin typeface="Söhne"/>
              </a:rPr>
            </a:br>
            <a:endParaRPr lang="es-ES" sz="1600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>
              <a:buFont typeface="+mj-lt"/>
              <a:buAutoNum type="arabicPeriod"/>
            </a:pPr>
            <a:r>
              <a:rPr lang="es-ES" sz="1600" b="1" i="0" dirty="0">
                <a:solidFill>
                  <a:srgbClr val="374151"/>
                </a:solidFill>
                <a:effectLst/>
                <a:latin typeface="Söhne"/>
              </a:rPr>
              <a:t>Teresa:</a:t>
            </a:r>
            <a:r>
              <a:rPr lang="es-ES" sz="1600" b="0" i="0" dirty="0">
                <a:solidFill>
                  <a:srgbClr val="374151"/>
                </a:solidFill>
                <a:effectLst/>
                <a:latin typeface="Söhne"/>
              </a:rPr>
              <a:t> La única chica que llega al Claro y tiene una conexión especial con Thomas. Su llegada desencadena eventos significativos en la trama.</a:t>
            </a:r>
            <a:br>
              <a:rPr lang="es-ES" sz="1600" b="0" i="0" dirty="0">
                <a:solidFill>
                  <a:srgbClr val="374151"/>
                </a:solidFill>
                <a:effectLst/>
                <a:latin typeface="Söhne"/>
              </a:rPr>
            </a:br>
            <a:endParaRPr lang="es-ES" sz="1600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>
              <a:buFont typeface="+mj-lt"/>
              <a:buAutoNum type="arabicPeriod"/>
            </a:pPr>
            <a:r>
              <a:rPr lang="es-ES" sz="1600" b="1" i="0" dirty="0">
                <a:solidFill>
                  <a:srgbClr val="374151"/>
                </a:solidFill>
                <a:effectLst/>
                <a:latin typeface="Söhne"/>
              </a:rPr>
              <a:t>Alby:</a:t>
            </a:r>
            <a:r>
              <a:rPr lang="es-ES" sz="1600" b="0" i="0" dirty="0">
                <a:solidFill>
                  <a:srgbClr val="374151"/>
                </a:solidFill>
                <a:effectLst/>
                <a:latin typeface="Söhne"/>
              </a:rPr>
              <a:t> El líder actual del Claro cuando Thomas llega. Es responsable de mantener el orden y las reglas en la comunidad.</a:t>
            </a:r>
            <a:br>
              <a:rPr lang="es-ES" sz="1600" b="0" i="0" dirty="0">
                <a:solidFill>
                  <a:srgbClr val="374151"/>
                </a:solidFill>
                <a:effectLst/>
                <a:latin typeface="Söhne"/>
              </a:rPr>
            </a:br>
            <a:endParaRPr lang="es-ES" sz="1600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>
              <a:buFont typeface="+mj-lt"/>
              <a:buAutoNum type="arabicPeriod"/>
            </a:pPr>
            <a:r>
              <a:rPr lang="es-ES" sz="1600" b="1" i="0" dirty="0">
                <a:solidFill>
                  <a:srgbClr val="374151"/>
                </a:solidFill>
                <a:effectLst/>
                <a:latin typeface="Söhne"/>
              </a:rPr>
              <a:t>Newt:</a:t>
            </a:r>
            <a:r>
              <a:rPr lang="es-ES" sz="1600" b="0" i="0" dirty="0">
                <a:solidFill>
                  <a:srgbClr val="374151"/>
                </a:solidFill>
                <a:effectLst/>
                <a:latin typeface="Söhne"/>
              </a:rPr>
              <a:t> Un amigo cercano de Thomas y el segundo al mando en el Claro. Es comprensivo y desempeña un papel importante en la resolución de conflictos.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225580C-3D2D-5DD6-DA32-A8C6CEC8C6F1}"/>
              </a:ext>
            </a:extLst>
          </p:cNvPr>
          <p:cNvSpPr txBox="1"/>
          <p:nvPr/>
        </p:nvSpPr>
        <p:spPr>
          <a:xfrm>
            <a:off x="5994991" y="2200478"/>
            <a:ext cx="609777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1600" b="1" i="0" dirty="0">
                <a:solidFill>
                  <a:srgbClr val="374151"/>
                </a:solidFill>
                <a:effectLst/>
                <a:latin typeface="Söhne"/>
              </a:rPr>
              <a:t>4. Minho: </a:t>
            </a:r>
            <a:r>
              <a:rPr lang="es-ES" sz="1600" i="0" dirty="0">
                <a:solidFill>
                  <a:srgbClr val="374151"/>
                </a:solidFill>
                <a:effectLst/>
                <a:latin typeface="Söhne"/>
              </a:rPr>
              <a:t>Encargado de explorar el laberinto y encontrar una salida. Es valiente y se convierte en un aliado crucial para Thomas.</a:t>
            </a:r>
            <a:br>
              <a:rPr lang="es-ES" sz="1600" i="0" dirty="0">
                <a:solidFill>
                  <a:srgbClr val="374151"/>
                </a:solidFill>
                <a:effectLst/>
                <a:latin typeface="Söhne"/>
              </a:rPr>
            </a:br>
            <a:br>
              <a:rPr lang="es-ES" sz="1600" b="1" i="0" dirty="0">
                <a:solidFill>
                  <a:srgbClr val="374151"/>
                </a:solidFill>
                <a:effectLst/>
                <a:latin typeface="Söhne"/>
              </a:rPr>
            </a:br>
            <a:r>
              <a:rPr lang="es-ES" sz="1600" b="1" i="0" dirty="0">
                <a:solidFill>
                  <a:srgbClr val="374151"/>
                </a:solidFill>
                <a:effectLst/>
                <a:latin typeface="Söhne"/>
              </a:rPr>
              <a:t>5. Chuck: </a:t>
            </a:r>
            <a:r>
              <a:rPr lang="es-ES" sz="1600" i="0" dirty="0">
                <a:solidFill>
                  <a:srgbClr val="374151"/>
                </a:solidFill>
                <a:effectLst/>
                <a:latin typeface="Söhne"/>
              </a:rPr>
              <a:t>Un joven habitante del Claro que se hace amigo de Thomas. Su relación con Thomas es cercana y emotiva.</a:t>
            </a:r>
            <a:br>
              <a:rPr lang="es-ES" sz="1600" b="1" i="0" dirty="0">
                <a:solidFill>
                  <a:srgbClr val="374151"/>
                </a:solidFill>
                <a:effectLst/>
                <a:latin typeface="Söhne"/>
              </a:rPr>
            </a:br>
            <a:br>
              <a:rPr lang="es-ES" sz="1600" b="1" i="0" dirty="0">
                <a:solidFill>
                  <a:srgbClr val="374151"/>
                </a:solidFill>
                <a:effectLst/>
                <a:latin typeface="Söhne"/>
              </a:rPr>
            </a:br>
            <a:r>
              <a:rPr lang="es-ES" sz="1600" b="1" i="0" dirty="0">
                <a:solidFill>
                  <a:srgbClr val="374151"/>
                </a:solidFill>
                <a:effectLst/>
                <a:latin typeface="Söhne"/>
              </a:rPr>
              <a:t>6. </a:t>
            </a:r>
            <a:r>
              <a:rPr lang="es-ES" sz="1600" b="1" i="0" dirty="0" err="1">
                <a:solidFill>
                  <a:srgbClr val="374151"/>
                </a:solidFill>
                <a:effectLst/>
                <a:latin typeface="Söhne"/>
              </a:rPr>
              <a:t>Gally</a:t>
            </a:r>
            <a:r>
              <a:rPr lang="es-ES" sz="1600" b="1" i="0" dirty="0">
                <a:solidFill>
                  <a:srgbClr val="374151"/>
                </a:solidFill>
                <a:effectLst/>
                <a:latin typeface="Söhne"/>
              </a:rPr>
              <a:t>: </a:t>
            </a:r>
            <a:r>
              <a:rPr lang="es-ES" sz="1600" i="0" dirty="0">
                <a:solidFill>
                  <a:srgbClr val="374151"/>
                </a:solidFill>
                <a:effectLst/>
                <a:latin typeface="Söhne"/>
              </a:rPr>
              <a:t>Inicialmente un personaje antagonista, </a:t>
            </a:r>
            <a:r>
              <a:rPr lang="es-ES" sz="1600" i="0" dirty="0" err="1">
                <a:solidFill>
                  <a:srgbClr val="374151"/>
                </a:solidFill>
                <a:effectLst/>
                <a:latin typeface="Söhne"/>
              </a:rPr>
              <a:t>Gally</a:t>
            </a:r>
            <a:r>
              <a:rPr lang="es-ES" sz="1600" i="0" dirty="0">
                <a:solidFill>
                  <a:srgbClr val="374151"/>
                </a:solidFill>
                <a:effectLst/>
                <a:latin typeface="Söhne"/>
              </a:rPr>
              <a:t> desconfía de Thomas y cuestiona sus motivos. Su papel se vuelve crucial en la dinámica del grupo.</a:t>
            </a:r>
          </a:p>
        </p:txBody>
      </p:sp>
    </p:spTree>
    <p:extLst>
      <p:ext uri="{BB962C8B-B14F-4D97-AF65-F5344CB8AC3E}">
        <p14:creationId xmlns:p14="http://schemas.microsoft.com/office/powerpoint/2010/main" val="2118206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72CE8D-3C87-DB20-937B-336485193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7200" dirty="0">
                <a:latin typeface="Copperplate Gothic Bold" panose="020E0705020206020404" pitchFamily="34" charset="0"/>
              </a:rPr>
              <a:t>Inicio</a:t>
            </a:r>
            <a:endParaRPr lang="es-PE" dirty="0">
              <a:latin typeface="Copperplate Gothic Bold" panose="020E07050202060204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22D48FF-2015-BDC4-5208-AF5E3EB550C7}"/>
              </a:ext>
            </a:extLst>
          </p:cNvPr>
          <p:cNvSpPr txBox="1"/>
          <p:nvPr/>
        </p:nvSpPr>
        <p:spPr>
          <a:xfrm>
            <a:off x="1441509" y="2263931"/>
            <a:ext cx="9369942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0" i="0" dirty="0">
                <a:solidFill>
                  <a:srgbClr val="374151"/>
                </a:solidFill>
                <a:effectLst/>
                <a:latin typeface="Söhne"/>
              </a:rPr>
              <a:t>La historia comienza con Thomas despertando en un elevador en movimiento, sin recuerdos de su pasado, excepto su propio nombre. El ascensor lo lleva a un lugar llamado "El Claro", un espacio cerrado rodeado por un laberinto en constante cambio. Thomas se encuentra entre un grupo de chicos que han llegado antes que él y que intentan descubrir cómo escapar del laberinto. La llegada de Thomas desencadena eventos inesperados, y los habitantes de El Claro se ven inmersos en un misterio más grande de lo que podrían imaginar.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397133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34F5C6-3988-1D11-B921-C16D522CA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7200" dirty="0">
                <a:latin typeface="Copperplate Gothic Bold" panose="020E0705020206020404" pitchFamily="34" charset="0"/>
              </a:rPr>
              <a:t>Nudo</a:t>
            </a:r>
            <a:endParaRPr lang="es-PE" sz="7200" dirty="0">
              <a:latin typeface="Copperplate Gothic Bold" panose="020E07050202060204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735BB55-34B9-A2F7-D27C-238E733B5121}"/>
              </a:ext>
            </a:extLst>
          </p:cNvPr>
          <p:cNvSpPr txBox="1"/>
          <p:nvPr/>
        </p:nvSpPr>
        <p:spPr>
          <a:xfrm>
            <a:off x="606853" y="2416974"/>
            <a:ext cx="1103925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0" i="0" dirty="0">
                <a:solidFill>
                  <a:srgbClr val="374151"/>
                </a:solidFill>
                <a:effectLst/>
                <a:latin typeface="Söhne"/>
              </a:rPr>
              <a:t>A medida que Thomas se integra en la comunidad, descubre que los chicos han estado intentando encontrar una salida del laberinto durante un tiempo, pero los </a:t>
            </a:r>
            <a:r>
              <a:rPr lang="es-ES" sz="2400" b="0" i="0" dirty="0" err="1">
                <a:solidFill>
                  <a:srgbClr val="374151"/>
                </a:solidFill>
                <a:effectLst/>
                <a:latin typeface="Söhne"/>
              </a:rPr>
              <a:t>Grievers</a:t>
            </a:r>
            <a:r>
              <a:rPr lang="es-ES" sz="2400" b="0" i="0" dirty="0">
                <a:solidFill>
                  <a:srgbClr val="374151"/>
                </a:solidFill>
                <a:effectLst/>
                <a:latin typeface="Söhne"/>
              </a:rPr>
              <a:t>, criaturas mecánicas mortales, y las reglas del laberinto presentan desafíos aparentemente insuperables. Thomas, junto con sus nuevos amigos Minho, Newt y otros, se embarca en la peligrosa tarea de explorar el laberinto y descubrir su propósito. Las tensiones aumentan, las lealtades se ponen a prueba y Thomas comienza a darse cuenta de que tiene una conexión especial con el laberinto y que su llegada ha alterado la dinámica del grupo.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1829167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C9943D-F48E-A962-8A5C-D14603C87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6600" dirty="0">
                <a:latin typeface="Copperplate Gothic Bold" panose="020E0705020206020404" pitchFamily="34" charset="0"/>
              </a:rPr>
              <a:t>Desenlace</a:t>
            </a:r>
            <a:endParaRPr lang="es-PE" sz="6600" dirty="0">
              <a:latin typeface="Copperplate Gothic Bold" panose="020E07050202060204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0812BC2-CAB0-F44F-9EC4-6C1112E2B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513" y="2308306"/>
            <a:ext cx="11066974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öhne"/>
              </a:rPr>
              <a:t>A medida que los chicos descubren más sobre el laberinto y luchan contra los Grievers, Thomas asume un papel crucial en la búsqueda de respuestas. Eventualmente, descubren un patrón en el laberinto y encuentran una posible salida. Sin embargo, llegar a la libertad no es fácil y enfrentan desafíos finales que ponen a prueba su valentía y determinación. El desenlace revela la verdad detrás del experimento en el que están involucrados, pero también plantea nuevas preguntas y establece el escenario para las secuelas de la serie "El corredor del laberinto".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PE" altLang="es-PE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öhne"/>
              </a:rPr>
            </a:br>
            <a:endParaRPr kumimoji="0" lang="es-PE" altLang="es-P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475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232F85-D868-C64A-0DA3-F33CFC4F8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6288" y="988828"/>
            <a:ext cx="10058400" cy="2902688"/>
          </a:xfrm>
        </p:spPr>
        <p:txBody>
          <a:bodyPr>
            <a:normAutofit fontScale="90000"/>
          </a:bodyPr>
          <a:lstStyle/>
          <a:p>
            <a:r>
              <a:rPr lang="es-ES" sz="16700" dirty="0">
                <a:latin typeface="Copperplate Gothic Bold" panose="020E0705020206020404" pitchFamily="34" charset="0"/>
              </a:rPr>
              <a:t>Gra  cias</a:t>
            </a:r>
            <a:endParaRPr lang="es-PE" dirty="0">
              <a:latin typeface="Copperplate Gothic Bold" panose="020E07050202060204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4DC5F64-88F9-6A76-6FE2-10F444E7BC1B}"/>
              </a:ext>
            </a:extLst>
          </p:cNvPr>
          <p:cNvSpPr/>
          <p:nvPr/>
        </p:nvSpPr>
        <p:spPr>
          <a:xfrm>
            <a:off x="6096000" y="1754372"/>
            <a:ext cx="45719" cy="167462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224695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</TotalTime>
  <Words>565</Words>
  <Application>Microsoft Office PowerPoint</Application>
  <PresentationFormat>Panorámica</PresentationFormat>
  <Paragraphs>21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Bahnschrift Light Condensed</vt:lpstr>
      <vt:lpstr>Calibri</vt:lpstr>
      <vt:lpstr>Calibri Light</vt:lpstr>
      <vt:lpstr>Copperplate Gothic Bold</vt:lpstr>
      <vt:lpstr>Corbel Light</vt:lpstr>
      <vt:lpstr>Söhne</vt:lpstr>
      <vt:lpstr>Retrospección</vt:lpstr>
      <vt:lpstr>Correr o morir</vt:lpstr>
      <vt:lpstr>Datos:</vt:lpstr>
      <vt:lpstr>Personajes</vt:lpstr>
      <vt:lpstr>Inicio</vt:lpstr>
      <vt:lpstr>Nudo</vt:lpstr>
      <vt:lpstr>Desenlace</vt:lpstr>
      <vt:lpstr>Gra  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Correr o morir</dc:title>
  <dc:creator>USER</dc:creator>
  <cp:lastModifiedBy>USER</cp:lastModifiedBy>
  <cp:revision>1</cp:revision>
  <dcterms:created xsi:type="dcterms:W3CDTF">2023-12-15T01:23:27Z</dcterms:created>
  <dcterms:modified xsi:type="dcterms:W3CDTF">2023-12-15T01:34:38Z</dcterms:modified>
</cp:coreProperties>
</file>