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1" r:id="rId5"/>
    <p:sldId id="262" r:id="rId6"/>
    <p:sldId id="259" r:id="rId7"/>
    <p:sldId id="263" r:id="rId8"/>
    <p:sldId id="264" r:id="rId9"/>
    <p:sldId id="265" r:id="rId10"/>
    <p:sldId id="266" r:id="rId11"/>
    <p:sldId id="260" r:id="rId12"/>
    <p:sldId id="267" r:id="rId13"/>
    <p:sldId id="268" r:id="rId14"/>
    <p:sldId id="269" r:id="rId1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93002" autoAdjust="0"/>
  </p:normalViewPr>
  <p:slideViewPr>
    <p:cSldViewPr snapToGrid="0">
      <p:cViewPr>
        <p:scale>
          <a:sx n="66" d="100"/>
          <a:sy n="66"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F2053-368C-4EF1-85B8-921AB281C100}" type="datetimeFigureOut">
              <a:rPr lang="es-PE" smtClean="0"/>
              <a:t>12/07/2023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0072E-4E97-4946-8AD8-4D6E56B318B7}" type="slidenum">
              <a:rPr lang="es-PE" smtClean="0"/>
              <a:t>‹Nº›</a:t>
            </a:fld>
            <a:endParaRPr lang="es-PE"/>
          </a:p>
        </p:txBody>
      </p:sp>
    </p:spTree>
    <p:extLst>
      <p:ext uri="{BB962C8B-B14F-4D97-AF65-F5344CB8AC3E}">
        <p14:creationId xmlns:p14="http://schemas.microsoft.com/office/powerpoint/2010/main" val="2531953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8DA0072E-4E97-4946-8AD8-4D6E56B318B7}" type="slidenum">
              <a:rPr lang="es-PE" smtClean="0"/>
              <a:t>1</a:t>
            </a:fld>
            <a:endParaRPr lang="es-PE"/>
          </a:p>
        </p:txBody>
      </p:sp>
    </p:spTree>
    <p:extLst>
      <p:ext uri="{BB962C8B-B14F-4D97-AF65-F5344CB8AC3E}">
        <p14:creationId xmlns:p14="http://schemas.microsoft.com/office/powerpoint/2010/main" val="380002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EF88E-E4BC-92F2-15FE-595666E2FAC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02047555-11A2-2A54-28E5-A84EF7F3E1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53747ED9-F83A-6215-7505-4CAC35F73546}"/>
              </a:ext>
            </a:extLst>
          </p:cNvPr>
          <p:cNvSpPr>
            <a:spLocks noGrp="1"/>
          </p:cNvSpPr>
          <p:nvPr>
            <p:ph type="dt" sz="half" idx="10"/>
          </p:nvPr>
        </p:nvSpPr>
        <p:spPr/>
        <p:txBody>
          <a:bodyPr/>
          <a:lstStyle/>
          <a:p>
            <a:fld id="{D11FD552-2B4B-4BAF-8559-0A7FFBE5C69C}" type="datetimeFigureOut">
              <a:rPr lang="es-PE" smtClean="0"/>
              <a:t>12/07/2023</a:t>
            </a:fld>
            <a:endParaRPr lang="es-PE"/>
          </a:p>
        </p:txBody>
      </p:sp>
      <p:sp>
        <p:nvSpPr>
          <p:cNvPr id="5" name="Marcador de pie de página 4">
            <a:extLst>
              <a:ext uri="{FF2B5EF4-FFF2-40B4-BE49-F238E27FC236}">
                <a16:creationId xmlns:a16="http://schemas.microsoft.com/office/drawing/2014/main" id="{116ECA4E-601C-9823-4861-A8562F2D19E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95FBE83-77C7-31B2-6664-114B4AD51BC4}"/>
              </a:ext>
            </a:extLst>
          </p:cNvPr>
          <p:cNvSpPr>
            <a:spLocks noGrp="1"/>
          </p:cNvSpPr>
          <p:nvPr>
            <p:ph type="sldNum" sz="quarter" idx="12"/>
          </p:nvPr>
        </p:nvSpPr>
        <p:spPr/>
        <p:txBody>
          <a:bodyPr/>
          <a:lstStyle/>
          <a:p>
            <a:fld id="{08CDB5A3-43BC-42F3-B73F-1547FE7C9E2A}" type="slidenum">
              <a:rPr lang="es-PE" smtClean="0"/>
              <a:t>‹Nº›</a:t>
            </a:fld>
            <a:endParaRPr lang="es-PE"/>
          </a:p>
        </p:txBody>
      </p:sp>
    </p:spTree>
    <p:extLst>
      <p:ext uri="{BB962C8B-B14F-4D97-AF65-F5344CB8AC3E}">
        <p14:creationId xmlns:p14="http://schemas.microsoft.com/office/powerpoint/2010/main" val="37465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E6DF9-2C6C-CD7B-3AB5-AD731F56548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98682480-97A7-73A8-8A0A-CB28835F96E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2190704-0C81-022A-4DE0-5E6FC2A0F1EF}"/>
              </a:ext>
            </a:extLst>
          </p:cNvPr>
          <p:cNvSpPr>
            <a:spLocks noGrp="1"/>
          </p:cNvSpPr>
          <p:nvPr>
            <p:ph type="dt" sz="half" idx="10"/>
          </p:nvPr>
        </p:nvSpPr>
        <p:spPr/>
        <p:txBody>
          <a:bodyPr/>
          <a:lstStyle/>
          <a:p>
            <a:fld id="{D11FD552-2B4B-4BAF-8559-0A7FFBE5C69C}" type="datetimeFigureOut">
              <a:rPr lang="es-PE" smtClean="0"/>
              <a:t>12/07/2023</a:t>
            </a:fld>
            <a:endParaRPr lang="es-PE"/>
          </a:p>
        </p:txBody>
      </p:sp>
      <p:sp>
        <p:nvSpPr>
          <p:cNvPr id="5" name="Marcador de pie de página 4">
            <a:extLst>
              <a:ext uri="{FF2B5EF4-FFF2-40B4-BE49-F238E27FC236}">
                <a16:creationId xmlns:a16="http://schemas.microsoft.com/office/drawing/2014/main" id="{A0ABED04-E3DD-7DD1-B6B4-8365763EC62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DFA2E68-71C1-2ABD-EC63-D38B5F63ED9F}"/>
              </a:ext>
            </a:extLst>
          </p:cNvPr>
          <p:cNvSpPr>
            <a:spLocks noGrp="1"/>
          </p:cNvSpPr>
          <p:nvPr>
            <p:ph type="sldNum" sz="quarter" idx="12"/>
          </p:nvPr>
        </p:nvSpPr>
        <p:spPr/>
        <p:txBody>
          <a:bodyPr/>
          <a:lstStyle/>
          <a:p>
            <a:fld id="{08CDB5A3-43BC-42F3-B73F-1547FE7C9E2A}" type="slidenum">
              <a:rPr lang="es-PE" smtClean="0"/>
              <a:t>‹Nº›</a:t>
            </a:fld>
            <a:endParaRPr lang="es-PE"/>
          </a:p>
        </p:txBody>
      </p:sp>
    </p:spTree>
    <p:extLst>
      <p:ext uri="{BB962C8B-B14F-4D97-AF65-F5344CB8AC3E}">
        <p14:creationId xmlns:p14="http://schemas.microsoft.com/office/powerpoint/2010/main" val="90268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98B683B-651D-E268-D3A8-4C591CC3802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2CC6949-C334-FD56-217C-1EB05751FB4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DB5C93C-1EF9-812B-CD11-12E35C039B2D}"/>
              </a:ext>
            </a:extLst>
          </p:cNvPr>
          <p:cNvSpPr>
            <a:spLocks noGrp="1"/>
          </p:cNvSpPr>
          <p:nvPr>
            <p:ph type="dt" sz="half" idx="10"/>
          </p:nvPr>
        </p:nvSpPr>
        <p:spPr/>
        <p:txBody>
          <a:bodyPr/>
          <a:lstStyle/>
          <a:p>
            <a:fld id="{D11FD552-2B4B-4BAF-8559-0A7FFBE5C69C}" type="datetimeFigureOut">
              <a:rPr lang="es-PE" smtClean="0"/>
              <a:t>12/07/2023</a:t>
            </a:fld>
            <a:endParaRPr lang="es-PE"/>
          </a:p>
        </p:txBody>
      </p:sp>
      <p:sp>
        <p:nvSpPr>
          <p:cNvPr id="5" name="Marcador de pie de página 4">
            <a:extLst>
              <a:ext uri="{FF2B5EF4-FFF2-40B4-BE49-F238E27FC236}">
                <a16:creationId xmlns:a16="http://schemas.microsoft.com/office/drawing/2014/main" id="{FDC487CA-3D79-4422-666E-1E8269EA630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383722C-5F3B-13FA-B4AC-24356B5595AF}"/>
              </a:ext>
            </a:extLst>
          </p:cNvPr>
          <p:cNvSpPr>
            <a:spLocks noGrp="1"/>
          </p:cNvSpPr>
          <p:nvPr>
            <p:ph type="sldNum" sz="quarter" idx="12"/>
          </p:nvPr>
        </p:nvSpPr>
        <p:spPr/>
        <p:txBody>
          <a:bodyPr/>
          <a:lstStyle/>
          <a:p>
            <a:fld id="{08CDB5A3-43BC-42F3-B73F-1547FE7C9E2A}" type="slidenum">
              <a:rPr lang="es-PE" smtClean="0"/>
              <a:t>‹Nº›</a:t>
            </a:fld>
            <a:endParaRPr lang="es-PE"/>
          </a:p>
        </p:txBody>
      </p:sp>
    </p:spTree>
    <p:extLst>
      <p:ext uri="{BB962C8B-B14F-4D97-AF65-F5344CB8AC3E}">
        <p14:creationId xmlns:p14="http://schemas.microsoft.com/office/powerpoint/2010/main" val="34213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D2CA1-F673-FE2A-0E98-292F6DD7D4D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17FB74A-6FB0-CF61-DDBE-EE4AE576B1B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9C19E6C-D9A3-645B-386E-AA393E9F49B8}"/>
              </a:ext>
            </a:extLst>
          </p:cNvPr>
          <p:cNvSpPr>
            <a:spLocks noGrp="1"/>
          </p:cNvSpPr>
          <p:nvPr>
            <p:ph type="dt" sz="half" idx="10"/>
          </p:nvPr>
        </p:nvSpPr>
        <p:spPr/>
        <p:txBody>
          <a:bodyPr/>
          <a:lstStyle/>
          <a:p>
            <a:fld id="{D11FD552-2B4B-4BAF-8559-0A7FFBE5C69C}" type="datetimeFigureOut">
              <a:rPr lang="es-PE" smtClean="0"/>
              <a:t>12/07/2023</a:t>
            </a:fld>
            <a:endParaRPr lang="es-PE"/>
          </a:p>
        </p:txBody>
      </p:sp>
      <p:sp>
        <p:nvSpPr>
          <p:cNvPr id="5" name="Marcador de pie de página 4">
            <a:extLst>
              <a:ext uri="{FF2B5EF4-FFF2-40B4-BE49-F238E27FC236}">
                <a16:creationId xmlns:a16="http://schemas.microsoft.com/office/drawing/2014/main" id="{C551CA52-C6A2-378E-44A5-5F27A4E6FB0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E8B71E8-7EBF-6444-59EA-080D1D61AB8B}"/>
              </a:ext>
            </a:extLst>
          </p:cNvPr>
          <p:cNvSpPr>
            <a:spLocks noGrp="1"/>
          </p:cNvSpPr>
          <p:nvPr>
            <p:ph type="sldNum" sz="quarter" idx="12"/>
          </p:nvPr>
        </p:nvSpPr>
        <p:spPr/>
        <p:txBody>
          <a:bodyPr/>
          <a:lstStyle/>
          <a:p>
            <a:fld id="{08CDB5A3-43BC-42F3-B73F-1547FE7C9E2A}" type="slidenum">
              <a:rPr lang="es-PE" smtClean="0"/>
              <a:t>‹Nº›</a:t>
            </a:fld>
            <a:endParaRPr lang="es-PE"/>
          </a:p>
        </p:txBody>
      </p:sp>
    </p:spTree>
    <p:extLst>
      <p:ext uri="{BB962C8B-B14F-4D97-AF65-F5344CB8AC3E}">
        <p14:creationId xmlns:p14="http://schemas.microsoft.com/office/powerpoint/2010/main" val="306264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1A6766-3D78-4A7C-C1AD-80C9F2F0C3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347FD9C-AC03-41CB-F73B-38DED155F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20FB76-1A3B-22EA-6620-07A1798B65F9}"/>
              </a:ext>
            </a:extLst>
          </p:cNvPr>
          <p:cNvSpPr>
            <a:spLocks noGrp="1"/>
          </p:cNvSpPr>
          <p:nvPr>
            <p:ph type="dt" sz="half" idx="10"/>
          </p:nvPr>
        </p:nvSpPr>
        <p:spPr/>
        <p:txBody>
          <a:bodyPr/>
          <a:lstStyle/>
          <a:p>
            <a:fld id="{D11FD552-2B4B-4BAF-8559-0A7FFBE5C69C}" type="datetimeFigureOut">
              <a:rPr lang="es-PE" smtClean="0"/>
              <a:t>12/07/2023</a:t>
            </a:fld>
            <a:endParaRPr lang="es-PE"/>
          </a:p>
        </p:txBody>
      </p:sp>
      <p:sp>
        <p:nvSpPr>
          <p:cNvPr id="5" name="Marcador de pie de página 4">
            <a:extLst>
              <a:ext uri="{FF2B5EF4-FFF2-40B4-BE49-F238E27FC236}">
                <a16:creationId xmlns:a16="http://schemas.microsoft.com/office/drawing/2014/main" id="{E4E23EC8-C22A-FF14-5815-6E00CE91B51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A062A4B-6B29-2A01-44AE-A584546CFB35}"/>
              </a:ext>
            </a:extLst>
          </p:cNvPr>
          <p:cNvSpPr>
            <a:spLocks noGrp="1"/>
          </p:cNvSpPr>
          <p:nvPr>
            <p:ph type="sldNum" sz="quarter" idx="12"/>
          </p:nvPr>
        </p:nvSpPr>
        <p:spPr/>
        <p:txBody>
          <a:bodyPr/>
          <a:lstStyle/>
          <a:p>
            <a:fld id="{08CDB5A3-43BC-42F3-B73F-1547FE7C9E2A}" type="slidenum">
              <a:rPr lang="es-PE" smtClean="0"/>
              <a:t>‹Nº›</a:t>
            </a:fld>
            <a:endParaRPr lang="es-PE"/>
          </a:p>
        </p:txBody>
      </p:sp>
    </p:spTree>
    <p:extLst>
      <p:ext uri="{BB962C8B-B14F-4D97-AF65-F5344CB8AC3E}">
        <p14:creationId xmlns:p14="http://schemas.microsoft.com/office/powerpoint/2010/main" val="183505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207D6B-152B-4748-5DA1-6FEC187C8FC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1F5B982-0ECC-8C79-624D-88862CFA48F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1E6D5B7-E1D3-40D6-E0D6-90E4010C7CA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DC193D10-DB14-FD24-9BD4-76D68D31959E}"/>
              </a:ext>
            </a:extLst>
          </p:cNvPr>
          <p:cNvSpPr>
            <a:spLocks noGrp="1"/>
          </p:cNvSpPr>
          <p:nvPr>
            <p:ph type="dt" sz="half" idx="10"/>
          </p:nvPr>
        </p:nvSpPr>
        <p:spPr/>
        <p:txBody>
          <a:bodyPr/>
          <a:lstStyle/>
          <a:p>
            <a:fld id="{D11FD552-2B4B-4BAF-8559-0A7FFBE5C69C}" type="datetimeFigureOut">
              <a:rPr lang="es-PE" smtClean="0"/>
              <a:t>12/07/2023</a:t>
            </a:fld>
            <a:endParaRPr lang="es-PE"/>
          </a:p>
        </p:txBody>
      </p:sp>
      <p:sp>
        <p:nvSpPr>
          <p:cNvPr id="6" name="Marcador de pie de página 5">
            <a:extLst>
              <a:ext uri="{FF2B5EF4-FFF2-40B4-BE49-F238E27FC236}">
                <a16:creationId xmlns:a16="http://schemas.microsoft.com/office/drawing/2014/main" id="{5FD61B56-D539-0567-5ADF-63595E4A57F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DDE8E5BA-DD53-9785-0D73-F414AB0B333F}"/>
              </a:ext>
            </a:extLst>
          </p:cNvPr>
          <p:cNvSpPr>
            <a:spLocks noGrp="1"/>
          </p:cNvSpPr>
          <p:nvPr>
            <p:ph type="sldNum" sz="quarter" idx="12"/>
          </p:nvPr>
        </p:nvSpPr>
        <p:spPr/>
        <p:txBody>
          <a:bodyPr/>
          <a:lstStyle/>
          <a:p>
            <a:fld id="{08CDB5A3-43BC-42F3-B73F-1547FE7C9E2A}" type="slidenum">
              <a:rPr lang="es-PE" smtClean="0"/>
              <a:t>‹Nº›</a:t>
            </a:fld>
            <a:endParaRPr lang="es-PE"/>
          </a:p>
        </p:txBody>
      </p:sp>
    </p:spTree>
    <p:extLst>
      <p:ext uri="{BB962C8B-B14F-4D97-AF65-F5344CB8AC3E}">
        <p14:creationId xmlns:p14="http://schemas.microsoft.com/office/powerpoint/2010/main" val="44174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CC6B4A-8782-0917-38F9-3F756D4822E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26F1F5C-9BDF-113D-0EC8-2FC5B0A11C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F5D21-4E48-D029-6CDD-3FE4F79047F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AF4F762-32F7-873C-55FC-0AE373D8E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6B6227D-875D-0D8F-AD03-10A489251B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303B94B9-ADC3-4751-CB82-64913CECD278}"/>
              </a:ext>
            </a:extLst>
          </p:cNvPr>
          <p:cNvSpPr>
            <a:spLocks noGrp="1"/>
          </p:cNvSpPr>
          <p:nvPr>
            <p:ph type="dt" sz="half" idx="10"/>
          </p:nvPr>
        </p:nvSpPr>
        <p:spPr/>
        <p:txBody>
          <a:bodyPr/>
          <a:lstStyle/>
          <a:p>
            <a:fld id="{D11FD552-2B4B-4BAF-8559-0A7FFBE5C69C}" type="datetimeFigureOut">
              <a:rPr lang="es-PE" smtClean="0"/>
              <a:t>12/07/2023</a:t>
            </a:fld>
            <a:endParaRPr lang="es-PE"/>
          </a:p>
        </p:txBody>
      </p:sp>
      <p:sp>
        <p:nvSpPr>
          <p:cNvPr id="8" name="Marcador de pie de página 7">
            <a:extLst>
              <a:ext uri="{FF2B5EF4-FFF2-40B4-BE49-F238E27FC236}">
                <a16:creationId xmlns:a16="http://schemas.microsoft.com/office/drawing/2014/main" id="{3E4C99CD-24E2-63B0-F134-17A82A9FFF5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FA01447B-B8A4-186D-D85D-29471424502E}"/>
              </a:ext>
            </a:extLst>
          </p:cNvPr>
          <p:cNvSpPr>
            <a:spLocks noGrp="1"/>
          </p:cNvSpPr>
          <p:nvPr>
            <p:ph type="sldNum" sz="quarter" idx="12"/>
          </p:nvPr>
        </p:nvSpPr>
        <p:spPr/>
        <p:txBody>
          <a:bodyPr/>
          <a:lstStyle/>
          <a:p>
            <a:fld id="{08CDB5A3-43BC-42F3-B73F-1547FE7C9E2A}" type="slidenum">
              <a:rPr lang="es-PE" smtClean="0"/>
              <a:t>‹Nº›</a:t>
            </a:fld>
            <a:endParaRPr lang="es-PE"/>
          </a:p>
        </p:txBody>
      </p:sp>
    </p:spTree>
    <p:extLst>
      <p:ext uri="{BB962C8B-B14F-4D97-AF65-F5344CB8AC3E}">
        <p14:creationId xmlns:p14="http://schemas.microsoft.com/office/powerpoint/2010/main" val="306481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F72FC-16A4-6F0F-41CD-6530DA25C6E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BCEC83E8-EC47-3208-E402-5F751B4E1427}"/>
              </a:ext>
            </a:extLst>
          </p:cNvPr>
          <p:cNvSpPr>
            <a:spLocks noGrp="1"/>
          </p:cNvSpPr>
          <p:nvPr>
            <p:ph type="dt" sz="half" idx="10"/>
          </p:nvPr>
        </p:nvSpPr>
        <p:spPr/>
        <p:txBody>
          <a:bodyPr/>
          <a:lstStyle/>
          <a:p>
            <a:fld id="{D11FD552-2B4B-4BAF-8559-0A7FFBE5C69C}" type="datetimeFigureOut">
              <a:rPr lang="es-PE" smtClean="0"/>
              <a:t>12/07/2023</a:t>
            </a:fld>
            <a:endParaRPr lang="es-PE"/>
          </a:p>
        </p:txBody>
      </p:sp>
      <p:sp>
        <p:nvSpPr>
          <p:cNvPr id="4" name="Marcador de pie de página 3">
            <a:extLst>
              <a:ext uri="{FF2B5EF4-FFF2-40B4-BE49-F238E27FC236}">
                <a16:creationId xmlns:a16="http://schemas.microsoft.com/office/drawing/2014/main" id="{F78169AE-6466-89EF-C154-86C37D486B38}"/>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21F51629-E570-3187-17B8-9BD5D7925134}"/>
              </a:ext>
            </a:extLst>
          </p:cNvPr>
          <p:cNvSpPr>
            <a:spLocks noGrp="1"/>
          </p:cNvSpPr>
          <p:nvPr>
            <p:ph type="sldNum" sz="quarter" idx="12"/>
          </p:nvPr>
        </p:nvSpPr>
        <p:spPr/>
        <p:txBody>
          <a:bodyPr/>
          <a:lstStyle/>
          <a:p>
            <a:fld id="{08CDB5A3-43BC-42F3-B73F-1547FE7C9E2A}" type="slidenum">
              <a:rPr lang="es-PE" smtClean="0"/>
              <a:t>‹Nº›</a:t>
            </a:fld>
            <a:endParaRPr lang="es-PE"/>
          </a:p>
        </p:txBody>
      </p:sp>
    </p:spTree>
    <p:extLst>
      <p:ext uri="{BB962C8B-B14F-4D97-AF65-F5344CB8AC3E}">
        <p14:creationId xmlns:p14="http://schemas.microsoft.com/office/powerpoint/2010/main" val="170609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D43D72-BA99-555E-E549-D97B9B0E34B3}"/>
              </a:ext>
            </a:extLst>
          </p:cNvPr>
          <p:cNvSpPr>
            <a:spLocks noGrp="1"/>
          </p:cNvSpPr>
          <p:nvPr>
            <p:ph type="dt" sz="half" idx="10"/>
          </p:nvPr>
        </p:nvSpPr>
        <p:spPr/>
        <p:txBody>
          <a:bodyPr/>
          <a:lstStyle/>
          <a:p>
            <a:fld id="{D11FD552-2B4B-4BAF-8559-0A7FFBE5C69C}" type="datetimeFigureOut">
              <a:rPr lang="es-PE" smtClean="0"/>
              <a:t>12/07/2023</a:t>
            </a:fld>
            <a:endParaRPr lang="es-PE"/>
          </a:p>
        </p:txBody>
      </p:sp>
      <p:sp>
        <p:nvSpPr>
          <p:cNvPr id="3" name="Marcador de pie de página 2">
            <a:extLst>
              <a:ext uri="{FF2B5EF4-FFF2-40B4-BE49-F238E27FC236}">
                <a16:creationId xmlns:a16="http://schemas.microsoft.com/office/drawing/2014/main" id="{BD16A355-2297-0DF6-1265-1CBF2A907E2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D1F7351-25DB-D06D-795C-2B346D99E4FA}"/>
              </a:ext>
            </a:extLst>
          </p:cNvPr>
          <p:cNvSpPr>
            <a:spLocks noGrp="1"/>
          </p:cNvSpPr>
          <p:nvPr>
            <p:ph type="sldNum" sz="quarter" idx="12"/>
          </p:nvPr>
        </p:nvSpPr>
        <p:spPr/>
        <p:txBody>
          <a:bodyPr/>
          <a:lstStyle/>
          <a:p>
            <a:fld id="{08CDB5A3-43BC-42F3-B73F-1547FE7C9E2A}" type="slidenum">
              <a:rPr lang="es-PE" smtClean="0"/>
              <a:t>‹Nº›</a:t>
            </a:fld>
            <a:endParaRPr lang="es-PE"/>
          </a:p>
        </p:txBody>
      </p:sp>
    </p:spTree>
    <p:extLst>
      <p:ext uri="{BB962C8B-B14F-4D97-AF65-F5344CB8AC3E}">
        <p14:creationId xmlns:p14="http://schemas.microsoft.com/office/powerpoint/2010/main" val="362166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56ACE-6EE5-03DE-8960-73DDE282FB2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4254D8A-DBBF-BB81-8EA8-09764A9DC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4E8FB60-D53D-6CEF-6B10-E4ECAD8BF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C921CCD-9688-8C67-CB87-03E208F6E7F7}"/>
              </a:ext>
            </a:extLst>
          </p:cNvPr>
          <p:cNvSpPr>
            <a:spLocks noGrp="1"/>
          </p:cNvSpPr>
          <p:nvPr>
            <p:ph type="dt" sz="half" idx="10"/>
          </p:nvPr>
        </p:nvSpPr>
        <p:spPr/>
        <p:txBody>
          <a:bodyPr/>
          <a:lstStyle/>
          <a:p>
            <a:fld id="{D11FD552-2B4B-4BAF-8559-0A7FFBE5C69C}" type="datetimeFigureOut">
              <a:rPr lang="es-PE" smtClean="0"/>
              <a:t>12/07/2023</a:t>
            </a:fld>
            <a:endParaRPr lang="es-PE"/>
          </a:p>
        </p:txBody>
      </p:sp>
      <p:sp>
        <p:nvSpPr>
          <p:cNvPr id="6" name="Marcador de pie de página 5">
            <a:extLst>
              <a:ext uri="{FF2B5EF4-FFF2-40B4-BE49-F238E27FC236}">
                <a16:creationId xmlns:a16="http://schemas.microsoft.com/office/drawing/2014/main" id="{46EC0FB1-72DC-A4ED-B60A-E1D81C85CD1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B0C2EFC-04AB-3E88-BE79-A6334E31D752}"/>
              </a:ext>
            </a:extLst>
          </p:cNvPr>
          <p:cNvSpPr>
            <a:spLocks noGrp="1"/>
          </p:cNvSpPr>
          <p:nvPr>
            <p:ph type="sldNum" sz="quarter" idx="12"/>
          </p:nvPr>
        </p:nvSpPr>
        <p:spPr/>
        <p:txBody>
          <a:bodyPr/>
          <a:lstStyle/>
          <a:p>
            <a:fld id="{08CDB5A3-43BC-42F3-B73F-1547FE7C9E2A}" type="slidenum">
              <a:rPr lang="es-PE" smtClean="0"/>
              <a:t>‹Nº›</a:t>
            </a:fld>
            <a:endParaRPr lang="es-PE"/>
          </a:p>
        </p:txBody>
      </p:sp>
    </p:spTree>
    <p:extLst>
      <p:ext uri="{BB962C8B-B14F-4D97-AF65-F5344CB8AC3E}">
        <p14:creationId xmlns:p14="http://schemas.microsoft.com/office/powerpoint/2010/main" val="401927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7AF238-0AE6-8F3D-85B8-531543309B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EC8C14C1-266B-6958-7BBA-2B5667163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0EA84287-18DF-588A-FCF1-EE0D17919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E4D757-BBD7-DB03-49E6-2579E2B078A4}"/>
              </a:ext>
            </a:extLst>
          </p:cNvPr>
          <p:cNvSpPr>
            <a:spLocks noGrp="1"/>
          </p:cNvSpPr>
          <p:nvPr>
            <p:ph type="dt" sz="half" idx="10"/>
          </p:nvPr>
        </p:nvSpPr>
        <p:spPr/>
        <p:txBody>
          <a:bodyPr/>
          <a:lstStyle/>
          <a:p>
            <a:fld id="{D11FD552-2B4B-4BAF-8559-0A7FFBE5C69C}" type="datetimeFigureOut">
              <a:rPr lang="es-PE" smtClean="0"/>
              <a:t>12/07/2023</a:t>
            </a:fld>
            <a:endParaRPr lang="es-PE"/>
          </a:p>
        </p:txBody>
      </p:sp>
      <p:sp>
        <p:nvSpPr>
          <p:cNvPr id="6" name="Marcador de pie de página 5">
            <a:extLst>
              <a:ext uri="{FF2B5EF4-FFF2-40B4-BE49-F238E27FC236}">
                <a16:creationId xmlns:a16="http://schemas.microsoft.com/office/drawing/2014/main" id="{E3EA7E73-9574-077C-23DA-072AAF53FDA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D3BE8E44-8695-DF4F-852F-28C6134648E4}"/>
              </a:ext>
            </a:extLst>
          </p:cNvPr>
          <p:cNvSpPr>
            <a:spLocks noGrp="1"/>
          </p:cNvSpPr>
          <p:nvPr>
            <p:ph type="sldNum" sz="quarter" idx="12"/>
          </p:nvPr>
        </p:nvSpPr>
        <p:spPr/>
        <p:txBody>
          <a:bodyPr/>
          <a:lstStyle/>
          <a:p>
            <a:fld id="{08CDB5A3-43BC-42F3-B73F-1547FE7C9E2A}" type="slidenum">
              <a:rPr lang="es-PE" smtClean="0"/>
              <a:t>‹Nº›</a:t>
            </a:fld>
            <a:endParaRPr lang="es-PE"/>
          </a:p>
        </p:txBody>
      </p:sp>
    </p:spTree>
    <p:extLst>
      <p:ext uri="{BB962C8B-B14F-4D97-AF65-F5344CB8AC3E}">
        <p14:creationId xmlns:p14="http://schemas.microsoft.com/office/powerpoint/2010/main" val="25058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35FED26-F5C0-8D51-A829-7241752B8E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A5B9ECA-064B-10EF-AD04-497CFA700E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35F8EF8-0E06-D513-FE44-B8278B935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FD552-2B4B-4BAF-8559-0A7FFBE5C69C}" type="datetimeFigureOut">
              <a:rPr lang="es-PE" smtClean="0"/>
              <a:t>12/07/2023</a:t>
            </a:fld>
            <a:endParaRPr lang="es-PE"/>
          </a:p>
        </p:txBody>
      </p:sp>
      <p:sp>
        <p:nvSpPr>
          <p:cNvPr id="5" name="Marcador de pie de página 4">
            <a:extLst>
              <a:ext uri="{FF2B5EF4-FFF2-40B4-BE49-F238E27FC236}">
                <a16:creationId xmlns:a16="http://schemas.microsoft.com/office/drawing/2014/main" id="{D6B2E43A-9962-99BB-4E4F-38CCEA9C55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BE8E5981-7F31-0D0B-E551-12C6836D35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DB5A3-43BC-42F3-B73F-1547FE7C9E2A}" type="slidenum">
              <a:rPr lang="es-PE" smtClean="0"/>
              <a:t>‹Nº›</a:t>
            </a:fld>
            <a:endParaRPr lang="es-PE"/>
          </a:p>
        </p:txBody>
      </p:sp>
    </p:spTree>
    <p:extLst>
      <p:ext uri="{BB962C8B-B14F-4D97-AF65-F5344CB8AC3E}">
        <p14:creationId xmlns:p14="http://schemas.microsoft.com/office/powerpoint/2010/main" val="2559561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67D19A5-EB0B-C3F0-786C-692A6A1723ED}"/>
              </a:ext>
            </a:extLst>
          </p:cNvPr>
          <p:cNvPicPr>
            <a:picLocks noChangeAspect="1"/>
          </p:cNvPicPr>
          <p:nvPr/>
        </p:nvPicPr>
        <p:blipFill>
          <a:blip r:embed="rId3"/>
          <a:stretch>
            <a:fillRect/>
          </a:stretch>
        </p:blipFill>
        <p:spPr>
          <a:xfrm>
            <a:off x="0" y="5863"/>
            <a:ext cx="12191999" cy="6846276"/>
          </a:xfrm>
          <a:prstGeom prst="rect">
            <a:avLst/>
          </a:prstGeom>
        </p:spPr>
      </p:pic>
      <p:pic>
        <p:nvPicPr>
          <p:cNvPr id="10" name="Imagen 9">
            <a:extLst>
              <a:ext uri="{FF2B5EF4-FFF2-40B4-BE49-F238E27FC236}">
                <a16:creationId xmlns:a16="http://schemas.microsoft.com/office/drawing/2014/main" id="{9B48E87B-CBA9-06EF-0016-B8968FA0733A}"/>
              </a:ext>
            </a:extLst>
          </p:cNvPr>
          <p:cNvPicPr>
            <a:picLocks noChangeAspect="1"/>
          </p:cNvPicPr>
          <p:nvPr/>
        </p:nvPicPr>
        <p:blipFill>
          <a:blip r:embed="rId4"/>
          <a:stretch>
            <a:fillRect/>
          </a:stretch>
        </p:blipFill>
        <p:spPr>
          <a:xfrm>
            <a:off x="11507340" y="1021161"/>
            <a:ext cx="469433" cy="530398"/>
          </a:xfrm>
          <a:prstGeom prst="rect">
            <a:avLst/>
          </a:prstGeom>
        </p:spPr>
      </p:pic>
      <p:sp>
        <p:nvSpPr>
          <p:cNvPr id="11" name="CuadroTexto 10">
            <a:extLst>
              <a:ext uri="{FF2B5EF4-FFF2-40B4-BE49-F238E27FC236}">
                <a16:creationId xmlns:a16="http://schemas.microsoft.com/office/drawing/2014/main" id="{6AAF6732-F118-D035-BD79-C98D0BD4DA19}"/>
              </a:ext>
            </a:extLst>
          </p:cNvPr>
          <p:cNvSpPr txBox="1"/>
          <p:nvPr/>
        </p:nvSpPr>
        <p:spPr>
          <a:xfrm>
            <a:off x="2775924" y="278247"/>
            <a:ext cx="6349174" cy="707886"/>
          </a:xfrm>
          <a:prstGeom prst="rect">
            <a:avLst/>
          </a:prstGeom>
          <a:noFill/>
        </p:spPr>
        <p:txBody>
          <a:bodyPr wrap="none" rtlCol="0">
            <a:spAutoFit/>
          </a:bodyPr>
          <a:lstStyle/>
          <a:p>
            <a:pPr algn="ctr"/>
            <a:r>
              <a:rPr lang="es-ES" sz="4000" dirty="0">
                <a:latin typeface="Arial Black" panose="020B0A04020102020204" pitchFamily="34" charset="0"/>
              </a:rPr>
              <a:t>	Sistema  Auditivo  </a:t>
            </a:r>
            <a:endParaRPr lang="es-PE" sz="4000" dirty="0">
              <a:latin typeface="Arial Black" panose="020B0A04020102020204" pitchFamily="34" charset="0"/>
            </a:endParaRPr>
          </a:p>
        </p:txBody>
      </p:sp>
      <p:sp>
        <p:nvSpPr>
          <p:cNvPr id="12" name="CuadroTexto 11">
            <a:extLst>
              <a:ext uri="{FF2B5EF4-FFF2-40B4-BE49-F238E27FC236}">
                <a16:creationId xmlns:a16="http://schemas.microsoft.com/office/drawing/2014/main" id="{454ABE6F-4BC0-1985-8E04-DA898CDFE1C7}"/>
              </a:ext>
            </a:extLst>
          </p:cNvPr>
          <p:cNvSpPr txBox="1"/>
          <p:nvPr/>
        </p:nvSpPr>
        <p:spPr>
          <a:xfrm>
            <a:off x="446755" y="1562136"/>
            <a:ext cx="6593030" cy="1938992"/>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Nombre del Alumno: Martín Yasid Cruz Barreto</a:t>
            </a:r>
          </a:p>
          <a:p>
            <a:r>
              <a:rPr lang="es-ES" sz="2000" dirty="0">
                <a:latin typeface="Arial" panose="020B0604020202020204" pitchFamily="34" charset="0"/>
                <a:cs typeface="Arial" panose="020B0604020202020204" pitchFamily="34" charset="0"/>
              </a:rPr>
              <a:t>Curso: Ciencia y Tecnología </a:t>
            </a:r>
          </a:p>
          <a:p>
            <a:r>
              <a:rPr lang="es-ES" sz="2000" dirty="0">
                <a:latin typeface="Arial" panose="020B0604020202020204" pitchFamily="34" charset="0"/>
                <a:cs typeface="Arial" panose="020B0604020202020204" pitchFamily="34" charset="0"/>
              </a:rPr>
              <a:t>Profesor: Juan Cespedes </a:t>
            </a:r>
          </a:p>
          <a:p>
            <a:r>
              <a:rPr lang="es-ES" sz="2000" dirty="0">
                <a:latin typeface="Arial" panose="020B0604020202020204" pitchFamily="34" charset="0"/>
                <a:cs typeface="Arial" panose="020B0604020202020204" pitchFamily="34" charset="0"/>
              </a:rPr>
              <a:t>Grado: 2do de secundaria</a:t>
            </a:r>
          </a:p>
          <a:p>
            <a:r>
              <a:rPr lang="es-ES" sz="2000" dirty="0">
                <a:latin typeface="Arial" panose="020B0604020202020204" pitchFamily="34" charset="0"/>
                <a:cs typeface="Arial" panose="020B0604020202020204" pitchFamily="34" charset="0"/>
              </a:rPr>
              <a:t>Sección: “B”</a:t>
            </a:r>
          </a:p>
          <a:p>
            <a:r>
              <a:rPr lang="es-PE" sz="2000" dirty="0">
                <a:latin typeface="Arial" panose="020B0604020202020204" pitchFamily="34" charset="0"/>
                <a:cs typeface="Arial" panose="020B0604020202020204" pitchFamily="34" charset="0"/>
              </a:rPr>
              <a:t>Tema: Sistema del oído </a:t>
            </a:r>
          </a:p>
        </p:txBody>
      </p:sp>
      <p:sp>
        <p:nvSpPr>
          <p:cNvPr id="13" name="CuadroTexto 12">
            <a:extLst>
              <a:ext uri="{FF2B5EF4-FFF2-40B4-BE49-F238E27FC236}">
                <a16:creationId xmlns:a16="http://schemas.microsoft.com/office/drawing/2014/main" id="{4BF49CE5-8926-6FD8-9DC7-09EF0D9BA9FD}"/>
              </a:ext>
            </a:extLst>
          </p:cNvPr>
          <p:cNvSpPr txBox="1"/>
          <p:nvPr/>
        </p:nvSpPr>
        <p:spPr>
          <a:xfrm>
            <a:off x="4384665" y="5641144"/>
            <a:ext cx="3076035" cy="707886"/>
          </a:xfrm>
          <a:prstGeom prst="rect">
            <a:avLst/>
          </a:prstGeom>
          <a:noFill/>
        </p:spPr>
        <p:txBody>
          <a:bodyPr wrap="none" rtlCol="0">
            <a:spAutoFit/>
          </a:bodyPr>
          <a:lstStyle/>
          <a:p>
            <a:r>
              <a:rPr lang="es-ES" sz="4000" dirty="0">
                <a:latin typeface="Arial Black" panose="020B0A04020102020204" pitchFamily="34" charset="0"/>
              </a:rPr>
              <a:t>Julio 2023</a:t>
            </a:r>
            <a:endParaRPr lang="es-PE" sz="4000" dirty="0">
              <a:latin typeface="Arial Black" panose="020B0A04020102020204" pitchFamily="34" charset="0"/>
            </a:endParaRPr>
          </a:p>
        </p:txBody>
      </p:sp>
      <p:pic>
        <p:nvPicPr>
          <p:cNvPr id="5" name="Imagen 4">
            <a:extLst>
              <a:ext uri="{FF2B5EF4-FFF2-40B4-BE49-F238E27FC236}">
                <a16:creationId xmlns:a16="http://schemas.microsoft.com/office/drawing/2014/main" id="{5691DB27-784B-FD7F-5C40-3311F46D21B5}"/>
              </a:ext>
            </a:extLst>
          </p:cNvPr>
          <p:cNvPicPr>
            <a:picLocks noChangeAspect="1"/>
          </p:cNvPicPr>
          <p:nvPr/>
        </p:nvPicPr>
        <p:blipFill rotWithShape="1">
          <a:blip r:embed="rId5"/>
          <a:srcRect l="30750" t="12593" r="29873" b="14779"/>
          <a:stretch/>
        </p:blipFill>
        <p:spPr>
          <a:xfrm>
            <a:off x="10797616" y="842716"/>
            <a:ext cx="780095" cy="1438841"/>
          </a:xfrm>
          <a:prstGeom prst="rect">
            <a:avLst/>
          </a:prstGeom>
        </p:spPr>
      </p:pic>
      <p:pic>
        <p:nvPicPr>
          <p:cNvPr id="3" name="Imagen 2">
            <a:extLst>
              <a:ext uri="{FF2B5EF4-FFF2-40B4-BE49-F238E27FC236}">
                <a16:creationId xmlns:a16="http://schemas.microsoft.com/office/drawing/2014/main" id="{D681D921-0BBA-D4C1-2FB1-582F794A1ECE}"/>
              </a:ext>
            </a:extLst>
          </p:cNvPr>
          <p:cNvPicPr>
            <a:picLocks noChangeAspect="1"/>
          </p:cNvPicPr>
          <p:nvPr/>
        </p:nvPicPr>
        <p:blipFill>
          <a:blip r:embed="rId6"/>
          <a:stretch>
            <a:fillRect/>
          </a:stretch>
        </p:blipFill>
        <p:spPr>
          <a:xfrm>
            <a:off x="5950510" y="1551559"/>
            <a:ext cx="4700423" cy="2920237"/>
          </a:xfrm>
          <a:prstGeom prst="rect">
            <a:avLst/>
          </a:prstGeom>
        </p:spPr>
      </p:pic>
      <p:sp>
        <p:nvSpPr>
          <p:cNvPr id="6" name="CuadroTexto 5">
            <a:extLst>
              <a:ext uri="{FF2B5EF4-FFF2-40B4-BE49-F238E27FC236}">
                <a16:creationId xmlns:a16="http://schemas.microsoft.com/office/drawing/2014/main" id="{B57B7D03-18A4-33E2-6B7D-9D86038180E1}"/>
              </a:ext>
            </a:extLst>
          </p:cNvPr>
          <p:cNvSpPr txBox="1"/>
          <p:nvPr/>
        </p:nvSpPr>
        <p:spPr>
          <a:xfrm>
            <a:off x="5878429" y="4514002"/>
            <a:ext cx="6098344" cy="307777"/>
          </a:xfrm>
          <a:prstGeom prst="rect">
            <a:avLst/>
          </a:prstGeom>
          <a:noFill/>
        </p:spPr>
        <p:txBody>
          <a:bodyPr wrap="square">
            <a:spAutoFit/>
          </a:bodyPr>
          <a:lstStyle/>
          <a:p>
            <a:r>
              <a:rPr lang="es-PE" sz="1400" dirty="0"/>
              <a:t> </a:t>
            </a:r>
            <a:r>
              <a:rPr lang="es-PE" sz="1200" dirty="0">
                <a:latin typeface="Arial" panose="020B0604020202020204" pitchFamily="34" charset="0"/>
                <a:cs typeface="Arial" panose="020B0604020202020204" pitchFamily="34" charset="0"/>
              </a:rPr>
              <a:t>Imagen 1 maqueta del oído obtenida de : https://tecnoedu.com/Medicina/img/E11.jpg</a:t>
            </a:r>
            <a:endParaRPr lang="es-P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51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D68F36-E30D-7B66-FB11-F4F3D448988A}"/>
              </a:ext>
            </a:extLst>
          </p:cNvPr>
          <p:cNvPicPr>
            <a:picLocks noChangeAspect="1"/>
          </p:cNvPicPr>
          <p:nvPr/>
        </p:nvPicPr>
        <p:blipFill>
          <a:blip r:embed="rId2"/>
          <a:stretch>
            <a:fillRect/>
          </a:stretch>
        </p:blipFill>
        <p:spPr>
          <a:xfrm>
            <a:off x="0" y="6096"/>
            <a:ext cx="12192000" cy="6845807"/>
          </a:xfrm>
          <a:prstGeom prst="rect">
            <a:avLst/>
          </a:prstGeom>
        </p:spPr>
      </p:pic>
      <p:sp>
        <p:nvSpPr>
          <p:cNvPr id="2" name="CuadroTexto 1">
            <a:extLst>
              <a:ext uri="{FF2B5EF4-FFF2-40B4-BE49-F238E27FC236}">
                <a16:creationId xmlns:a16="http://schemas.microsoft.com/office/drawing/2014/main" id="{C91B095D-790D-371E-A0EE-80533FBC3748}"/>
              </a:ext>
            </a:extLst>
          </p:cNvPr>
          <p:cNvSpPr txBox="1"/>
          <p:nvPr/>
        </p:nvSpPr>
        <p:spPr>
          <a:xfrm>
            <a:off x="5079535" y="385763"/>
            <a:ext cx="2032929" cy="646331"/>
          </a:xfrm>
          <a:prstGeom prst="rect">
            <a:avLst/>
          </a:prstGeom>
          <a:noFill/>
        </p:spPr>
        <p:txBody>
          <a:bodyPr wrap="none" rtlCol="0">
            <a:spAutoFit/>
          </a:bodyPr>
          <a:lstStyle/>
          <a:p>
            <a:r>
              <a:rPr lang="es-ES" sz="3600" dirty="0">
                <a:latin typeface="Arial Black" panose="020B0A04020102020204" pitchFamily="34" charset="0"/>
              </a:rPr>
              <a:t>Estribo</a:t>
            </a:r>
            <a:r>
              <a:rPr lang="es-ES" dirty="0"/>
              <a:t> </a:t>
            </a:r>
            <a:endParaRPr lang="es-PE" dirty="0"/>
          </a:p>
        </p:txBody>
      </p:sp>
      <p:sp>
        <p:nvSpPr>
          <p:cNvPr id="5" name="CuadroTexto 4">
            <a:extLst>
              <a:ext uri="{FF2B5EF4-FFF2-40B4-BE49-F238E27FC236}">
                <a16:creationId xmlns:a16="http://schemas.microsoft.com/office/drawing/2014/main" id="{CCFCE6E8-38FD-2B05-5BC1-C138C533974F}"/>
              </a:ext>
            </a:extLst>
          </p:cNvPr>
          <p:cNvSpPr txBox="1"/>
          <p:nvPr/>
        </p:nvSpPr>
        <p:spPr>
          <a:xfrm>
            <a:off x="125016" y="1760488"/>
            <a:ext cx="4115661" cy="3693319"/>
          </a:xfrm>
          <a:prstGeom prst="rect">
            <a:avLst/>
          </a:prstGeom>
          <a:noFill/>
        </p:spPr>
        <p:txBody>
          <a:bodyPr wrap="square">
            <a:spAutoFit/>
          </a:bodyPr>
          <a:lstStyle/>
          <a:p>
            <a:r>
              <a:rPr lang="es-ES" dirty="0">
                <a:latin typeface="Arial" panose="020B0604020202020204" pitchFamily="34" charset="0"/>
                <a:cs typeface="Arial" panose="020B0604020202020204" pitchFamily="34" charset="0"/>
              </a:rPr>
              <a:t>La función principal del estribo es transmitir las vibraciones sonoras desde el oído medio al oído interno. A medida que las vibraciones pasan a través del estribo y se transmiten a la ventana oval, se amplifican y se convierten en señales eléctricas que pueden ser interpretadas por el cerebro como sonidos. El estribo desempeña un papel crucial en el proceso de audición, permitiendo que el oído humano perciba los sonidos con precisión y claridad.</a:t>
            </a:r>
            <a:endParaRPr lang="es-PE"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04FB4C3D-D55D-417C-DD8D-F09285AA2086}"/>
              </a:ext>
            </a:extLst>
          </p:cNvPr>
          <p:cNvSpPr txBox="1"/>
          <p:nvPr/>
        </p:nvSpPr>
        <p:spPr>
          <a:xfrm>
            <a:off x="7175859" y="5115182"/>
            <a:ext cx="5016141" cy="646331"/>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Imagen 9  Estribo extraído de :https://anatomiatopografica.com/</a:t>
            </a:r>
            <a:r>
              <a:rPr lang="es-PE" sz="1200" dirty="0" err="1">
                <a:latin typeface="Arial" panose="020B0604020202020204" pitchFamily="34" charset="0"/>
                <a:cs typeface="Arial" panose="020B0604020202020204" pitchFamily="34" charset="0"/>
              </a:rPr>
              <a:t>wp-content</a:t>
            </a:r>
            <a:r>
              <a:rPr lang="es-PE" sz="1200" dirty="0">
                <a:latin typeface="Arial" panose="020B0604020202020204" pitchFamily="34" charset="0"/>
                <a:cs typeface="Arial" panose="020B0604020202020204" pitchFamily="34" charset="0"/>
              </a:rPr>
              <a:t>/</a:t>
            </a:r>
            <a:r>
              <a:rPr lang="es-PE" sz="1200" dirty="0" err="1">
                <a:latin typeface="Arial" panose="020B0604020202020204" pitchFamily="34" charset="0"/>
                <a:cs typeface="Arial" panose="020B0604020202020204" pitchFamily="34" charset="0"/>
              </a:rPr>
              <a:t>uploads</a:t>
            </a:r>
            <a:r>
              <a:rPr lang="es-PE" sz="1200" dirty="0">
                <a:latin typeface="Arial" panose="020B0604020202020204" pitchFamily="34" charset="0"/>
                <a:cs typeface="Arial" panose="020B0604020202020204" pitchFamily="34" charset="0"/>
              </a:rPr>
              <a:t>/2018/11/huesecillos-del-o%C3%ADdo.jpg.webp</a:t>
            </a:r>
            <a:br>
              <a:rPr lang="es-PE" sz="1200" dirty="0">
                <a:latin typeface="Arial" panose="020B0604020202020204" pitchFamily="34" charset="0"/>
                <a:cs typeface="Arial" panose="020B0604020202020204" pitchFamily="34" charset="0"/>
              </a:rPr>
            </a:br>
            <a:endParaRPr lang="es-PE" sz="12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18AA1A3B-8DF8-EA04-B5C3-25A37CD90916}"/>
              </a:ext>
            </a:extLst>
          </p:cNvPr>
          <p:cNvPicPr>
            <a:picLocks noChangeAspect="1"/>
          </p:cNvPicPr>
          <p:nvPr/>
        </p:nvPicPr>
        <p:blipFill>
          <a:blip r:embed="rId3"/>
          <a:stretch>
            <a:fillRect/>
          </a:stretch>
        </p:blipFill>
        <p:spPr>
          <a:xfrm>
            <a:off x="6154520" y="2000249"/>
            <a:ext cx="3810000" cy="2857500"/>
          </a:xfrm>
          <a:prstGeom prst="rect">
            <a:avLst/>
          </a:prstGeom>
        </p:spPr>
      </p:pic>
    </p:spTree>
    <p:extLst>
      <p:ext uri="{BB962C8B-B14F-4D97-AF65-F5344CB8AC3E}">
        <p14:creationId xmlns:p14="http://schemas.microsoft.com/office/powerpoint/2010/main" val="3116890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C02CD6B-CECB-11FD-B9A6-B08DDAC74CE3}"/>
              </a:ext>
            </a:extLst>
          </p:cNvPr>
          <p:cNvPicPr>
            <a:picLocks noChangeAspect="1"/>
          </p:cNvPicPr>
          <p:nvPr/>
        </p:nvPicPr>
        <p:blipFill>
          <a:blip r:embed="rId2"/>
          <a:stretch>
            <a:fillRect/>
          </a:stretch>
        </p:blipFill>
        <p:spPr>
          <a:xfrm>
            <a:off x="0" y="6096"/>
            <a:ext cx="12192000" cy="6845807"/>
          </a:xfrm>
          <a:prstGeom prst="rect">
            <a:avLst/>
          </a:prstGeom>
        </p:spPr>
      </p:pic>
      <p:sp>
        <p:nvSpPr>
          <p:cNvPr id="5" name="CuadroTexto 4">
            <a:extLst>
              <a:ext uri="{FF2B5EF4-FFF2-40B4-BE49-F238E27FC236}">
                <a16:creationId xmlns:a16="http://schemas.microsoft.com/office/drawing/2014/main" id="{BB90B696-4962-BA72-47FC-C10FE03BA457}"/>
              </a:ext>
            </a:extLst>
          </p:cNvPr>
          <p:cNvSpPr txBox="1"/>
          <p:nvPr/>
        </p:nvSpPr>
        <p:spPr>
          <a:xfrm>
            <a:off x="3756074" y="323557"/>
            <a:ext cx="5967980" cy="646331"/>
          </a:xfrm>
          <a:prstGeom prst="rect">
            <a:avLst/>
          </a:prstGeom>
          <a:noFill/>
        </p:spPr>
        <p:txBody>
          <a:bodyPr wrap="none" rtlCol="0">
            <a:spAutoFit/>
          </a:bodyPr>
          <a:lstStyle/>
          <a:p>
            <a:r>
              <a:rPr lang="es-ES" sz="3600" dirty="0">
                <a:latin typeface="Arial Black" panose="020B0A04020102020204" pitchFamily="34" charset="0"/>
              </a:rPr>
              <a:t>Partes del oído interno</a:t>
            </a:r>
            <a:endParaRPr lang="es-PE" sz="3600" dirty="0">
              <a:latin typeface="Arial Black" panose="020B0A04020102020204" pitchFamily="34" charset="0"/>
            </a:endParaRPr>
          </a:p>
        </p:txBody>
      </p:sp>
      <p:sp>
        <p:nvSpPr>
          <p:cNvPr id="6" name="CuadroTexto 5">
            <a:extLst>
              <a:ext uri="{FF2B5EF4-FFF2-40B4-BE49-F238E27FC236}">
                <a16:creationId xmlns:a16="http://schemas.microsoft.com/office/drawing/2014/main" id="{335A06E9-77C6-9FA8-7A27-621523FD8BAC}"/>
              </a:ext>
            </a:extLst>
          </p:cNvPr>
          <p:cNvSpPr txBox="1"/>
          <p:nvPr/>
        </p:nvSpPr>
        <p:spPr>
          <a:xfrm>
            <a:off x="204257" y="1873259"/>
            <a:ext cx="5141465" cy="3447098"/>
          </a:xfrm>
          <a:prstGeom prst="rect">
            <a:avLst/>
          </a:prstGeom>
          <a:noFill/>
        </p:spPr>
        <p:txBody>
          <a:bodyPr wrap="square" rtlCol="0">
            <a:spAutoFit/>
          </a:bodyPr>
          <a:lstStyle/>
          <a:p>
            <a:pPr algn="l"/>
            <a:r>
              <a:rPr lang="es-ES" sz="2000" dirty="0">
                <a:latin typeface="Arial" panose="020B0604020202020204" pitchFamily="34" charset="0"/>
                <a:cs typeface="Arial" panose="020B0604020202020204" pitchFamily="34" charset="0"/>
              </a:rPr>
              <a:t>Oído Interno</a:t>
            </a:r>
            <a:r>
              <a:rPr lang="es-ES" dirty="0">
                <a:latin typeface="Arial" panose="020B0604020202020204" pitchFamily="34" charset="0"/>
                <a:cs typeface="Arial" panose="020B0604020202020204" pitchFamily="34" charset="0"/>
              </a:rPr>
              <a:t>:</a:t>
            </a:r>
            <a:br>
              <a:rPr lang="es-ES" dirty="0"/>
            </a:br>
            <a:r>
              <a:rPr lang="es-ES" dirty="0">
                <a:latin typeface="Arial" panose="020B0604020202020204" pitchFamily="34" charset="0"/>
                <a:cs typeface="Arial" panose="020B0604020202020204" pitchFamily="34" charset="0"/>
              </a:rPr>
              <a:t>El oído interno es fundamental para la audición y el equilibrio. Está compuesto por la cóclea, que convierte las vibraciones sonoras en señales eléctricas para el cerebro, y los canales semicirculares, que detectan el movimiento y la posición de la cabeza. Las células ciliadas en la cóclea son responsables de la conversión de las vibraciones sonoras. En resumen, el oído interno es esencial para nuestra audición y equilibrio, transmitiendo información vital al cerebro.</a:t>
            </a:r>
            <a:endParaRPr lang="es-PE" dirty="0"/>
          </a:p>
        </p:txBody>
      </p:sp>
      <p:pic>
        <p:nvPicPr>
          <p:cNvPr id="7" name="Imagen 6">
            <a:extLst>
              <a:ext uri="{FF2B5EF4-FFF2-40B4-BE49-F238E27FC236}">
                <a16:creationId xmlns:a16="http://schemas.microsoft.com/office/drawing/2014/main" id="{A5B4BD9B-5058-2214-FBD3-ECC63655401A}"/>
              </a:ext>
            </a:extLst>
          </p:cNvPr>
          <p:cNvPicPr>
            <a:picLocks noChangeAspect="1"/>
          </p:cNvPicPr>
          <p:nvPr/>
        </p:nvPicPr>
        <p:blipFill rotWithShape="1">
          <a:blip r:embed="rId3"/>
          <a:srcRect l="43414" r="19994" b="42394"/>
          <a:stretch/>
        </p:blipFill>
        <p:spPr>
          <a:xfrm>
            <a:off x="6846280" y="1147897"/>
            <a:ext cx="3080824" cy="4562204"/>
          </a:xfrm>
          <a:prstGeom prst="rect">
            <a:avLst/>
          </a:prstGeom>
        </p:spPr>
      </p:pic>
      <p:sp>
        <p:nvSpPr>
          <p:cNvPr id="10" name="CuadroTexto 9">
            <a:extLst>
              <a:ext uri="{FF2B5EF4-FFF2-40B4-BE49-F238E27FC236}">
                <a16:creationId xmlns:a16="http://schemas.microsoft.com/office/drawing/2014/main" id="{6091809A-642C-BF86-3533-FCD32371588C}"/>
              </a:ext>
            </a:extLst>
          </p:cNvPr>
          <p:cNvSpPr txBox="1"/>
          <p:nvPr/>
        </p:nvSpPr>
        <p:spPr>
          <a:xfrm>
            <a:off x="5202847" y="5888110"/>
            <a:ext cx="7646544" cy="461665"/>
          </a:xfrm>
          <a:prstGeom prst="rect">
            <a:avLst/>
          </a:prstGeom>
          <a:noFill/>
        </p:spPr>
        <p:txBody>
          <a:bodyPr wrap="square">
            <a:spAutoFit/>
          </a:bodyPr>
          <a:lstStyle/>
          <a:p>
            <a:r>
              <a:rPr lang="es-PE" sz="1200" dirty="0">
                <a:latin typeface="Arial" panose="020B0604020202020204" pitchFamily="34" charset="0"/>
                <a:cs typeface="Arial" panose="020B0604020202020204" pitchFamily="34" charset="0"/>
              </a:rPr>
              <a:t>Imagen 10 Partes del </a:t>
            </a:r>
            <a:r>
              <a:rPr lang="es-PE" sz="1200" dirty="0" err="1">
                <a:latin typeface="Arial" panose="020B0604020202020204" pitchFamily="34" charset="0"/>
                <a:cs typeface="Arial" panose="020B0604020202020204" pitchFamily="34" charset="0"/>
              </a:rPr>
              <a:t>oido</a:t>
            </a:r>
            <a:r>
              <a:rPr lang="es-PE" sz="1200" dirty="0">
                <a:latin typeface="Arial" panose="020B0604020202020204" pitchFamily="34" charset="0"/>
                <a:cs typeface="Arial" panose="020B0604020202020204" pitchFamily="34" charset="0"/>
              </a:rPr>
              <a:t> interno obtenido de: https://estaticos.qdq.com/swdata/photos/763/763071490/2864cf49f93641108b65e43e44e7b18e.jpg</a:t>
            </a:r>
          </a:p>
        </p:txBody>
      </p:sp>
    </p:spTree>
    <p:extLst>
      <p:ext uri="{BB962C8B-B14F-4D97-AF65-F5344CB8AC3E}">
        <p14:creationId xmlns:p14="http://schemas.microsoft.com/office/powerpoint/2010/main" val="97911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7061C7-AB39-5FE9-366A-FB2A39A22240}"/>
              </a:ext>
            </a:extLst>
          </p:cNvPr>
          <p:cNvPicPr>
            <a:picLocks noChangeAspect="1"/>
          </p:cNvPicPr>
          <p:nvPr/>
        </p:nvPicPr>
        <p:blipFill>
          <a:blip r:embed="rId2"/>
          <a:stretch>
            <a:fillRect/>
          </a:stretch>
        </p:blipFill>
        <p:spPr>
          <a:xfrm>
            <a:off x="0" y="6096"/>
            <a:ext cx="12192000" cy="6845807"/>
          </a:xfrm>
          <a:prstGeom prst="rect">
            <a:avLst/>
          </a:prstGeom>
        </p:spPr>
      </p:pic>
      <p:sp>
        <p:nvSpPr>
          <p:cNvPr id="2" name="CuadroTexto 1">
            <a:extLst>
              <a:ext uri="{FF2B5EF4-FFF2-40B4-BE49-F238E27FC236}">
                <a16:creationId xmlns:a16="http://schemas.microsoft.com/office/drawing/2014/main" id="{56AD7122-7D64-7781-65F8-2588A55BE3D2}"/>
              </a:ext>
            </a:extLst>
          </p:cNvPr>
          <p:cNvSpPr txBox="1"/>
          <p:nvPr/>
        </p:nvSpPr>
        <p:spPr>
          <a:xfrm>
            <a:off x="5137596" y="500063"/>
            <a:ext cx="1916807" cy="646331"/>
          </a:xfrm>
          <a:prstGeom prst="rect">
            <a:avLst/>
          </a:prstGeom>
          <a:noFill/>
        </p:spPr>
        <p:txBody>
          <a:bodyPr wrap="none" rtlCol="0">
            <a:spAutoFit/>
          </a:bodyPr>
          <a:lstStyle/>
          <a:p>
            <a:r>
              <a:rPr lang="es-ES" sz="3600" dirty="0">
                <a:latin typeface="Arial Black" panose="020B0A04020102020204" pitchFamily="34" charset="0"/>
              </a:rPr>
              <a:t>Cóclea</a:t>
            </a:r>
            <a:endParaRPr lang="es-PE" sz="3600" dirty="0">
              <a:latin typeface="Arial Black" panose="020B0A04020102020204" pitchFamily="34" charset="0"/>
            </a:endParaRPr>
          </a:p>
        </p:txBody>
      </p:sp>
      <p:sp>
        <p:nvSpPr>
          <p:cNvPr id="5" name="CuadroTexto 4">
            <a:extLst>
              <a:ext uri="{FF2B5EF4-FFF2-40B4-BE49-F238E27FC236}">
                <a16:creationId xmlns:a16="http://schemas.microsoft.com/office/drawing/2014/main" id="{A7F3153C-1D3D-24C4-99A4-C908CE726682}"/>
              </a:ext>
            </a:extLst>
          </p:cNvPr>
          <p:cNvSpPr txBox="1"/>
          <p:nvPr/>
        </p:nvSpPr>
        <p:spPr>
          <a:xfrm>
            <a:off x="196453" y="2274837"/>
            <a:ext cx="3675460" cy="2308324"/>
          </a:xfrm>
          <a:prstGeom prst="rect">
            <a:avLst/>
          </a:prstGeom>
          <a:noFill/>
        </p:spPr>
        <p:txBody>
          <a:bodyPr wrap="square">
            <a:spAutoFit/>
          </a:bodyPr>
          <a:lstStyle/>
          <a:p>
            <a:r>
              <a:rPr lang="es-ES" dirty="0"/>
              <a:t>En resumen, la cóclea es una estructura en forma de caracol en el oído interno que convierte las vibraciones sonoras en señales eléctricas para la audición y desempeña un papel fundamental en la capacidad del oído humano para percibir y distinguir los sonidos.</a:t>
            </a:r>
            <a:endParaRPr lang="es-PE" dirty="0"/>
          </a:p>
        </p:txBody>
      </p:sp>
      <p:sp>
        <p:nvSpPr>
          <p:cNvPr id="6" name="CuadroTexto 5">
            <a:extLst>
              <a:ext uri="{FF2B5EF4-FFF2-40B4-BE49-F238E27FC236}">
                <a16:creationId xmlns:a16="http://schemas.microsoft.com/office/drawing/2014/main" id="{675C1FC8-253F-4E06-3A0D-2544DE609A1F}"/>
              </a:ext>
            </a:extLst>
          </p:cNvPr>
          <p:cNvSpPr txBox="1"/>
          <p:nvPr/>
        </p:nvSpPr>
        <p:spPr>
          <a:xfrm>
            <a:off x="7175859" y="5115182"/>
            <a:ext cx="5016141" cy="461665"/>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Imagen 11 </a:t>
            </a:r>
            <a:r>
              <a:rPr lang="es-PE" sz="1200" dirty="0" err="1">
                <a:latin typeface="Arial" panose="020B0604020202020204" pitchFamily="34" charset="0"/>
                <a:cs typeface="Arial" panose="020B0604020202020204" pitchFamily="34" charset="0"/>
              </a:rPr>
              <a:t>Cloclea</a:t>
            </a:r>
            <a:r>
              <a:rPr lang="es-PE" sz="1200" dirty="0">
                <a:latin typeface="Arial" panose="020B0604020202020204" pitchFamily="34" charset="0"/>
                <a:cs typeface="Arial" panose="020B0604020202020204" pitchFamily="34" charset="0"/>
              </a:rPr>
              <a:t> extraído de :http://www.cochlea.eu/es/oido</a:t>
            </a:r>
            <a:br>
              <a:rPr lang="es-PE" sz="1200" dirty="0">
                <a:latin typeface="Arial" panose="020B0604020202020204" pitchFamily="34" charset="0"/>
                <a:cs typeface="Arial" panose="020B0604020202020204" pitchFamily="34" charset="0"/>
              </a:rPr>
            </a:br>
            <a:endParaRPr lang="es-PE" sz="12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628C4E09-12C6-45D2-43DE-1D24201C428B}"/>
              </a:ext>
            </a:extLst>
          </p:cNvPr>
          <p:cNvPicPr>
            <a:picLocks noChangeAspect="1"/>
          </p:cNvPicPr>
          <p:nvPr/>
        </p:nvPicPr>
        <p:blipFill>
          <a:blip r:embed="rId3"/>
          <a:stretch>
            <a:fillRect/>
          </a:stretch>
        </p:blipFill>
        <p:spPr>
          <a:xfrm>
            <a:off x="6096000" y="1742818"/>
            <a:ext cx="4454752" cy="3057505"/>
          </a:xfrm>
          <a:prstGeom prst="rect">
            <a:avLst/>
          </a:prstGeom>
        </p:spPr>
      </p:pic>
    </p:spTree>
    <p:extLst>
      <p:ext uri="{BB962C8B-B14F-4D97-AF65-F5344CB8AC3E}">
        <p14:creationId xmlns:p14="http://schemas.microsoft.com/office/powerpoint/2010/main" val="212812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85243FC-0893-8821-2BA0-8A85B2536713}"/>
              </a:ext>
            </a:extLst>
          </p:cNvPr>
          <p:cNvPicPr>
            <a:picLocks noChangeAspect="1"/>
          </p:cNvPicPr>
          <p:nvPr/>
        </p:nvPicPr>
        <p:blipFill>
          <a:blip r:embed="rId2"/>
          <a:stretch>
            <a:fillRect/>
          </a:stretch>
        </p:blipFill>
        <p:spPr>
          <a:xfrm>
            <a:off x="0" y="0"/>
            <a:ext cx="12192000" cy="6845807"/>
          </a:xfrm>
          <a:prstGeom prst="rect">
            <a:avLst/>
          </a:prstGeom>
        </p:spPr>
      </p:pic>
      <p:sp>
        <p:nvSpPr>
          <p:cNvPr id="2" name="CuadroTexto 1">
            <a:extLst>
              <a:ext uri="{FF2B5EF4-FFF2-40B4-BE49-F238E27FC236}">
                <a16:creationId xmlns:a16="http://schemas.microsoft.com/office/drawing/2014/main" id="{922C1604-982A-A6A0-1011-465A2075DC45}"/>
              </a:ext>
            </a:extLst>
          </p:cNvPr>
          <p:cNvSpPr txBox="1"/>
          <p:nvPr/>
        </p:nvSpPr>
        <p:spPr>
          <a:xfrm>
            <a:off x="3200400" y="314325"/>
            <a:ext cx="6175986" cy="646331"/>
          </a:xfrm>
          <a:prstGeom prst="rect">
            <a:avLst/>
          </a:prstGeom>
          <a:noFill/>
        </p:spPr>
        <p:txBody>
          <a:bodyPr wrap="none" rtlCol="0">
            <a:spAutoFit/>
          </a:bodyPr>
          <a:lstStyle/>
          <a:p>
            <a:r>
              <a:rPr lang="es-ES" sz="3600" dirty="0">
                <a:latin typeface="Arial Black" panose="020B0A04020102020204" pitchFamily="34" charset="0"/>
              </a:rPr>
              <a:t>Canales Semicirculares</a:t>
            </a:r>
            <a:endParaRPr lang="es-PE" sz="3600" dirty="0">
              <a:latin typeface="Arial Black" panose="020B0A04020102020204" pitchFamily="34" charset="0"/>
            </a:endParaRPr>
          </a:p>
        </p:txBody>
      </p:sp>
      <p:sp>
        <p:nvSpPr>
          <p:cNvPr id="5" name="CuadroTexto 4">
            <a:extLst>
              <a:ext uri="{FF2B5EF4-FFF2-40B4-BE49-F238E27FC236}">
                <a16:creationId xmlns:a16="http://schemas.microsoft.com/office/drawing/2014/main" id="{17EC1B70-90AA-D53A-F714-B25637F2D992}"/>
              </a:ext>
            </a:extLst>
          </p:cNvPr>
          <p:cNvSpPr txBox="1"/>
          <p:nvPr/>
        </p:nvSpPr>
        <p:spPr>
          <a:xfrm>
            <a:off x="225028" y="2130241"/>
            <a:ext cx="3099197" cy="2585323"/>
          </a:xfrm>
          <a:prstGeom prst="rect">
            <a:avLst/>
          </a:prstGeom>
          <a:noFill/>
        </p:spPr>
        <p:txBody>
          <a:bodyPr wrap="square">
            <a:spAutoFit/>
          </a:bodyPr>
          <a:lstStyle/>
          <a:p>
            <a:r>
              <a:rPr lang="es-ES" dirty="0">
                <a:latin typeface="Arial" panose="020B0604020202020204" pitchFamily="34" charset="0"/>
                <a:cs typeface="Arial" panose="020B0604020202020204" pitchFamily="34" charset="0"/>
              </a:rPr>
              <a:t>los canales semicirculares del oído interno son estructuras llenas de líquido que detectan los movimientos de la cabeza y transmiten señales al cerebro para mantener el equilibrio y la orientación espacial.</a:t>
            </a:r>
            <a:endParaRPr lang="es-PE"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8ACF30B8-F257-97CC-3C57-084B1390451D}"/>
              </a:ext>
            </a:extLst>
          </p:cNvPr>
          <p:cNvSpPr txBox="1"/>
          <p:nvPr/>
        </p:nvSpPr>
        <p:spPr>
          <a:xfrm>
            <a:off x="6566259" y="5347411"/>
            <a:ext cx="5016141" cy="830997"/>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Imagen 12 Canales Semicirculares extraído de :  http://bibliotecadigital.ilce.edu.mx/sites/ciencia/volumen2/ciencia3/073/htm/sec_16.htm</a:t>
            </a:r>
            <a:br>
              <a:rPr lang="es-PE" sz="1200" dirty="0">
                <a:latin typeface="Arial" panose="020B0604020202020204" pitchFamily="34" charset="0"/>
                <a:cs typeface="Arial" panose="020B0604020202020204" pitchFamily="34" charset="0"/>
              </a:rPr>
            </a:br>
            <a:endParaRPr lang="es-PE" sz="12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F9009430-684A-58A2-E3E8-D83AF1F81A3F}"/>
              </a:ext>
            </a:extLst>
          </p:cNvPr>
          <p:cNvPicPr>
            <a:picLocks noChangeAspect="1"/>
          </p:cNvPicPr>
          <p:nvPr/>
        </p:nvPicPr>
        <p:blipFill>
          <a:blip r:embed="rId3"/>
          <a:stretch>
            <a:fillRect/>
          </a:stretch>
        </p:blipFill>
        <p:spPr>
          <a:xfrm>
            <a:off x="5084989" y="1795199"/>
            <a:ext cx="5858782" cy="2838416"/>
          </a:xfrm>
          <a:prstGeom prst="rect">
            <a:avLst/>
          </a:prstGeom>
        </p:spPr>
      </p:pic>
    </p:spTree>
    <p:extLst>
      <p:ext uri="{BB962C8B-B14F-4D97-AF65-F5344CB8AC3E}">
        <p14:creationId xmlns:p14="http://schemas.microsoft.com/office/powerpoint/2010/main" val="129963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C09219-F516-DA51-A382-9792B2EE032E}"/>
              </a:ext>
            </a:extLst>
          </p:cNvPr>
          <p:cNvSpPr txBox="1"/>
          <p:nvPr/>
        </p:nvSpPr>
        <p:spPr>
          <a:xfrm>
            <a:off x="1263753" y="1078016"/>
            <a:ext cx="10187404" cy="1200329"/>
          </a:xfrm>
          <a:prstGeom prst="rect">
            <a:avLst/>
          </a:prstGeom>
          <a:noFill/>
        </p:spPr>
        <p:txBody>
          <a:bodyPr wrap="none" rtlCol="0">
            <a:spAutoFit/>
          </a:bodyPr>
          <a:lstStyle/>
          <a:p>
            <a:r>
              <a:rPr lang="es-ES" sz="7200" dirty="0">
                <a:latin typeface="Arial" panose="020B0604020202020204" pitchFamily="34" charset="0"/>
                <a:cs typeface="Arial" panose="020B0604020202020204" pitchFamily="34" charset="0"/>
              </a:rPr>
              <a:t>Gracias por su atención </a:t>
            </a:r>
            <a:endParaRPr lang="es-PE" sz="72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88A11476-7634-A160-8CD0-86ADB9BE9EAE}"/>
              </a:ext>
            </a:extLst>
          </p:cNvPr>
          <p:cNvSpPr txBox="1"/>
          <p:nvPr/>
        </p:nvSpPr>
        <p:spPr>
          <a:xfrm>
            <a:off x="4483510" y="2757949"/>
            <a:ext cx="2656496" cy="1938992"/>
          </a:xfrm>
          <a:prstGeom prst="rect">
            <a:avLst/>
          </a:prstGeom>
          <a:noFill/>
        </p:spPr>
        <p:txBody>
          <a:bodyPr wrap="none" rtlCol="0">
            <a:spAutoFit/>
          </a:bodyPr>
          <a:lstStyle/>
          <a:p>
            <a:r>
              <a:rPr lang="es-ES" sz="4000" dirty="0"/>
              <a:t>*                 *</a:t>
            </a:r>
          </a:p>
          <a:p>
            <a:endParaRPr lang="es-ES" sz="4000" dirty="0"/>
          </a:p>
          <a:p>
            <a:r>
              <a:rPr lang="es-ES" sz="4000" dirty="0"/>
              <a:t>\________/</a:t>
            </a:r>
          </a:p>
        </p:txBody>
      </p:sp>
    </p:spTree>
    <p:extLst>
      <p:ext uri="{BB962C8B-B14F-4D97-AF65-F5344CB8AC3E}">
        <p14:creationId xmlns:p14="http://schemas.microsoft.com/office/powerpoint/2010/main" val="146849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42D025F-A4E2-A6F2-DBF1-E38785E31C3C}"/>
              </a:ext>
            </a:extLst>
          </p:cNvPr>
          <p:cNvPicPr>
            <a:picLocks noChangeAspect="1"/>
          </p:cNvPicPr>
          <p:nvPr/>
        </p:nvPicPr>
        <p:blipFill>
          <a:blip r:embed="rId2"/>
          <a:stretch>
            <a:fillRect/>
          </a:stretch>
        </p:blipFill>
        <p:spPr>
          <a:xfrm>
            <a:off x="0" y="11724"/>
            <a:ext cx="12191999" cy="6846276"/>
          </a:xfrm>
          <a:prstGeom prst="rect">
            <a:avLst/>
          </a:prstGeom>
        </p:spPr>
      </p:pic>
      <p:pic>
        <p:nvPicPr>
          <p:cNvPr id="6" name="Imagen 5">
            <a:extLst>
              <a:ext uri="{FF2B5EF4-FFF2-40B4-BE49-F238E27FC236}">
                <a16:creationId xmlns:a16="http://schemas.microsoft.com/office/drawing/2014/main" id="{5F9354C0-5BE5-26A9-9AD6-06B558C0FD0D}"/>
              </a:ext>
            </a:extLst>
          </p:cNvPr>
          <p:cNvPicPr>
            <a:picLocks noChangeAspect="1"/>
          </p:cNvPicPr>
          <p:nvPr/>
        </p:nvPicPr>
        <p:blipFill>
          <a:blip r:embed="rId3"/>
          <a:stretch>
            <a:fillRect/>
          </a:stretch>
        </p:blipFill>
        <p:spPr>
          <a:xfrm>
            <a:off x="11423836" y="0"/>
            <a:ext cx="768163" cy="1420491"/>
          </a:xfrm>
          <a:prstGeom prst="rect">
            <a:avLst/>
          </a:prstGeom>
        </p:spPr>
      </p:pic>
      <p:sp>
        <p:nvSpPr>
          <p:cNvPr id="7" name="CuadroTexto 6">
            <a:extLst>
              <a:ext uri="{FF2B5EF4-FFF2-40B4-BE49-F238E27FC236}">
                <a16:creationId xmlns:a16="http://schemas.microsoft.com/office/drawing/2014/main" id="{0107FA4A-50C6-E432-2272-528C51FC415D}"/>
              </a:ext>
            </a:extLst>
          </p:cNvPr>
          <p:cNvSpPr txBox="1"/>
          <p:nvPr/>
        </p:nvSpPr>
        <p:spPr>
          <a:xfrm>
            <a:off x="4600135" y="154745"/>
            <a:ext cx="3923125" cy="707886"/>
          </a:xfrm>
          <a:prstGeom prst="rect">
            <a:avLst/>
          </a:prstGeom>
          <a:noFill/>
        </p:spPr>
        <p:txBody>
          <a:bodyPr wrap="none" rtlCol="0">
            <a:spAutoFit/>
          </a:bodyPr>
          <a:lstStyle/>
          <a:p>
            <a:r>
              <a:rPr lang="es-ES" sz="4000" dirty="0">
                <a:latin typeface="Arial Black" panose="020B0A04020102020204" pitchFamily="34" charset="0"/>
              </a:rPr>
              <a:t>Introducción </a:t>
            </a:r>
            <a:endParaRPr lang="es-PE" sz="4000" dirty="0">
              <a:latin typeface="Arial Black" panose="020B0A04020102020204" pitchFamily="34" charset="0"/>
            </a:endParaRPr>
          </a:p>
        </p:txBody>
      </p:sp>
      <p:sp>
        <p:nvSpPr>
          <p:cNvPr id="3" name="CuadroTexto 2">
            <a:extLst>
              <a:ext uri="{FF2B5EF4-FFF2-40B4-BE49-F238E27FC236}">
                <a16:creationId xmlns:a16="http://schemas.microsoft.com/office/drawing/2014/main" id="{AAF00D35-472B-4137-97CA-E5BAAC27A0A1}"/>
              </a:ext>
            </a:extLst>
          </p:cNvPr>
          <p:cNvSpPr txBox="1"/>
          <p:nvPr/>
        </p:nvSpPr>
        <p:spPr>
          <a:xfrm>
            <a:off x="1219926" y="1064267"/>
            <a:ext cx="9823212" cy="3970318"/>
          </a:xfrm>
          <a:prstGeom prst="rect">
            <a:avLst/>
          </a:prstGeom>
          <a:noFill/>
        </p:spPr>
        <p:txBody>
          <a:bodyPr wrap="square">
            <a:spAutoFit/>
          </a:bodyPr>
          <a:lstStyle/>
          <a:p>
            <a:pPr algn="l"/>
            <a:r>
              <a:rPr lang="es-ES" b="0" i="0" dirty="0">
                <a:effectLst/>
                <a:latin typeface="Arial" panose="020B0604020202020204" pitchFamily="34" charset="0"/>
                <a:cs typeface="Arial" panose="020B0604020202020204" pitchFamily="34" charset="0"/>
              </a:rPr>
              <a:t>El sistema auditivo es el conjunto de órganos y estructuras responsables de la audición. Se compone de tres partes principales: el oído externo, el oído medio y el oído interno.</a:t>
            </a:r>
          </a:p>
          <a:p>
            <a:pPr algn="l"/>
            <a:r>
              <a:rPr lang="es-ES" b="0" i="0" dirty="0">
                <a:effectLst/>
                <a:latin typeface="Arial" panose="020B0604020202020204" pitchFamily="34" charset="0"/>
                <a:cs typeface="Arial" panose="020B0604020202020204" pitchFamily="34" charset="0"/>
              </a:rPr>
              <a:t>El oído externo recoge las ondas sonoras del entorno a través del pabellón auricular y las dirige hacia el conducto auditivo externo. Al final del conducto auditivo externo se encuentra el tímpano, una membrana que vibra cuando las ondas sonoras la alcanzan.</a:t>
            </a:r>
          </a:p>
          <a:p>
            <a:pPr algn="l"/>
            <a:r>
              <a:rPr lang="es-ES" b="0" i="0" dirty="0">
                <a:effectLst/>
                <a:latin typeface="Arial" panose="020B0604020202020204" pitchFamily="34" charset="0"/>
                <a:cs typeface="Arial" panose="020B0604020202020204" pitchFamily="34" charset="0"/>
              </a:rPr>
              <a:t>El oído medio amplifica las vibraciones del tímpano y las transmite a través de tres pequeños huesos llamados martillo, yunque y estribo. Estos huesos, también conocidos como osículos, actúan como una cadena de transmisión de la vibración.</a:t>
            </a:r>
          </a:p>
          <a:p>
            <a:pPr algn="l"/>
            <a:r>
              <a:rPr lang="es-ES" b="0" i="0" dirty="0">
                <a:effectLst/>
                <a:latin typeface="Arial" panose="020B0604020202020204" pitchFamily="34" charset="0"/>
                <a:cs typeface="Arial" panose="020B0604020202020204" pitchFamily="34" charset="0"/>
              </a:rPr>
              <a:t>El oído interno convierte las vibraciones en señales eléctricas que son transmitidas al cerebro a través del nervio auditivo. El órgano principal del oído interno es la cóclea, que contiene células ciliadas sensoriales responsables de la detección de diferentes frecuencias de sonido.</a:t>
            </a:r>
          </a:p>
          <a:p>
            <a:pPr algn="l"/>
            <a:r>
              <a:rPr lang="es-ES" b="0" i="0" dirty="0">
                <a:effectLst/>
                <a:latin typeface="Arial" panose="020B0604020202020204" pitchFamily="34" charset="0"/>
                <a:cs typeface="Arial" panose="020B0604020202020204" pitchFamily="34" charset="0"/>
              </a:rPr>
              <a:t>En resumen, el sistema auditivo recoge, amplifica y convierte las ondas sonoras en señales eléctricas que el cerebro interpreta como sonido. Está compuesto por el oído externo, el oído medio y el oído interno, cada uno con funciones específicas para lograr la audición.</a:t>
            </a:r>
          </a:p>
        </p:txBody>
      </p:sp>
      <p:sp>
        <p:nvSpPr>
          <p:cNvPr id="4" name="CuadroTexto 3">
            <a:extLst>
              <a:ext uri="{FF2B5EF4-FFF2-40B4-BE49-F238E27FC236}">
                <a16:creationId xmlns:a16="http://schemas.microsoft.com/office/drawing/2014/main" id="{06315411-21C4-CB04-F740-680A8B044501}"/>
              </a:ext>
            </a:extLst>
          </p:cNvPr>
          <p:cNvSpPr txBox="1"/>
          <p:nvPr/>
        </p:nvSpPr>
        <p:spPr>
          <a:xfrm>
            <a:off x="1219926" y="5623127"/>
            <a:ext cx="6599179" cy="646331"/>
          </a:xfrm>
          <a:prstGeom prst="rect">
            <a:avLst/>
          </a:prstGeom>
          <a:noFill/>
        </p:spPr>
        <p:txBody>
          <a:bodyPr wrap="none" rtlCol="0">
            <a:spAutoFit/>
          </a:bodyPr>
          <a:lstStyle/>
          <a:p>
            <a:r>
              <a:rPr lang="es-ES" dirty="0">
                <a:solidFill>
                  <a:srgbClr val="002060"/>
                </a:solidFill>
              </a:rPr>
              <a:t>Objetivos :  1) Dar a entender el proceso para lograr la audición</a:t>
            </a:r>
          </a:p>
          <a:p>
            <a:r>
              <a:rPr lang="es-ES" dirty="0">
                <a:solidFill>
                  <a:srgbClr val="002060"/>
                </a:solidFill>
              </a:rPr>
              <a:t>                     2) Conocer mejor el tema y explicar a mis compañeros  </a:t>
            </a:r>
            <a:endParaRPr lang="es-PE" dirty="0">
              <a:solidFill>
                <a:srgbClr val="002060"/>
              </a:solidFill>
            </a:endParaRPr>
          </a:p>
        </p:txBody>
      </p:sp>
    </p:spTree>
    <p:extLst>
      <p:ext uri="{BB962C8B-B14F-4D97-AF65-F5344CB8AC3E}">
        <p14:creationId xmlns:p14="http://schemas.microsoft.com/office/powerpoint/2010/main" val="161732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3D7CD90-70D9-A528-34F6-448BFAEED2B5}"/>
              </a:ext>
            </a:extLst>
          </p:cNvPr>
          <p:cNvPicPr>
            <a:picLocks noChangeAspect="1"/>
          </p:cNvPicPr>
          <p:nvPr/>
        </p:nvPicPr>
        <p:blipFill>
          <a:blip r:embed="rId2"/>
          <a:stretch>
            <a:fillRect/>
          </a:stretch>
        </p:blipFill>
        <p:spPr>
          <a:xfrm>
            <a:off x="0" y="12193"/>
            <a:ext cx="12192000" cy="6845807"/>
          </a:xfrm>
          <a:prstGeom prst="rect">
            <a:avLst/>
          </a:prstGeom>
        </p:spPr>
      </p:pic>
      <p:pic>
        <p:nvPicPr>
          <p:cNvPr id="5" name="Imagen 4">
            <a:extLst>
              <a:ext uri="{FF2B5EF4-FFF2-40B4-BE49-F238E27FC236}">
                <a16:creationId xmlns:a16="http://schemas.microsoft.com/office/drawing/2014/main" id="{8BE21680-7E0B-F52B-99D6-3D209DF76CE5}"/>
              </a:ext>
            </a:extLst>
          </p:cNvPr>
          <p:cNvPicPr>
            <a:picLocks noChangeAspect="1"/>
          </p:cNvPicPr>
          <p:nvPr/>
        </p:nvPicPr>
        <p:blipFill>
          <a:blip r:embed="rId3"/>
          <a:stretch>
            <a:fillRect/>
          </a:stretch>
        </p:blipFill>
        <p:spPr>
          <a:xfrm>
            <a:off x="11423837" y="0"/>
            <a:ext cx="768163" cy="1420491"/>
          </a:xfrm>
          <a:prstGeom prst="rect">
            <a:avLst/>
          </a:prstGeom>
        </p:spPr>
      </p:pic>
      <p:sp>
        <p:nvSpPr>
          <p:cNvPr id="6" name="CuadroTexto 5">
            <a:extLst>
              <a:ext uri="{FF2B5EF4-FFF2-40B4-BE49-F238E27FC236}">
                <a16:creationId xmlns:a16="http://schemas.microsoft.com/office/drawing/2014/main" id="{FB96AA01-9ACB-1016-E59C-D67C65D7FFBB}"/>
              </a:ext>
            </a:extLst>
          </p:cNvPr>
          <p:cNvSpPr txBox="1"/>
          <p:nvPr/>
        </p:nvSpPr>
        <p:spPr>
          <a:xfrm>
            <a:off x="4556379" y="266940"/>
            <a:ext cx="4149598" cy="646331"/>
          </a:xfrm>
          <a:prstGeom prst="rect">
            <a:avLst/>
          </a:prstGeom>
          <a:noFill/>
        </p:spPr>
        <p:txBody>
          <a:bodyPr wrap="none" rtlCol="0">
            <a:spAutoFit/>
          </a:bodyPr>
          <a:lstStyle/>
          <a:p>
            <a:r>
              <a:rPr lang="es-ES" sz="3600" dirty="0">
                <a:latin typeface="Arial Black" panose="020B0A04020102020204" pitchFamily="34" charset="0"/>
              </a:rPr>
              <a:t>Partes del oído </a:t>
            </a:r>
            <a:endParaRPr lang="es-PE" sz="3600" dirty="0">
              <a:latin typeface="Arial Black" panose="020B0A04020102020204" pitchFamily="34" charset="0"/>
            </a:endParaRPr>
          </a:p>
        </p:txBody>
      </p:sp>
      <p:sp>
        <p:nvSpPr>
          <p:cNvPr id="13" name="CuadroTexto 12">
            <a:extLst>
              <a:ext uri="{FF2B5EF4-FFF2-40B4-BE49-F238E27FC236}">
                <a16:creationId xmlns:a16="http://schemas.microsoft.com/office/drawing/2014/main" id="{2ABF147D-B2A1-D024-E264-F3EBAEF1F445}"/>
              </a:ext>
            </a:extLst>
          </p:cNvPr>
          <p:cNvSpPr txBox="1"/>
          <p:nvPr/>
        </p:nvSpPr>
        <p:spPr>
          <a:xfrm>
            <a:off x="260527" y="2005799"/>
            <a:ext cx="5141465" cy="2616101"/>
          </a:xfrm>
          <a:prstGeom prst="rect">
            <a:avLst/>
          </a:prstGeom>
          <a:noFill/>
        </p:spPr>
        <p:txBody>
          <a:bodyPr wrap="square" rtlCol="0">
            <a:spAutoFit/>
          </a:bodyPr>
          <a:lstStyle/>
          <a:p>
            <a:pPr algn="l"/>
            <a:r>
              <a:rPr lang="es-ES" sz="2000" dirty="0">
                <a:latin typeface="Arial" panose="020B0604020202020204" pitchFamily="34" charset="0"/>
                <a:cs typeface="Arial" panose="020B0604020202020204" pitchFamily="34" charset="0"/>
              </a:rPr>
              <a:t>Oído Externo</a:t>
            </a:r>
            <a:r>
              <a:rPr lang="es-ES" dirty="0">
                <a:latin typeface="Arial" panose="020B0604020202020204" pitchFamily="34" charset="0"/>
                <a:cs typeface="Arial" panose="020B0604020202020204" pitchFamily="34" charset="0"/>
              </a:rPr>
              <a:t>:</a:t>
            </a:r>
          </a:p>
          <a:p>
            <a:pPr algn="l"/>
            <a:r>
              <a:rPr lang="es-ES" dirty="0">
                <a:latin typeface="Arial" panose="020B0604020202020204" pitchFamily="34" charset="0"/>
                <a:cs typeface="Arial" panose="020B0604020202020204" pitchFamily="34" charset="0"/>
              </a:rPr>
              <a:t> </a:t>
            </a:r>
            <a:r>
              <a:rPr lang="es-ES" b="0" i="0" dirty="0">
                <a:effectLst/>
                <a:latin typeface="Arial" panose="020B0604020202020204" pitchFamily="34" charset="0"/>
                <a:cs typeface="Arial" panose="020B0604020202020204" pitchFamily="34" charset="0"/>
              </a:rPr>
              <a:t>El oído externo consta de tres partes principales:</a:t>
            </a:r>
          </a:p>
          <a:p>
            <a:pPr algn="l"/>
            <a:r>
              <a:rPr lang="es-ES" b="0" i="0" dirty="0">
                <a:effectLst/>
                <a:latin typeface="Arial" panose="020B0604020202020204" pitchFamily="34" charset="0"/>
                <a:cs typeface="Arial" panose="020B0604020202020204" pitchFamily="34" charset="0"/>
              </a:rPr>
              <a:t>.</a:t>
            </a:r>
            <a:r>
              <a:rPr lang="es-ES" dirty="0">
                <a:latin typeface="Arial" panose="020B0604020202020204" pitchFamily="34" charset="0"/>
                <a:cs typeface="Arial" panose="020B0604020202020204" pitchFamily="34" charset="0"/>
              </a:rPr>
              <a:t>E</a:t>
            </a:r>
            <a:r>
              <a:rPr lang="es-ES" b="0" i="0" dirty="0">
                <a:effectLst/>
                <a:latin typeface="Arial" panose="020B0604020202020204" pitchFamily="34" charset="0"/>
                <a:cs typeface="Arial" panose="020B0604020202020204" pitchFamily="34" charset="0"/>
              </a:rPr>
              <a:t>l oído externo está compuesto por el pabellón auricular y el conducto auditivo externo. </a:t>
            </a:r>
          </a:p>
          <a:p>
            <a:pPr algn="l"/>
            <a:r>
              <a:rPr lang="es-ES" b="0" i="0" dirty="0">
                <a:effectLst/>
                <a:latin typeface="Arial" panose="020B0604020202020204" pitchFamily="34" charset="0"/>
                <a:cs typeface="Arial" panose="020B0604020202020204" pitchFamily="34" charset="0"/>
              </a:rPr>
              <a:t>Su función principal es recoger las ondas sonoras del entorno y dirigirlas hacia el oído medio.</a:t>
            </a:r>
          </a:p>
          <a:p>
            <a:endParaRPr lang="es-PE" dirty="0"/>
          </a:p>
        </p:txBody>
      </p:sp>
      <p:sp>
        <p:nvSpPr>
          <p:cNvPr id="16" name="CuadroTexto 15">
            <a:extLst>
              <a:ext uri="{FF2B5EF4-FFF2-40B4-BE49-F238E27FC236}">
                <a16:creationId xmlns:a16="http://schemas.microsoft.com/office/drawing/2014/main" id="{5514FF6D-BE04-C2B1-F2B8-D19624231D9B}"/>
              </a:ext>
            </a:extLst>
          </p:cNvPr>
          <p:cNvSpPr txBox="1"/>
          <p:nvPr/>
        </p:nvSpPr>
        <p:spPr>
          <a:xfrm>
            <a:off x="1097605" y="2039815"/>
            <a:ext cx="184731" cy="369332"/>
          </a:xfrm>
          <a:prstGeom prst="rect">
            <a:avLst/>
          </a:prstGeom>
          <a:noFill/>
        </p:spPr>
        <p:txBody>
          <a:bodyPr wrap="none" rtlCol="0">
            <a:spAutoFit/>
          </a:bodyPr>
          <a:lstStyle/>
          <a:p>
            <a:endParaRPr lang="es-PE"/>
          </a:p>
        </p:txBody>
      </p:sp>
      <p:pic>
        <p:nvPicPr>
          <p:cNvPr id="7" name="Imagen 6">
            <a:extLst>
              <a:ext uri="{FF2B5EF4-FFF2-40B4-BE49-F238E27FC236}">
                <a16:creationId xmlns:a16="http://schemas.microsoft.com/office/drawing/2014/main" id="{B9D30D4B-0BE7-559A-1511-40B72486BCF6}"/>
              </a:ext>
            </a:extLst>
          </p:cNvPr>
          <p:cNvPicPr>
            <a:picLocks noChangeAspect="1"/>
          </p:cNvPicPr>
          <p:nvPr/>
        </p:nvPicPr>
        <p:blipFill>
          <a:blip r:embed="rId4"/>
          <a:stretch>
            <a:fillRect/>
          </a:stretch>
        </p:blipFill>
        <p:spPr>
          <a:xfrm>
            <a:off x="5721575" y="1675238"/>
            <a:ext cx="6209898" cy="3486522"/>
          </a:xfrm>
          <a:prstGeom prst="rect">
            <a:avLst/>
          </a:prstGeom>
        </p:spPr>
      </p:pic>
      <p:sp>
        <p:nvSpPr>
          <p:cNvPr id="9" name="CuadroTexto 8">
            <a:extLst>
              <a:ext uri="{FF2B5EF4-FFF2-40B4-BE49-F238E27FC236}">
                <a16:creationId xmlns:a16="http://schemas.microsoft.com/office/drawing/2014/main" id="{ED63BDF6-10ED-0FAA-726C-252F9AC13B34}"/>
              </a:ext>
            </a:extLst>
          </p:cNvPr>
          <p:cNvSpPr txBox="1"/>
          <p:nvPr/>
        </p:nvSpPr>
        <p:spPr>
          <a:xfrm>
            <a:off x="5982102" y="5278007"/>
            <a:ext cx="6281500" cy="276999"/>
          </a:xfrm>
          <a:prstGeom prst="rect">
            <a:avLst/>
          </a:prstGeom>
          <a:noFill/>
        </p:spPr>
        <p:txBody>
          <a:bodyPr wrap="square">
            <a:spAutoFit/>
          </a:bodyPr>
          <a:lstStyle/>
          <a:p>
            <a:r>
              <a:rPr lang="es-PE" sz="1200" dirty="0">
                <a:latin typeface="Arial" panose="020B0604020202020204" pitchFamily="34" charset="0"/>
                <a:cs typeface="Arial" panose="020B0604020202020204" pitchFamily="34" charset="0"/>
              </a:rPr>
              <a:t>Imagen 2 Partes del </a:t>
            </a:r>
            <a:r>
              <a:rPr lang="es-PE" sz="1200" dirty="0" err="1">
                <a:latin typeface="Arial" panose="020B0604020202020204" pitchFamily="34" charset="0"/>
                <a:cs typeface="Arial" panose="020B0604020202020204" pitchFamily="34" charset="0"/>
              </a:rPr>
              <a:t>oido</a:t>
            </a:r>
            <a:r>
              <a:rPr lang="es-PE" sz="1200" dirty="0">
                <a:latin typeface="Arial" panose="020B0604020202020204" pitchFamily="34" charset="0"/>
                <a:cs typeface="Arial" panose="020B0604020202020204" pitchFamily="34" charset="0"/>
              </a:rPr>
              <a:t> externo obtenido de: https://kidshealth.org/es/parents/ears.html</a:t>
            </a:r>
          </a:p>
        </p:txBody>
      </p:sp>
    </p:spTree>
    <p:extLst>
      <p:ext uri="{BB962C8B-B14F-4D97-AF65-F5344CB8AC3E}">
        <p14:creationId xmlns:p14="http://schemas.microsoft.com/office/powerpoint/2010/main" val="313660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CFA21F3-FD87-FAB6-FF40-AB2E08ACADE6}"/>
              </a:ext>
            </a:extLst>
          </p:cNvPr>
          <p:cNvPicPr>
            <a:picLocks noChangeAspect="1"/>
          </p:cNvPicPr>
          <p:nvPr/>
        </p:nvPicPr>
        <p:blipFill>
          <a:blip r:embed="rId2"/>
          <a:stretch>
            <a:fillRect/>
          </a:stretch>
        </p:blipFill>
        <p:spPr>
          <a:xfrm>
            <a:off x="0" y="0"/>
            <a:ext cx="12192000" cy="6845807"/>
          </a:xfrm>
          <a:prstGeom prst="rect">
            <a:avLst/>
          </a:prstGeom>
        </p:spPr>
      </p:pic>
      <p:sp>
        <p:nvSpPr>
          <p:cNvPr id="2" name="CuadroTexto 1">
            <a:extLst>
              <a:ext uri="{FF2B5EF4-FFF2-40B4-BE49-F238E27FC236}">
                <a16:creationId xmlns:a16="http://schemas.microsoft.com/office/drawing/2014/main" id="{A10C78F1-6B51-A91A-6063-05E717ECDA39}"/>
              </a:ext>
            </a:extLst>
          </p:cNvPr>
          <p:cNvSpPr txBox="1"/>
          <p:nvPr/>
        </p:nvSpPr>
        <p:spPr>
          <a:xfrm>
            <a:off x="4086225" y="357188"/>
            <a:ext cx="4819076" cy="646331"/>
          </a:xfrm>
          <a:prstGeom prst="rect">
            <a:avLst/>
          </a:prstGeom>
          <a:noFill/>
        </p:spPr>
        <p:txBody>
          <a:bodyPr wrap="none" rtlCol="0">
            <a:spAutoFit/>
          </a:bodyPr>
          <a:lstStyle/>
          <a:p>
            <a:r>
              <a:rPr lang="es-ES" sz="3600" dirty="0">
                <a:latin typeface="Arial Black" panose="020B0A04020102020204" pitchFamily="34" charset="0"/>
              </a:rPr>
              <a:t>Pabellón Auricular</a:t>
            </a:r>
            <a:endParaRPr lang="es-PE" sz="3600" dirty="0">
              <a:latin typeface="Arial Black" panose="020B0A04020102020204" pitchFamily="34" charset="0"/>
            </a:endParaRPr>
          </a:p>
        </p:txBody>
      </p:sp>
      <p:sp>
        <p:nvSpPr>
          <p:cNvPr id="3" name="CuadroTexto 2">
            <a:extLst>
              <a:ext uri="{FF2B5EF4-FFF2-40B4-BE49-F238E27FC236}">
                <a16:creationId xmlns:a16="http://schemas.microsoft.com/office/drawing/2014/main" id="{0829C2EE-98E8-6982-DDAB-DBB2B24FF46F}"/>
              </a:ext>
            </a:extLst>
          </p:cNvPr>
          <p:cNvSpPr txBox="1"/>
          <p:nvPr/>
        </p:nvSpPr>
        <p:spPr>
          <a:xfrm>
            <a:off x="0" y="1668577"/>
            <a:ext cx="5429250" cy="2308324"/>
          </a:xfrm>
          <a:prstGeom prst="rect">
            <a:avLst/>
          </a:prstGeom>
          <a:noFill/>
        </p:spPr>
        <p:txBody>
          <a:bodyPr wrap="square" rtlCol="0">
            <a:spAutoFit/>
          </a:bodyPr>
          <a:lstStyle/>
          <a:p>
            <a:r>
              <a:rPr lang="es-ES" b="0" i="0" dirty="0">
                <a:effectLst/>
                <a:latin typeface="Arial" panose="020B0604020202020204" pitchFamily="34" charset="0"/>
                <a:cs typeface="Arial" panose="020B0604020202020204" pitchFamily="34" charset="0"/>
              </a:rPr>
              <a:t>El Pabellón Auricular, también conocido como oreja o aurícula, es la estructura externa del oído humano y de muchos animales. Se encuentra en ambos lados de la cabeza, a nivel de los lados superiores de las mejillas y se extiende hacia arriba y hacia afuera. Su forma característica es similar a una concha y tiene varias partes que desempeñan funciones importantes en el proceso auditivo.</a:t>
            </a:r>
            <a:endParaRPr lang="es-PE"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1851F8E6-4A2F-57A7-887B-3C486A04A725}"/>
              </a:ext>
            </a:extLst>
          </p:cNvPr>
          <p:cNvPicPr>
            <a:picLocks noChangeAspect="1"/>
          </p:cNvPicPr>
          <p:nvPr/>
        </p:nvPicPr>
        <p:blipFill rotWithShape="1">
          <a:blip r:embed="rId3"/>
          <a:srcRect l="10624" t="6049" r="9876" b="14374"/>
          <a:stretch/>
        </p:blipFill>
        <p:spPr>
          <a:xfrm>
            <a:off x="6500813" y="1360706"/>
            <a:ext cx="4819076" cy="3858954"/>
          </a:xfrm>
          <a:prstGeom prst="rect">
            <a:avLst/>
          </a:prstGeom>
        </p:spPr>
      </p:pic>
      <p:sp>
        <p:nvSpPr>
          <p:cNvPr id="6" name="CuadroTexto 5">
            <a:extLst>
              <a:ext uri="{FF2B5EF4-FFF2-40B4-BE49-F238E27FC236}">
                <a16:creationId xmlns:a16="http://schemas.microsoft.com/office/drawing/2014/main" id="{4243C6F1-0FB8-1872-A47B-BE1891D41CF7}"/>
              </a:ext>
            </a:extLst>
          </p:cNvPr>
          <p:cNvSpPr txBox="1"/>
          <p:nvPr/>
        </p:nvSpPr>
        <p:spPr>
          <a:xfrm>
            <a:off x="7175859" y="5115182"/>
            <a:ext cx="5016141" cy="461665"/>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Imagen 3 Pabellón Auricular Extraído de :</a:t>
            </a:r>
            <a:br>
              <a:rPr lang="es-PE" sz="1200" dirty="0">
                <a:latin typeface="Arial" panose="020B0604020202020204" pitchFamily="34" charset="0"/>
                <a:cs typeface="Arial" panose="020B0604020202020204" pitchFamily="34" charset="0"/>
              </a:rPr>
            </a:br>
            <a:r>
              <a:rPr lang="es-PE" sz="1200" dirty="0">
                <a:latin typeface="Arial" panose="020B0604020202020204" pitchFamily="34" charset="0"/>
                <a:cs typeface="Arial" panose="020B0604020202020204" pitchFamily="34" charset="0"/>
              </a:rPr>
              <a:t>https://medlineplus.gov/spanish/ency/images/ency/fullsize/9528.jpg</a:t>
            </a:r>
          </a:p>
        </p:txBody>
      </p:sp>
    </p:spTree>
    <p:extLst>
      <p:ext uri="{BB962C8B-B14F-4D97-AF65-F5344CB8AC3E}">
        <p14:creationId xmlns:p14="http://schemas.microsoft.com/office/powerpoint/2010/main" val="416807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8F28BC7-6000-8B93-6DA2-8E35D23194F4}"/>
              </a:ext>
            </a:extLst>
          </p:cNvPr>
          <p:cNvPicPr>
            <a:picLocks noChangeAspect="1"/>
          </p:cNvPicPr>
          <p:nvPr/>
        </p:nvPicPr>
        <p:blipFill>
          <a:blip r:embed="rId2"/>
          <a:stretch>
            <a:fillRect/>
          </a:stretch>
        </p:blipFill>
        <p:spPr>
          <a:xfrm>
            <a:off x="0" y="6096"/>
            <a:ext cx="12192000" cy="6845807"/>
          </a:xfrm>
          <a:prstGeom prst="rect">
            <a:avLst/>
          </a:prstGeom>
        </p:spPr>
      </p:pic>
      <p:sp>
        <p:nvSpPr>
          <p:cNvPr id="2" name="CuadroTexto 1">
            <a:extLst>
              <a:ext uri="{FF2B5EF4-FFF2-40B4-BE49-F238E27FC236}">
                <a16:creationId xmlns:a16="http://schemas.microsoft.com/office/drawing/2014/main" id="{BFDAE112-E78B-C73B-DA77-594DE8851ADF}"/>
              </a:ext>
            </a:extLst>
          </p:cNvPr>
          <p:cNvSpPr txBox="1"/>
          <p:nvPr/>
        </p:nvSpPr>
        <p:spPr>
          <a:xfrm>
            <a:off x="3200400" y="257176"/>
            <a:ext cx="7270132" cy="646331"/>
          </a:xfrm>
          <a:prstGeom prst="rect">
            <a:avLst/>
          </a:prstGeom>
          <a:noFill/>
        </p:spPr>
        <p:txBody>
          <a:bodyPr wrap="none" rtlCol="0">
            <a:spAutoFit/>
          </a:bodyPr>
          <a:lstStyle/>
          <a:p>
            <a:r>
              <a:rPr lang="es-ES" sz="3600" dirty="0">
                <a:latin typeface="Arial Black" panose="020B0A04020102020204" pitchFamily="34" charset="0"/>
              </a:rPr>
              <a:t>Conducto Auditivo Externo  </a:t>
            </a:r>
            <a:endParaRPr lang="es-PE" sz="3600" dirty="0">
              <a:latin typeface="Arial Black" panose="020B0A04020102020204" pitchFamily="34" charset="0"/>
            </a:endParaRPr>
          </a:p>
        </p:txBody>
      </p:sp>
      <p:sp>
        <p:nvSpPr>
          <p:cNvPr id="3" name="CuadroTexto 2">
            <a:extLst>
              <a:ext uri="{FF2B5EF4-FFF2-40B4-BE49-F238E27FC236}">
                <a16:creationId xmlns:a16="http://schemas.microsoft.com/office/drawing/2014/main" id="{F0006F02-A5BB-B3B6-F71A-52A4C93FD5C8}"/>
              </a:ext>
            </a:extLst>
          </p:cNvPr>
          <p:cNvSpPr txBox="1"/>
          <p:nvPr/>
        </p:nvSpPr>
        <p:spPr>
          <a:xfrm>
            <a:off x="228600" y="2123379"/>
            <a:ext cx="5286375" cy="2308324"/>
          </a:xfrm>
          <a:prstGeom prst="rect">
            <a:avLst/>
          </a:prstGeom>
          <a:noFill/>
        </p:spPr>
        <p:txBody>
          <a:bodyPr wrap="square" rtlCol="0">
            <a:spAutoFit/>
          </a:bodyPr>
          <a:lstStyle/>
          <a:p>
            <a:r>
              <a:rPr lang="es-ES" b="0" i="0" dirty="0">
                <a:effectLst/>
                <a:latin typeface="Arial" panose="020B0604020202020204" pitchFamily="34" charset="0"/>
                <a:cs typeface="Arial" panose="020B0604020202020204" pitchFamily="34" charset="0"/>
              </a:rPr>
              <a:t>El conducto auditivo externo es un pasaje tubular curvado que va desde el pabellón auricular hasta el tímpano. Está revestido de piel y produce cerumen para proteger el canal. Su función es canalizar el sonido hacia el oído medio. Se debe tener precaución al limpiarlo y evitar la introducción de objetos extraños para prevenir lesiones.</a:t>
            </a:r>
            <a:endParaRPr lang="es-PE"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226755A1-BB55-9F9E-B610-EB92EEEB9CA9}"/>
              </a:ext>
            </a:extLst>
          </p:cNvPr>
          <p:cNvSpPr txBox="1"/>
          <p:nvPr/>
        </p:nvSpPr>
        <p:spPr>
          <a:xfrm>
            <a:off x="6835466" y="5469975"/>
            <a:ext cx="5016141" cy="830997"/>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Imagen 4 Pabellón Conducto auditivo externo extraído de :     https://www.acerumen.fr/data/Element/340/photo1/element_340_photo1.png</a:t>
            </a:r>
            <a:br>
              <a:rPr lang="es-PE" sz="1200" dirty="0">
                <a:latin typeface="Arial" panose="020B0604020202020204" pitchFamily="34" charset="0"/>
                <a:cs typeface="Arial" panose="020B0604020202020204" pitchFamily="34" charset="0"/>
              </a:rPr>
            </a:br>
            <a:endParaRPr lang="es-PE" sz="12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F6E6F562-30B6-055E-0739-25081E999100}"/>
              </a:ext>
            </a:extLst>
          </p:cNvPr>
          <p:cNvPicPr>
            <a:picLocks noChangeAspect="1"/>
          </p:cNvPicPr>
          <p:nvPr/>
        </p:nvPicPr>
        <p:blipFill>
          <a:blip r:embed="rId3"/>
          <a:stretch>
            <a:fillRect/>
          </a:stretch>
        </p:blipFill>
        <p:spPr>
          <a:xfrm>
            <a:off x="6212033" y="1154587"/>
            <a:ext cx="5149369" cy="4067432"/>
          </a:xfrm>
          <a:prstGeom prst="rect">
            <a:avLst/>
          </a:prstGeom>
        </p:spPr>
      </p:pic>
    </p:spTree>
    <p:extLst>
      <p:ext uri="{BB962C8B-B14F-4D97-AF65-F5344CB8AC3E}">
        <p14:creationId xmlns:p14="http://schemas.microsoft.com/office/powerpoint/2010/main" val="192041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766C12-4A77-BF9D-7FDE-8CB685124322}"/>
              </a:ext>
            </a:extLst>
          </p:cNvPr>
          <p:cNvPicPr>
            <a:picLocks noChangeAspect="1"/>
          </p:cNvPicPr>
          <p:nvPr/>
        </p:nvPicPr>
        <p:blipFill>
          <a:blip r:embed="rId2"/>
          <a:stretch>
            <a:fillRect/>
          </a:stretch>
        </p:blipFill>
        <p:spPr>
          <a:xfrm>
            <a:off x="0" y="0"/>
            <a:ext cx="12192000" cy="6845807"/>
          </a:xfrm>
          <a:prstGeom prst="rect">
            <a:avLst/>
          </a:prstGeom>
        </p:spPr>
      </p:pic>
      <p:sp>
        <p:nvSpPr>
          <p:cNvPr id="6" name="CuadroTexto 5">
            <a:extLst>
              <a:ext uri="{FF2B5EF4-FFF2-40B4-BE49-F238E27FC236}">
                <a16:creationId xmlns:a16="http://schemas.microsoft.com/office/drawing/2014/main" id="{1D7F1F84-3895-CC8E-CA26-85E66F547C3A}"/>
              </a:ext>
            </a:extLst>
          </p:cNvPr>
          <p:cNvSpPr txBox="1"/>
          <p:nvPr/>
        </p:nvSpPr>
        <p:spPr>
          <a:xfrm>
            <a:off x="260527" y="2005799"/>
            <a:ext cx="5141465" cy="2893100"/>
          </a:xfrm>
          <a:prstGeom prst="rect">
            <a:avLst/>
          </a:prstGeom>
          <a:noFill/>
        </p:spPr>
        <p:txBody>
          <a:bodyPr wrap="square" rtlCol="0">
            <a:spAutoFit/>
          </a:bodyPr>
          <a:lstStyle/>
          <a:p>
            <a:pPr algn="l"/>
            <a:r>
              <a:rPr lang="es-ES" sz="2000" dirty="0">
                <a:latin typeface="Arial" panose="020B0604020202020204" pitchFamily="34" charset="0"/>
                <a:cs typeface="Arial" panose="020B0604020202020204" pitchFamily="34" charset="0"/>
              </a:rPr>
              <a:t>Oído Medio</a:t>
            </a:r>
            <a:r>
              <a:rPr lang="es-ES" dirty="0">
                <a:latin typeface="Arial" panose="020B0604020202020204" pitchFamily="34" charset="0"/>
                <a:cs typeface="Arial" panose="020B0604020202020204" pitchFamily="34" charset="0"/>
              </a:rPr>
              <a:t>:</a:t>
            </a:r>
            <a:br>
              <a:rPr lang="es-ES" dirty="0"/>
            </a:br>
            <a:r>
              <a:rPr lang="es-ES" dirty="0">
                <a:latin typeface="Arial" panose="020B0604020202020204" pitchFamily="34" charset="0"/>
                <a:cs typeface="Arial" panose="020B0604020202020204" pitchFamily="34" charset="0"/>
              </a:rPr>
              <a:t>El oído medio es una parte del sistema auditivo que se encuentra entre el oído externo y el oído interno. Está compuesto por el tímpano y los huesecillos (martillo, yunque y estribo). Su función principal es transmitir y amplificar las ondas sonoras desde el exterior hacia el oído interno, donde se convierten en señales eléctricas que el cerebro interpreta como sonido.</a:t>
            </a:r>
          </a:p>
          <a:p>
            <a:pPr algn="l"/>
            <a:r>
              <a:rPr lang="es-ES" dirty="0">
                <a:latin typeface="Arial" panose="020B0604020202020204" pitchFamily="34" charset="0"/>
                <a:cs typeface="Arial" panose="020B0604020202020204" pitchFamily="34" charset="0"/>
              </a:rPr>
              <a:t> </a:t>
            </a:r>
            <a:endParaRPr lang="es-PE" dirty="0"/>
          </a:p>
        </p:txBody>
      </p:sp>
      <p:pic>
        <p:nvPicPr>
          <p:cNvPr id="7" name="Imagen 6">
            <a:extLst>
              <a:ext uri="{FF2B5EF4-FFF2-40B4-BE49-F238E27FC236}">
                <a16:creationId xmlns:a16="http://schemas.microsoft.com/office/drawing/2014/main" id="{7E97AD8E-DEC7-543C-9DCF-6B995F2F8229}"/>
              </a:ext>
            </a:extLst>
          </p:cNvPr>
          <p:cNvPicPr>
            <a:picLocks noChangeAspect="1"/>
          </p:cNvPicPr>
          <p:nvPr/>
        </p:nvPicPr>
        <p:blipFill rotWithShape="1">
          <a:blip r:embed="rId3"/>
          <a:srcRect l="47636" r="2723" b="13271"/>
          <a:stretch/>
        </p:blipFill>
        <p:spPr>
          <a:xfrm>
            <a:off x="7666892" y="1406770"/>
            <a:ext cx="3756073" cy="4670474"/>
          </a:xfrm>
          <a:prstGeom prst="rect">
            <a:avLst/>
          </a:prstGeom>
        </p:spPr>
      </p:pic>
      <p:sp>
        <p:nvSpPr>
          <p:cNvPr id="9" name="CuadroTexto 8">
            <a:extLst>
              <a:ext uri="{FF2B5EF4-FFF2-40B4-BE49-F238E27FC236}">
                <a16:creationId xmlns:a16="http://schemas.microsoft.com/office/drawing/2014/main" id="{8D09542D-A195-B57A-9648-27A5C35BEE65}"/>
              </a:ext>
            </a:extLst>
          </p:cNvPr>
          <p:cNvSpPr txBox="1"/>
          <p:nvPr/>
        </p:nvSpPr>
        <p:spPr>
          <a:xfrm>
            <a:off x="3601330" y="315041"/>
            <a:ext cx="5842369" cy="646331"/>
          </a:xfrm>
          <a:prstGeom prst="rect">
            <a:avLst/>
          </a:prstGeom>
          <a:noFill/>
        </p:spPr>
        <p:txBody>
          <a:bodyPr wrap="none" rtlCol="0">
            <a:spAutoFit/>
          </a:bodyPr>
          <a:lstStyle/>
          <a:p>
            <a:r>
              <a:rPr lang="es-ES" sz="3600" dirty="0">
                <a:latin typeface="Arial Black" panose="020B0A04020102020204" pitchFamily="34" charset="0"/>
              </a:rPr>
              <a:t>Partes del oído medio </a:t>
            </a:r>
            <a:endParaRPr lang="es-PE" sz="3600" dirty="0">
              <a:latin typeface="Arial Black" panose="020B0A04020102020204" pitchFamily="34" charset="0"/>
            </a:endParaRPr>
          </a:p>
        </p:txBody>
      </p:sp>
      <p:sp>
        <p:nvSpPr>
          <p:cNvPr id="11" name="CuadroTexto 10">
            <a:extLst>
              <a:ext uri="{FF2B5EF4-FFF2-40B4-BE49-F238E27FC236}">
                <a16:creationId xmlns:a16="http://schemas.microsoft.com/office/drawing/2014/main" id="{E7C7A5E8-541F-1824-288C-3A3FCA7741F6}"/>
              </a:ext>
            </a:extLst>
          </p:cNvPr>
          <p:cNvSpPr txBox="1"/>
          <p:nvPr/>
        </p:nvSpPr>
        <p:spPr>
          <a:xfrm>
            <a:off x="6522514" y="6135737"/>
            <a:ext cx="6281500" cy="461665"/>
          </a:xfrm>
          <a:prstGeom prst="rect">
            <a:avLst/>
          </a:prstGeom>
          <a:noFill/>
        </p:spPr>
        <p:txBody>
          <a:bodyPr wrap="square">
            <a:spAutoFit/>
          </a:bodyPr>
          <a:lstStyle/>
          <a:p>
            <a:r>
              <a:rPr lang="es-PE" sz="1200" dirty="0">
                <a:latin typeface="Arial" panose="020B0604020202020204" pitchFamily="34" charset="0"/>
                <a:cs typeface="Arial" panose="020B0604020202020204" pitchFamily="34" charset="0"/>
              </a:rPr>
              <a:t>Imagen 5 Partes del </a:t>
            </a:r>
            <a:r>
              <a:rPr lang="es-PE" sz="1200" dirty="0" err="1">
                <a:latin typeface="Arial" panose="020B0604020202020204" pitchFamily="34" charset="0"/>
                <a:cs typeface="Arial" panose="020B0604020202020204" pitchFamily="34" charset="0"/>
              </a:rPr>
              <a:t>oido</a:t>
            </a:r>
            <a:r>
              <a:rPr lang="es-PE" sz="1200" dirty="0">
                <a:latin typeface="Arial" panose="020B0604020202020204" pitchFamily="34" charset="0"/>
                <a:cs typeface="Arial" panose="020B0604020202020204" pitchFamily="34" charset="0"/>
              </a:rPr>
              <a:t> medio obtenido </a:t>
            </a:r>
            <a:r>
              <a:rPr lang="es-PE" sz="1200" dirty="0" err="1">
                <a:latin typeface="Arial" panose="020B0604020202020204" pitchFamily="34" charset="0"/>
                <a:cs typeface="Arial" panose="020B0604020202020204" pitchFamily="34" charset="0"/>
              </a:rPr>
              <a:t>de:https</a:t>
            </a:r>
            <a:r>
              <a:rPr lang="es-PE" sz="1200" dirty="0">
                <a:latin typeface="Arial" panose="020B0604020202020204" pitchFamily="34" charset="0"/>
                <a:cs typeface="Arial" panose="020B0604020202020204" pitchFamily="34" charset="0"/>
              </a:rPr>
              <a:t>://www.nidcd.nih.gov/sites/default/files/nidcd-ear-illustration_spanish-1.jpg</a:t>
            </a:r>
          </a:p>
        </p:txBody>
      </p:sp>
    </p:spTree>
    <p:extLst>
      <p:ext uri="{BB962C8B-B14F-4D97-AF65-F5344CB8AC3E}">
        <p14:creationId xmlns:p14="http://schemas.microsoft.com/office/powerpoint/2010/main" val="379320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0F2B5C1-4D1A-4C55-FE36-F3E5B200B4F4}"/>
              </a:ext>
            </a:extLst>
          </p:cNvPr>
          <p:cNvPicPr>
            <a:picLocks noChangeAspect="1"/>
          </p:cNvPicPr>
          <p:nvPr/>
        </p:nvPicPr>
        <p:blipFill>
          <a:blip r:embed="rId2"/>
          <a:stretch>
            <a:fillRect/>
          </a:stretch>
        </p:blipFill>
        <p:spPr>
          <a:xfrm>
            <a:off x="0" y="0"/>
            <a:ext cx="12192000" cy="6845807"/>
          </a:xfrm>
          <a:prstGeom prst="rect">
            <a:avLst/>
          </a:prstGeom>
        </p:spPr>
      </p:pic>
      <p:sp>
        <p:nvSpPr>
          <p:cNvPr id="3" name="CuadroTexto 2">
            <a:extLst>
              <a:ext uri="{FF2B5EF4-FFF2-40B4-BE49-F238E27FC236}">
                <a16:creationId xmlns:a16="http://schemas.microsoft.com/office/drawing/2014/main" id="{717B9EEF-C3C4-DA68-5CED-70BA700A5643}"/>
              </a:ext>
            </a:extLst>
          </p:cNvPr>
          <p:cNvSpPr txBox="1"/>
          <p:nvPr/>
        </p:nvSpPr>
        <p:spPr>
          <a:xfrm>
            <a:off x="5143500" y="428626"/>
            <a:ext cx="2364750" cy="646331"/>
          </a:xfrm>
          <a:prstGeom prst="rect">
            <a:avLst/>
          </a:prstGeom>
          <a:noFill/>
        </p:spPr>
        <p:txBody>
          <a:bodyPr wrap="none" rtlCol="0">
            <a:spAutoFit/>
          </a:bodyPr>
          <a:lstStyle/>
          <a:p>
            <a:r>
              <a:rPr lang="es-ES" sz="3600" dirty="0">
                <a:latin typeface="Arial Black" panose="020B0A04020102020204" pitchFamily="34" charset="0"/>
              </a:rPr>
              <a:t>Tímpano</a:t>
            </a:r>
            <a:endParaRPr lang="es-PE" sz="3600" dirty="0">
              <a:latin typeface="Arial Black" panose="020B0A04020102020204" pitchFamily="34" charset="0"/>
            </a:endParaRPr>
          </a:p>
        </p:txBody>
      </p:sp>
      <p:sp>
        <p:nvSpPr>
          <p:cNvPr id="4" name="CuadroTexto 3">
            <a:extLst>
              <a:ext uri="{FF2B5EF4-FFF2-40B4-BE49-F238E27FC236}">
                <a16:creationId xmlns:a16="http://schemas.microsoft.com/office/drawing/2014/main" id="{6A3FB97F-D45B-0C8F-A693-340DD183D9FC}"/>
              </a:ext>
            </a:extLst>
          </p:cNvPr>
          <p:cNvSpPr txBox="1"/>
          <p:nvPr/>
        </p:nvSpPr>
        <p:spPr>
          <a:xfrm>
            <a:off x="2382" y="1497487"/>
            <a:ext cx="6093618" cy="2862322"/>
          </a:xfrm>
          <a:prstGeom prst="rect">
            <a:avLst/>
          </a:prstGeom>
          <a:noFill/>
        </p:spPr>
        <p:txBody>
          <a:bodyPr wrap="square">
            <a:spAutoFit/>
          </a:bodyPr>
          <a:lstStyle/>
          <a:p>
            <a:br>
              <a:rPr lang="es-ES" dirty="0">
                <a:latin typeface="Arial" panose="020B0604020202020204" pitchFamily="34" charset="0"/>
                <a:cs typeface="Arial" panose="020B0604020202020204" pitchFamily="34" charset="0"/>
              </a:rPr>
            </a:br>
            <a:r>
              <a:rPr lang="es-ES" b="0" i="0" dirty="0">
                <a:effectLst/>
                <a:latin typeface="Arial" panose="020B0604020202020204" pitchFamily="34" charset="0"/>
                <a:cs typeface="Arial" panose="020B0604020202020204" pitchFamily="34" charset="0"/>
              </a:rPr>
              <a:t>El tímpano, una capa delgada de tejido en el oído medio, separa el oído externo del oído medio. Actúa como un tambor circular que convierte las ondas sonoras en vibraciones. Estas vibraciones se transmiten a través de los huesecillos del oído medio y se convierten en señales eléctricas que permiten la audición. El tímpano es delicado y su integridad es crucial para una audición adecuada. Cualquier daño puede afectar la audición y requerir atención médica.</a:t>
            </a:r>
            <a:endParaRPr lang="es-PE"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B1D7E693-2A18-DFC5-6177-9E3D684B3695}"/>
              </a:ext>
            </a:extLst>
          </p:cNvPr>
          <p:cNvSpPr txBox="1"/>
          <p:nvPr/>
        </p:nvSpPr>
        <p:spPr>
          <a:xfrm>
            <a:off x="7175859" y="5115182"/>
            <a:ext cx="5016141" cy="461665"/>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Imagen 6 </a:t>
            </a:r>
            <a:r>
              <a:rPr lang="es-PE" sz="1200" dirty="0" err="1">
                <a:latin typeface="Arial" panose="020B0604020202020204" pitchFamily="34" charset="0"/>
                <a:cs typeface="Arial" panose="020B0604020202020204" pitchFamily="34" charset="0"/>
              </a:rPr>
              <a:t>timpano</a:t>
            </a:r>
            <a:r>
              <a:rPr lang="es-PE" sz="1200" dirty="0">
                <a:latin typeface="Arial" panose="020B0604020202020204" pitchFamily="34" charset="0"/>
                <a:cs typeface="Arial" panose="020B0604020202020204" pitchFamily="34" charset="0"/>
              </a:rPr>
              <a:t> externo extraído de :</a:t>
            </a:r>
            <a:br>
              <a:rPr lang="es-PE" sz="1200" dirty="0">
                <a:latin typeface="Arial" panose="020B0604020202020204" pitchFamily="34" charset="0"/>
                <a:cs typeface="Arial" panose="020B0604020202020204" pitchFamily="34" charset="0"/>
              </a:rPr>
            </a:br>
            <a:r>
              <a:rPr lang="es-PE" sz="1200" dirty="0">
                <a:latin typeface="Arial" panose="020B0604020202020204" pitchFamily="34" charset="0"/>
                <a:cs typeface="Arial" panose="020B0604020202020204" pitchFamily="34" charset="0"/>
              </a:rPr>
              <a:t>https://kidshealth.org/es/parents/tympanoplasty.html</a:t>
            </a:r>
          </a:p>
        </p:txBody>
      </p:sp>
      <p:pic>
        <p:nvPicPr>
          <p:cNvPr id="8" name="Imagen 7">
            <a:extLst>
              <a:ext uri="{FF2B5EF4-FFF2-40B4-BE49-F238E27FC236}">
                <a16:creationId xmlns:a16="http://schemas.microsoft.com/office/drawing/2014/main" id="{6C97DCFF-6818-BCA0-51A3-4112316C6CAB}"/>
              </a:ext>
            </a:extLst>
          </p:cNvPr>
          <p:cNvPicPr>
            <a:picLocks noChangeAspect="1"/>
          </p:cNvPicPr>
          <p:nvPr/>
        </p:nvPicPr>
        <p:blipFill rotWithShape="1">
          <a:blip r:embed="rId3"/>
          <a:srcRect l="35713" r="-6530"/>
          <a:stretch/>
        </p:blipFill>
        <p:spPr>
          <a:xfrm>
            <a:off x="7118175" y="1497487"/>
            <a:ext cx="4051649" cy="3218179"/>
          </a:xfrm>
          <a:prstGeom prst="rect">
            <a:avLst/>
          </a:prstGeom>
        </p:spPr>
      </p:pic>
    </p:spTree>
    <p:extLst>
      <p:ext uri="{BB962C8B-B14F-4D97-AF65-F5344CB8AC3E}">
        <p14:creationId xmlns:p14="http://schemas.microsoft.com/office/powerpoint/2010/main" val="241784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141137-2075-5781-90BA-1CBECB14C03D}"/>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EDC69F93-7D84-309E-0AC1-79866E30CB16}"/>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530FC1EC-506B-64A1-4D16-A2D2F32C5291}"/>
              </a:ext>
            </a:extLst>
          </p:cNvPr>
          <p:cNvPicPr>
            <a:picLocks noChangeAspect="1"/>
          </p:cNvPicPr>
          <p:nvPr/>
        </p:nvPicPr>
        <p:blipFill>
          <a:blip r:embed="rId2"/>
          <a:stretch>
            <a:fillRect/>
          </a:stretch>
        </p:blipFill>
        <p:spPr>
          <a:xfrm>
            <a:off x="0" y="6096"/>
            <a:ext cx="12192000" cy="6845807"/>
          </a:xfrm>
          <a:prstGeom prst="rect">
            <a:avLst/>
          </a:prstGeom>
        </p:spPr>
      </p:pic>
      <p:sp>
        <p:nvSpPr>
          <p:cNvPr id="5" name="CuadroTexto 4">
            <a:extLst>
              <a:ext uri="{FF2B5EF4-FFF2-40B4-BE49-F238E27FC236}">
                <a16:creationId xmlns:a16="http://schemas.microsoft.com/office/drawing/2014/main" id="{1557222C-AE32-65B6-A26F-0161D4740D52}"/>
              </a:ext>
            </a:extLst>
          </p:cNvPr>
          <p:cNvSpPr txBox="1"/>
          <p:nvPr/>
        </p:nvSpPr>
        <p:spPr>
          <a:xfrm>
            <a:off x="5195887" y="381575"/>
            <a:ext cx="2262188" cy="646331"/>
          </a:xfrm>
          <a:prstGeom prst="rect">
            <a:avLst/>
          </a:prstGeom>
          <a:noFill/>
        </p:spPr>
        <p:txBody>
          <a:bodyPr wrap="square" rtlCol="0">
            <a:spAutoFit/>
          </a:bodyPr>
          <a:lstStyle/>
          <a:p>
            <a:r>
              <a:rPr lang="es-ES" sz="3600" dirty="0">
                <a:latin typeface="Arial Black" panose="020B0A04020102020204" pitchFamily="34" charset="0"/>
              </a:rPr>
              <a:t>Martillo </a:t>
            </a:r>
            <a:endParaRPr lang="es-PE" sz="3600" dirty="0">
              <a:latin typeface="Arial Black" panose="020B0A04020102020204" pitchFamily="34" charset="0"/>
            </a:endParaRPr>
          </a:p>
        </p:txBody>
      </p:sp>
      <p:sp>
        <p:nvSpPr>
          <p:cNvPr id="6" name="CuadroTexto 5">
            <a:extLst>
              <a:ext uri="{FF2B5EF4-FFF2-40B4-BE49-F238E27FC236}">
                <a16:creationId xmlns:a16="http://schemas.microsoft.com/office/drawing/2014/main" id="{A10A1F9D-5131-94FA-501B-F1411BEF4907}"/>
              </a:ext>
            </a:extLst>
          </p:cNvPr>
          <p:cNvSpPr txBox="1"/>
          <p:nvPr/>
        </p:nvSpPr>
        <p:spPr>
          <a:xfrm>
            <a:off x="252412" y="2246968"/>
            <a:ext cx="5257800" cy="2031325"/>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La función principal del martillo es amplificar y transmitir las vibraciones sonoras desde el tímpano hacia el oído interno. Estas vibraciones se amplifican a medida que pasan a través de los huesecillos, permitiendo que el oído humano perciba los sonidos con mayor claridad y precisión.</a:t>
            </a:r>
            <a:endParaRPr lang="es-PE"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F2806374-0029-5F55-F533-D8F765A4E260}"/>
              </a:ext>
            </a:extLst>
          </p:cNvPr>
          <p:cNvSpPr txBox="1"/>
          <p:nvPr/>
        </p:nvSpPr>
        <p:spPr>
          <a:xfrm>
            <a:off x="7175859" y="5115182"/>
            <a:ext cx="5016141" cy="646331"/>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Imagen 7 Martillo  externo extraído de : https://es.wikipedia.org/wiki/Huesecillos_del_o%C3%ADdo</a:t>
            </a:r>
            <a:br>
              <a:rPr lang="es-PE" sz="1200" dirty="0">
                <a:latin typeface="Arial" panose="020B0604020202020204" pitchFamily="34" charset="0"/>
                <a:cs typeface="Arial" panose="020B0604020202020204" pitchFamily="34" charset="0"/>
              </a:rPr>
            </a:br>
            <a:endParaRPr lang="es-PE" sz="12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CF33792F-AB5A-B1F1-70A3-067899541652}"/>
              </a:ext>
            </a:extLst>
          </p:cNvPr>
          <p:cNvPicPr>
            <a:picLocks noChangeAspect="1"/>
          </p:cNvPicPr>
          <p:nvPr/>
        </p:nvPicPr>
        <p:blipFill>
          <a:blip r:embed="rId3"/>
          <a:stretch>
            <a:fillRect/>
          </a:stretch>
        </p:blipFill>
        <p:spPr>
          <a:xfrm>
            <a:off x="6477339" y="1414814"/>
            <a:ext cx="4263231" cy="3323306"/>
          </a:xfrm>
          <a:prstGeom prst="rect">
            <a:avLst/>
          </a:prstGeom>
        </p:spPr>
      </p:pic>
    </p:spTree>
    <p:extLst>
      <p:ext uri="{BB962C8B-B14F-4D97-AF65-F5344CB8AC3E}">
        <p14:creationId xmlns:p14="http://schemas.microsoft.com/office/powerpoint/2010/main" val="658938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3FF123-94C6-6639-5EE9-2F7AB8A3DEC3}"/>
              </a:ext>
            </a:extLst>
          </p:cNvPr>
          <p:cNvPicPr>
            <a:picLocks noChangeAspect="1"/>
          </p:cNvPicPr>
          <p:nvPr/>
        </p:nvPicPr>
        <p:blipFill>
          <a:blip r:embed="rId2"/>
          <a:stretch>
            <a:fillRect/>
          </a:stretch>
        </p:blipFill>
        <p:spPr>
          <a:xfrm>
            <a:off x="0" y="6096"/>
            <a:ext cx="12192000" cy="6845807"/>
          </a:xfrm>
          <a:prstGeom prst="rect">
            <a:avLst/>
          </a:prstGeom>
        </p:spPr>
      </p:pic>
      <p:sp>
        <p:nvSpPr>
          <p:cNvPr id="2" name="CuadroTexto 1">
            <a:extLst>
              <a:ext uri="{FF2B5EF4-FFF2-40B4-BE49-F238E27FC236}">
                <a16:creationId xmlns:a16="http://schemas.microsoft.com/office/drawing/2014/main" id="{0EE207B1-F847-7736-32D6-1F6A10F47BD0}"/>
              </a:ext>
            </a:extLst>
          </p:cNvPr>
          <p:cNvSpPr txBox="1"/>
          <p:nvPr/>
        </p:nvSpPr>
        <p:spPr>
          <a:xfrm>
            <a:off x="5457824" y="485775"/>
            <a:ext cx="3243263" cy="646331"/>
          </a:xfrm>
          <a:prstGeom prst="rect">
            <a:avLst/>
          </a:prstGeom>
          <a:noFill/>
        </p:spPr>
        <p:txBody>
          <a:bodyPr wrap="square" rtlCol="0">
            <a:spAutoFit/>
          </a:bodyPr>
          <a:lstStyle/>
          <a:p>
            <a:r>
              <a:rPr lang="es-ES" sz="3600" dirty="0">
                <a:latin typeface="Arial Black" panose="020B0A04020102020204" pitchFamily="34" charset="0"/>
              </a:rPr>
              <a:t>Yunque</a:t>
            </a:r>
            <a:endParaRPr lang="es-PE" sz="3600" dirty="0">
              <a:latin typeface="Arial Black" panose="020B0A04020102020204" pitchFamily="34" charset="0"/>
            </a:endParaRPr>
          </a:p>
        </p:txBody>
      </p:sp>
      <p:sp>
        <p:nvSpPr>
          <p:cNvPr id="7" name="CuadroTexto 6">
            <a:extLst>
              <a:ext uri="{FF2B5EF4-FFF2-40B4-BE49-F238E27FC236}">
                <a16:creationId xmlns:a16="http://schemas.microsoft.com/office/drawing/2014/main" id="{3A68939B-4A0C-502E-0E1A-67192160834E}"/>
              </a:ext>
            </a:extLst>
          </p:cNvPr>
          <p:cNvSpPr txBox="1"/>
          <p:nvPr/>
        </p:nvSpPr>
        <p:spPr>
          <a:xfrm>
            <a:off x="0" y="2413336"/>
            <a:ext cx="6193630" cy="2031325"/>
          </a:xfrm>
          <a:prstGeom prst="rect">
            <a:avLst/>
          </a:prstGeom>
          <a:noFill/>
        </p:spPr>
        <p:txBody>
          <a:bodyPr wrap="square">
            <a:spAutoFit/>
          </a:bodyPr>
          <a:lstStyle/>
          <a:p>
            <a:r>
              <a:rPr lang="es-ES" dirty="0">
                <a:latin typeface="Arial" panose="020B0604020202020204" pitchFamily="34" charset="0"/>
                <a:cs typeface="Arial" panose="020B0604020202020204" pitchFamily="34" charset="0"/>
              </a:rPr>
              <a:t>La función principal del yunque es transmitir las vibraciones sonoras desde el martillo al estribo. A medida que las vibraciones pasan a través del yunque, se amplifican y se dirigen hacia el oído interno. Esto permite que el oído humano perciba los sonidos con mayor claridad y precisión, ya que las vibraciones sonoras se transmiten de manera eficiente a través de los huesecillos.</a:t>
            </a:r>
            <a:endParaRPr lang="es-PE"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BD35E882-359A-A32B-F308-38010375ADDB}"/>
              </a:ext>
            </a:extLst>
          </p:cNvPr>
          <p:cNvSpPr txBox="1"/>
          <p:nvPr/>
        </p:nvSpPr>
        <p:spPr>
          <a:xfrm>
            <a:off x="7175859" y="5115182"/>
            <a:ext cx="5016141" cy="646331"/>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Imagen 8 Yunque externo extraído de : https://centroauditivoestaire.com/images/blog/oido-medio-01.jpg</a:t>
            </a:r>
            <a:br>
              <a:rPr lang="es-PE" sz="1200" dirty="0">
                <a:latin typeface="Arial" panose="020B0604020202020204" pitchFamily="34" charset="0"/>
                <a:cs typeface="Arial" panose="020B0604020202020204" pitchFamily="34" charset="0"/>
              </a:rPr>
            </a:br>
            <a:endParaRPr lang="es-PE" sz="12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198856E5-0B3B-77F6-1729-0E13803BF44D}"/>
              </a:ext>
            </a:extLst>
          </p:cNvPr>
          <p:cNvPicPr>
            <a:picLocks noChangeAspect="1"/>
          </p:cNvPicPr>
          <p:nvPr/>
        </p:nvPicPr>
        <p:blipFill>
          <a:blip r:embed="rId3"/>
          <a:stretch>
            <a:fillRect/>
          </a:stretch>
        </p:blipFill>
        <p:spPr>
          <a:xfrm>
            <a:off x="6978308" y="1396760"/>
            <a:ext cx="4255749" cy="3352131"/>
          </a:xfrm>
          <a:prstGeom prst="rect">
            <a:avLst/>
          </a:prstGeom>
        </p:spPr>
      </p:pic>
    </p:spTree>
    <p:extLst>
      <p:ext uri="{BB962C8B-B14F-4D97-AF65-F5344CB8AC3E}">
        <p14:creationId xmlns:p14="http://schemas.microsoft.com/office/powerpoint/2010/main" val="31424938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1304</Words>
  <Application>Microsoft Office PowerPoint</Application>
  <PresentationFormat>Panorámica</PresentationFormat>
  <Paragraphs>59</Paragraphs>
  <Slides>14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Aarón Espil Sánchez</dc:creator>
  <cp:lastModifiedBy>Aarón Espil Sánchez</cp:lastModifiedBy>
  <cp:revision>6</cp:revision>
  <dcterms:created xsi:type="dcterms:W3CDTF">2023-07-03T23:51:49Z</dcterms:created>
  <dcterms:modified xsi:type="dcterms:W3CDTF">2023-07-12T10:58:43Z</dcterms:modified>
</cp:coreProperties>
</file>