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7" r:id="rId2"/>
    <p:sldId id="256" r:id="rId3"/>
    <p:sldId id="257" r:id="rId4"/>
    <p:sldId id="258" r:id="rId5"/>
    <p:sldId id="259" r:id="rId6"/>
    <p:sldId id="260" r:id="rId7"/>
    <p:sldId id="276"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1" d="100"/>
          <a:sy n="111" d="100"/>
        </p:scale>
        <p:origin x="4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PE"/>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PE"/>
          </a:p>
        </p:txBody>
      </p:sp>
      <p:sp>
        <p:nvSpPr>
          <p:cNvPr id="4" name="Marcador de fecha 3"/>
          <p:cNvSpPr>
            <a:spLocks noGrp="1"/>
          </p:cNvSpPr>
          <p:nvPr>
            <p:ph type="dt" sz="half" idx="10"/>
          </p:nvPr>
        </p:nvSpPr>
        <p:spPr/>
        <p:txBody>
          <a:bodyPr/>
          <a:lstStyle/>
          <a:p>
            <a:fld id="{6C2AA9D0-BE48-4416-8799-DC556BB35291}" type="datetimeFigureOut">
              <a:rPr lang="es-PE" smtClean="0"/>
              <a:t>3/07/2023</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F70A4533-A4B6-45BE-AC83-1D205C741C1B}" type="slidenum">
              <a:rPr lang="es-PE" smtClean="0"/>
              <a:t>‹Nº›</a:t>
            </a:fld>
            <a:endParaRPr lang="es-PE"/>
          </a:p>
        </p:txBody>
      </p:sp>
    </p:spTree>
    <p:extLst>
      <p:ext uri="{BB962C8B-B14F-4D97-AF65-F5344CB8AC3E}">
        <p14:creationId xmlns:p14="http://schemas.microsoft.com/office/powerpoint/2010/main" val="2522818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6C2AA9D0-BE48-4416-8799-DC556BB35291}" type="datetimeFigureOut">
              <a:rPr lang="es-PE" smtClean="0"/>
              <a:t>3/07/2023</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F70A4533-A4B6-45BE-AC83-1D205C741C1B}" type="slidenum">
              <a:rPr lang="es-PE" smtClean="0"/>
              <a:t>‹Nº›</a:t>
            </a:fld>
            <a:endParaRPr lang="es-PE"/>
          </a:p>
        </p:txBody>
      </p:sp>
    </p:spTree>
    <p:extLst>
      <p:ext uri="{BB962C8B-B14F-4D97-AF65-F5344CB8AC3E}">
        <p14:creationId xmlns:p14="http://schemas.microsoft.com/office/powerpoint/2010/main" val="452113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6C2AA9D0-BE48-4416-8799-DC556BB35291}" type="datetimeFigureOut">
              <a:rPr lang="es-PE" smtClean="0"/>
              <a:t>3/07/2023</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F70A4533-A4B6-45BE-AC83-1D205C741C1B}" type="slidenum">
              <a:rPr lang="es-PE" smtClean="0"/>
              <a:t>‹Nº›</a:t>
            </a:fld>
            <a:endParaRPr lang="es-PE"/>
          </a:p>
        </p:txBody>
      </p:sp>
    </p:spTree>
    <p:extLst>
      <p:ext uri="{BB962C8B-B14F-4D97-AF65-F5344CB8AC3E}">
        <p14:creationId xmlns:p14="http://schemas.microsoft.com/office/powerpoint/2010/main" val="273103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6C2AA9D0-BE48-4416-8799-DC556BB35291}" type="datetimeFigureOut">
              <a:rPr lang="es-PE" smtClean="0"/>
              <a:t>3/07/2023</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F70A4533-A4B6-45BE-AC83-1D205C741C1B}" type="slidenum">
              <a:rPr lang="es-PE" smtClean="0"/>
              <a:t>‹Nº›</a:t>
            </a:fld>
            <a:endParaRPr lang="es-PE"/>
          </a:p>
        </p:txBody>
      </p:sp>
    </p:spTree>
    <p:extLst>
      <p:ext uri="{BB962C8B-B14F-4D97-AF65-F5344CB8AC3E}">
        <p14:creationId xmlns:p14="http://schemas.microsoft.com/office/powerpoint/2010/main" val="2503693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6C2AA9D0-BE48-4416-8799-DC556BB35291}" type="datetimeFigureOut">
              <a:rPr lang="es-PE" smtClean="0"/>
              <a:t>3/07/2023</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F70A4533-A4B6-45BE-AC83-1D205C741C1B}" type="slidenum">
              <a:rPr lang="es-PE" smtClean="0"/>
              <a:t>‹Nº›</a:t>
            </a:fld>
            <a:endParaRPr lang="es-PE"/>
          </a:p>
        </p:txBody>
      </p:sp>
    </p:spTree>
    <p:extLst>
      <p:ext uri="{BB962C8B-B14F-4D97-AF65-F5344CB8AC3E}">
        <p14:creationId xmlns:p14="http://schemas.microsoft.com/office/powerpoint/2010/main" val="2090514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fecha 4"/>
          <p:cNvSpPr>
            <a:spLocks noGrp="1"/>
          </p:cNvSpPr>
          <p:nvPr>
            <p:ph type="dt" sz="half" idx="10"/>
          </p:nvPr>
        </p:nvSpPr>
        <p:spPr/>
        <p:txBody>
          <a:bodyPr/>
          <a:lstStyle/>
          <a:p>
            <a:fld id="{6C2AA9D0-BE48-4416-8799-DC556BB35291}" type="datetimeFigureOut">
              <a:rPr lang="es-PE" smtClean="0"/>
              <a:t>3/07/2023</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F70A4533-A4B6-45BE-AC83-1D205C741C1B}" type="slidenum">
              <a:rPr lang="es-PE" smtClean="0"/>
              <a:t>‹Nº›</a:t>
            </a:fld>
            <a:endParaRPr lang="es-PE"/>
          </a:p>
        </p:txBody>
      </p:sp>
    </p:spTree>
    <p:extLst>
      <p:ext uri="{BB962C8B-B14F-4D97-AF65-F5344CB8AC3E}">
        <p14:creationId xmlns:p14="http://schemas.microsoft.com/office/powerpoint/2010/main" val="600792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7" name="Marcador de fecha 6"/>
          <p:cNvSpPr>
            <a:spLocks noGrp="1"/>
          </p:cNvSpPr>
          <p:nvPr>
            <p:ph type="dt" sz="half" idx="10"/>
          </p:nvPr>
        </p:nvSpPr>
        <p:spPr/>
        <p:txBody>
          <a:bodyPr/>
          <a:lstStyle/>
          <a:p>
            <a:fld id="{6C2AA9D0-BE48-4416-8799-DC556BB35291}" type="datetimeFigureOut">
              <a:rPr lang="es-PE" smtClean="0"/>
              <a:t>3/07/2023</a:t>
            </a:fld>
            <a:endParaRPr lang="es-PE"/>
          </a:p>
        </p:txBody>
      </p:sp>
      <p:sp>
        <p:nvSpPr>
          <p:cNvPr id="8" name="Marcador de pie de página 7"/>
          <p:cNvSpPr>
            <a:spLocks noGrp="1"/>
          </p:cNvSpPr>
          <p:nvPr>
            <p:ph type="ftr" sz="quarter" idx="11"/>
          </p:nvPr>
        </p:nvSpPr>
        <p:spPr/>
        <p:txBody>
          <a:bodyPr/>
          <a:lstStyle/>
          <a:p>
            <a:endParaRPr lang="es-PE"/>
          </a:p>
        </p:txBody>
      </p:sp>
      <p:sp>
        <p:nvSpPr>
          <p:cNvPr id="9" name="Marcador de número de diapositiva 8"/>
          <p:cNvSpPr>
            <a:spLocks noGrp="1"/>
          </p:cNvSpPr>
          <p:nvPr>
            <p:ph type="sldNum" sz="quarter" idx="12"/>
          </p:nvPr>
        </p:nvSpPr>
        <p:spPr/>
        <p:txBody>
          <a:bodyPr/>
          <a:lstStyle/>
          <a:p>
            <a:fld id="{F70A4533-A4B6-45BE-AC83-1D205C741C1B}" type="slidenum">
              <a:rPr lang="es-PE" smtClean="0"/>
              <a:t>‹Nº›</a:t>
            </a:fld>
            <a:endParaRPr lang="es-PE"/>
          </a:p>
        </p:txBody>
      </p:sp>
    </p:spTree>
    <p:extLst>
      <p:ext uri="{BB962C8B-B14F-4D97-AF65-F5344CB8AC3E}">
        <p14:creationId xmlns:p14="http://schemas.microsoft.com/office/powerpoint/2010/main" val="3407231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fecha 2"/>
          <p:cNvSpPr>
            <a:spLocks noGrp="1"/>
          </p:cNvSpPr>
          <p:nvPr>
            <p:ph type="dt" sz="half" idx="10"/>
          </p:nvPr>
        </p:nvSpPr>
        <p:spPr/>
        <p:txBody>
          <a:bodyPr/>
          <a:lstStyle/>
          <a:p>
            <a:fld id="{6C2AA9D0-BE48-4416-8799-DC556BB35291}" type="datetimeFigureOut">
              <a:rPr lang="es-PE" smtClean="0"/>
              <a:t>3/07/2023</a:t>
            </a:fld>
            <a:endParaRPr lang="es-PE"/>
          </a:p>
        </p:txBody>
      </p:sp>
      <p:sp>
        <p:nvSpPr>
          <p:cNvPr id="4" name="Marcador de pie de página 3"/>
          <p:cNvSpPr>
            <a:spLocks noGrp="1"/>
          </p:cNvSpPr>
          <p:nvPr>
            <p:ph type="ftr" sz="quarter" idx="11"/>
          </p:nvPr>
        </p:nvSpPr>
        <p:spPr/>
        <p:txBody>
          <a:bodyPr/>
          <a:lstStyle/>
          <a:p>
            <a:endParaRPr lang="es-PE"/>
          </a:p>
        </p:txBody>
      </p:sp>
      <p:sp>
        <p:nvSpPr>
          <p:cNvPr id="5" name="Marcador de número de diapositiva 4"/>
          <p:cNvSpPr>
            <a:spLocks noGrp="1"/>
          </p:cNvSpPr>
          <p:nvPr>
            <p:ph type="sldNum" sz="quarter" idx="12"/>
          </p:nvPr>
        </p:nvSpPr>
        <p:spPr/>
        <p:txBody>
          <a:bodyPr/>
          <a:lstStyle/>
          <a:p>
            <a:fld id="{F70A4533-A4B6-45BE-AC83-1D205C741C1B}" type="slidenum">
              <a:rPr lang="es-PE" smtClean="0"/>
              <a:t>‹Nº›</a:t>
            </a:fld>
            <a:endParaRPr lang="es-PE"/>
          </a:p>
        </p:txBody>
      </p:sp>
    </p:spTree>
    <p:extLst>
      <p:ext uri="{BB962C8B-B14F-4D97-AF65-F5344CB8AC3E}">
        <p14:creationId xmlns:p14="http://schemas.microsoft.com/office/powerpoint/2010/main" val="4122965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C2AA9D0-BE48-4416-8799-DC556BB35291}" type="datetimeFigureOut">
              <a:rPr lang="es-PE" smtClean="0"/>
              <a:t>3/07/2023</a:t>
            </a:fld>
            <a:endParaRPr lang="es-PE"/>
          </a:p>
        </p:txBody>
      </p:sp>
      <p:sp>
        <p:nvSpPr>
          <p:cNvPr id="3" name="Marcador de pie de página 2"/>
          <p:cNvSpPr>
            <a:spLocks noGrp="1"/>
          </p:cNvSpPr>
          <p:nvPr>
            <p:ph type="ftr" sz="quarter" idx="11"/>
          </p:nvPr>
        </p:nvSpPr>
        <p:spPr/>
        <p:txBody>
          <a:bodyPr/>
          <a:lstStyle/>
          <a:p>
            <a:endParaRPr lang="es-PE"/>
          </a:p>
        </p:txBody>
      </p:sp>
      <p:sp>
        <p:nvSpPr>
          <p:cNvPr id="4" name="Marcador de número de diapositiva 3"/>
          <p:cNvSpPr>
            <a:spLocks noGrp="1"/>
          </p:cNvSpPr>
          <p:nvPr>
            <p:ph type="sldNum" sz="quarter" idx="12"/>
          </p:nvPr>
        </p:nvSpPr>
        <p:spPr/>
        <p:txBody>
          <a:bodyPr/>
          <a:lstStyle/>
          <a:p>
            <a:fld id="{F70A4533-A4B6-45BE-AC83-1D205C741C1B}" type="slidenum">
              <a:rPr lang="es-PE" smtClean="0"/>
              <a:t>‹Nº›</a:t>
            </a:fld>
            <a:endParaRPr lang="es-PE"/>
          </a:p>
        </p:txBody>
      </p:sp>
    </p:spTree>
    <p:extLst>
      <p:ext uri="{BB962C8B-B14F-4D97-AF65-F5344CB8AC3E}">
        <p14:creationId xmlns:p14="http://schemas.microsoft.com/office/powerpoint/2010/main" val="3141712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PE"/>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6C2AA9D0-BE48-4416-8799-DC556BB35291}" type="datetimeFigureOut">
              <a:rPr lang="es-PE" smtClean="0"/>
              <a:t>3/07/2023</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F70A4533-A4B6-45BE-AC83-1D205C741C1B}" type="slidenum">
              <a:rPr lang="es-PE" smtClean="0"/>
              <a:t>‹Nº›</a:t>
            </a:fld>
            <a:endParaRPr lang="es-PE"/>
          </a:p>
        </p:txBody>
      </p:sp>
    </p:spTree>
    <p:extLst>
      <p:ext uri="{BB962C8B-B14F-4D97-AF65-F5344CB8AC3E}">
        <p14:creationId xmlns:p14="http://schemas.microsoft.com/office/powerpoint/2010/main" val="2360896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PE"/>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6C2AA9D0-BE48-4416-8799-DC556BB35291}" type="datetimeFigureOut">
              <a:rPr lang="es-PE" smtClean="0"/>
              <a:t>3/07/2023</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F70A4533-A4B6-45BE-AC83-1D205C741C1B}" type="slidenum">
              <a:rPr lang="es-PE" smtClean="0"/>
              <a:t>‹Nº›</a:t>
            </a:fld>
            <a:endParaRPr lang="es-PE"/>
          </a:p>
        </p:txBody>
      </p:sp>
    </p:spTree>
    <p:extLst>
      <p:ext uri="{BB962C8B-B14F-4D97-AF65-F5344CB8AC3E}">
        <p14:creationId xmlns:p14="http://schemas.microsoft.com/office/powerpoint/2010/main" val="4256239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2AA9D0-BE48-4416-8799-DC556BB35291}" type="datetimeFigureOut">
              <a:rPr lang="es-PE" smtClean="0"/>
              <a:t>3/07/2023</a:t>
            </a:fld>
            <a:endParaRPr lang="es-PE"/>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0A4533-A4B6-45BE-AC83-1D205C741C1B}" type="slidenum">
              <a:rPr lang="es-PE" smtClean="0"/>
              <a:t>‹Nº›</a:t>
            </a:fld>
            <a:endParaRPr lang="es-PE"/>
          </a:p>
        </p:txBody>
      </p:sp>
    </p:spTree>
    <p:extLst>
      <p:ext uri="{BB962C8B-B14F-4D97-AF65-F5344CB8AC3E}">
        <p14:creationId xmlns:p14="http://schemas.microsoft.com/office/powerpoint/2010/main" val="27930126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PE" dirty="0" smtClean="0"/>
              <a:t>INTRODUCCIÓN Y FORMATO DE CARACTERES</a:t>
            </a:r>
            <a:endParaRPr lang="es-PE" dirty="0"/>
          </a:p>
        </p:txBody>
      </p:sp>
      <p:sp>
        <p:nvSpPr>
          <p:cNvPr id="3" name="Subtítulo 2"/>
          <p:cNvSpPr>
            <a:spLocks noGrp="1"/>
          </p:cNvSpPr>
          <p:nvPr>
            <p:ph type="subTitle" idx="1"/>
          </p:nvPr>
        </p:nvSpPr>
        <p:spPr/>
        <p:txBody>
          <a:bodyPr/>
          <a:lstStyle/>
          <a:p>
            <a:endParaRPr lang="es-PE"/>
          </a:p>
        </p:txBody>
      </p:sp>
    </p:spTree>
    <p:extLst>
      <p:ext uri="{BB962C8B-B14F-4D97-AF65-F5344CB8AC3E}">
        <p14:creationId xmlns:p14="http://schemas.microsoft.com/office/powerpoint/2010/main" val="38937799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0" y="334080"/>
            <a:ext cx="4489114" cy="369332"/>
          </a:xfrm>
          <a:prstGeom prst="rect">
            <a:avLst/>
          </a:prstGeom>
        </p:spPr>
        <p:txBody>
          <a:bodyPr wrap="none">
            <a:spAutoFit/>
          </a:bodyPr>
          <a:lstStyle/>
          <a:p>
            <a:r>
              <a:rPr lang="es-MX" b="1" dirty="0">
                <a:solidFill>
                  <a:srgbClr val="FF0000"/>
                </a:solidFill>
                <a:effectLst>
                  <a:outerShdw blurRad="38100" dist="38100" dir="2700000" algn="tl">
                    <a:srgbClr val="000000">
                      <a:alpha val="43137"/>
                    </a:srgbClr>
                  </a:outerShdw>
                </a:effectLst>
              </a:rPr>
              <a:t>Texto alternativo de la imagen: el atributo </a:t>
            </a:r>
            <a:r>
              <a:rPr lang="es-MX" b="1" dirty="0" smtClean="0">
                <a:solidFill>
                  <a:srgbClr val="FF0000"/>
                </a:solidFill>
                <a:effectLst>
                  <a:outerShdw blurRad="38100" dist="38100" dir="2700000" algn="tl">
                    <a:srgbClr val="000000">
                      <a:alpha val="43137"/>
                    </a:srgbClr>
                  </a:outerShdw>
                </a:effectLst>
              </a:rPr>
              <a:t>alt</a:t>
            </a:r>
            <a:endParaRPr lang="es-PE" b="1" dirty="0">
              <a:solidFill>
                <a:srgbClr val="FF0000"/>
              </a:solidFill>
              <a:effectLst>
                <a:outerShdw blurRad="38100" dist="38100" dir="2700000" algn="tl">
                  <a:srgbClr val="000000">
                    <a:alpha val="43137"/>
                  </a:srgbClr>
                </a:outerShdw>
              </a:effectLst>
            </a:endParaRPr>
          </a:p>
        </p:txBody>
      </p:sp>
      <p:sp>
        <p:nvSpPr>
          <p:cNvPr id="5" name="Rectángulo 4"/>
          <p:cNvSpPr/>
          <p:nvPr/>
        </p:nvSpPr>
        <p:spPr>
          <a:xfrm>
            <a:off x="893885" y="703412"/>
            <a:ext cx="10632830" cy="646331"/>
          </a:xfrm>
          <a:prstGeom prst="rect">
            <a:avLst/>
          </a:prstGeom>
        </p:spPr>
        <p:txBody>
          <a:bodyPr wrap="square">
            <a:spAutoFit/>
          </a:bodyPr>
          <a:lstStyle/>
          <a:p>
            <a:pPr algn="just"/>
            <a:r>
              <a:rPr lang="es-MX" b="0" i="0" dirty="0" smtClean="0">
                <a:solidFill>
                  <a:srgbClr val="555555"/>
                </a:solidFill>
                <a:effectLst/>
                <a:latin typeface="Source Sans Pro" panose="020B0503030403020204" pitchFamily="34" charset="0"/>
              </a:rPr>
              <a:t>Sobre una imagen podemos indicar un texto alternativo o descriptivo de la misma. Para ello tenemos el </a:t>
            </a:r>
            <a:r>
              <a:rPr lang="es-MX" b="0" i="0" u="none" strike="noStrike" dirty="0" smtClean="0">
                <a:solidFill>
                  <a:srgbClr val="158CBA"/>
                </a:solidFill>
                <a:effectLst/>
                <a:latin typeface="Source Sans Pro" panose="020B0503030403020204" pitchFamily="34" charset="0"/>
              </a:rPr>
              <a:t>atributo alt</a:t>
            </a:r>
            <a:r>
              <a:rPr lang="es-MX" b="0" i="0" dirty="0" smtClean="0">
                <a:solidFill>
                  <a:srgbClr val="555555"/>
                </a:solidFill>
                <a:effectLst/>
                <a:latin typeface="Source Sans Pro" panose="020B0503030403020204" pitchFamily="34" charset="0"/>
              </a:rPr>
              <a:t>.</a:t>
            </a:r>
            <a:endParaRPr lang="es-PE" dirty="0"/>
          </a:p>
        </p:txBody>
      </p:sp>
      <p:sp>
        <p:nvSpPr>
          <p:cNvPr id="6" name="Rectangle 1"/>
          <p:cNvSpPr>
            <a:spLocks noChangeArrowheads="1"/>
          </p:cNvSpPr>
          <p:nvPr/>
        </p:nvSpPr>
        <p:spPr bwMode="auto">
          <a:xfrm>
            <a:off x="2326921" y="1563914"/>
            <a:ext cx="3048384" cy="31032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6348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PE" altLang="es-PE" sz="1600" b="0" i="0" u="none" strike="noStrike" cap="none" normalizeH="0" baseline="0" dirty="0" smtClean="0">
                <a:ln>
                  <a:noFill/>
                </a:ln>
                <a:solidFill>
                  <a:srgbClr val="000080"/>
                </a:solidFill>
                <a:effectLst/>
                <a:latin typeface="Menlo"/>
              </a:rPr>
              <a:t>&lt;</a:t>
            </a:r>
            <a:r>
              <a:rPr kumimoji="0" lang="es-PE" altLang="es-PE" sz="1600" b="0" i="0" u="none" strike="noStrike" cap="none" normalizeH="0" baseline="0" dirty="0" err="1" smtClean="0">
                <a:ln>
                  <a:noFill/>
                </a:ln>
                <a:solidFill>
                  <a:srgbClr val="000080"/>
                </a:solidFill>
                <a:effectLst/>
                <a:latin typeface="Menlo"/>
              </a:rPr>
              <a:t>img</a:t>
            </a:r>
            <a:r>
              <a:rPr kumimoji="0" lang="es-PE" altLang="es-PE" sz="1600" b="0" i="0" u="none" strike="noStrike" cap="none" normalizeH="0" baseline="0" dirty="0" smtClean="0">
                <a:ln>
                  <a:noFill/>
                </a:ln>
                <a:solidFill>
                  <a:srgbClr val="333333"/>
                </a:solidFill>
                <a:effectLst/>
                <a:latin typeface="Menlo"/>
              </a:rPr>
              <a:t> </a:t>
            </a:r>
            <a:r>
              <a:rPr kumimoji="0" lang="es-PE" altLang="es-PE" sz="1600" b="0" i="0" u="none" strike="noStrike" cap="none" normalizeH="0" baseline="0" dirty="0" err="1" smtClean="0">
                <a:ln>
                  <a:noFill/>
                </a:ln>
                <a:solidFill>
                  <a:srgbClr val="008080"/>
                </a:solidFill>
                <a:effectLst/>
                <a:latin typeface="Menlo"/>
              </a:rPr>
              <a:t>src</a:t>
            </a:r>
            <a:r>
              <a:rPr kumimoji="0" lang="es-PE" altLang="es-PE" sz="1600" b="0" i="0" u="none" strike="noStrike" cap="none" normalizeH="0" baseline="0" dirty="0" smtClean="0">
                <a:ln>
                  <a:noFill/>
                </a:ln>
                <a:solidFill>
                  <a:srgbClr val="008080"/>
                </a:solidFill>
                <a:effectLst/>
                <a:latin typeface="Menlo"/>
              </a:rPr>
              <a:t>=</a:t>
            </a:r>
            <a:r>
              <a:rPr kumimoji="0" lang="es-PE" altLang="es-PE" sz="1600" b="0" i="0" u="none" strike="noStrike" cap="none" normalizeH="0" baseline="0" dirty="0" smtClean="0">
                <a:ln>
                  <a:noFill/>
                </a:ln>
                <a:solidFill>
                  <a:srgbClr val="DD1144"/>
                </a:solidFill>
                <a:effectLst/>
                <a:latin typeface="Menlo"/>
              </a:rPr>
              <a:t>"foto.jpg"</a:t>
            </a:r>
            <a:r>
              <a:rPr kumimoji="0" lang="es-PE" altLang="es-PE" sz="1600" b="0" i="0" u="none" strike="noStrike" cap="none" normalizeH="0" baseline="0" dirty="0" smtClean="0">
                <a:ln>
                  <a:noFill/>
                </a:ln>
                <a:solidFill>
                  <a:srgbClr val="333333"/>
                </a:solidFill>
                <a:effectLst/>
                <a:latin typeface="Menlo"/>
              </a:rPr>
              <a:t> </a:t>
            </a:r>
            <a:r>
              <a:rPr kumimoji="0" lang="es-PE" altLang="es-PE" sz="1600" b="0" i="0" u="none" strike="noStrike" cap="none" normalizeH="0" baseline="0" dirty="0" err="1" smtClean="0">
                <a:ln>
                  <a:noFill/>
                </a:ln>
                <a:solidFill>
                  <a:srgbClr val="008080"/>
                </a:solidFill>
                <a:effectLst/>
                <a:latin typeface="Menlo"/>
              </a:rPr>
              <a:t>alt</a:t>
            </a:r>
            <a:r>
              <a:rPr kumimoji="0" lang="es-PE" altLang="es-PE" sz="1600" b="0" i="0" u="none" strike="noStrike" cap="none" normalizeH="0" baseline="0" dirty="0" smtClean="0">
                <a:ln>
                  <a:noFill/>
                </a:ln>
                <a:solidFill>
                  <a:srgbClr val="008080"/>
                </a:solidFill>
                <a:effectLst/>
                <a:latin typeface="Menlo"/>
              </a:rPr>
              <a:t>=</a:t>
            </a:r>
            <a:r>
              <a:rPr kumimoji="0" lang="es-PE" altLang="es-PE" sz="1600" b="0" i="0" u="none" strike="noStrike" cap="none" normalizeH="0" baseline="0" dirty="0" smtClean="0">
                <a:ln>
                  <a:noFill/>
                </a:ln>
                <a:solidFill>
                  <a:srgbClr val="DD1144"/>
                </a:solidFill>
                <a:effectLst/>
                <a:latin typeface="Menlo"/>
              </a:rPr>
              <a:t>"texto"</a:t>
            </a:r>
            <a:r>
              <a:rPr kumimoji="0" lang="es-PE" altLang="es-PE" sz="1600" b="0" i="0" u="none" strike="noStrike" cap="none" normalizeH="0" baseline="0" dirty="0" smtClean="0">
                <a:ln>
                  <a:noFill/>
                </a:ln>
                <a:solidFill>
                  <a:srgbClr val="333333"/>
                </a:solidFill>
                <a:effectLst/>
                <a:latin typeface="Menlo"/>
              </a:rPr>
              <a:t> </a:t>
            </a:r>
            <a:r>
              <a:rPr kumimoji="0" lang="es-PE" altLang="es-PE" sz="1600" b="0" i="0" u="none" strike="noStrike" cap="none" normalizeH="0" baseline="0" dirty="0" smtClean="0">
                <a:ln>
                  <a:noFill/>
                </a:ln>
                <a:solidFill>
                  <a:srgbClr val="000080"/>
                </a:solidFill>
                <a:effectLst/>
                <a:latin typeface="Menlo"/>
              </a:rPr>
              <a:t>/&gt;</a:t>
            </a:r>
            <a:r>
              <a:rPr kumimoji="0" lang="es-PE" altLang="es-PE" sz="1600" b="0" i="0" u="none" strike="noStrike" cap="none" normalizeH="0" baseline="0" dirty="0" smtClean="0">
                <a:ln>
                  <a:noFill/>
                </a:ln>
                <a:solidFill>
                  <a:schemeClr val="tx1"/>
                </a:solidFill>
                <a:effectLst/>
              </a:rPr>
              <a:t> </a:t>
            </a:r>
            <a:endParaRPr kumimoji="0" lang="es-PE" altLang="es-PE" sz="1600" b="0" i="0" u="none" strike="noStrike" cap="none" normalizeH="0" baseline="0" dirty="0" smtClean="0">
              <a:ln>
                <a:noFill/>
              </a:ln>
              <a:solidFill>
                <a:schemeClr val="tx1"/>
              </a:solidFill>
              <a:effectLst/>
              <a:latin typeface="Arial" panose="020B0604020202020204" pitchFamily="34" charset="0"/>
            </a:endParaRPr>
          </a:p>
        </p:txBody>
      </p:sp>
      <p:sp>
        <p:nvSpPr>
          <p:cNvPr id="7" name="Rectangle 2"/>
          <p:cNvSpPr>
            <a:spLocks noChangeArrowheads="1"/>
          </p:cNvSpPr>
          <p:nvPr/>
        </p:nvSpPr>
        <p:spPr bwMode="auto">
          <a:xfrm>
            <a:off x="5720861" y="2222790"/>
            <a:ext cx="4003430" cy="31032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6348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PE" altLang="es-PE" sz="1600" b="0" i="0" u="none" strike="noStrike" cap="none" normalizeH="0" baseline="0" smtClean="0">
                <a:ln>
                  <a:noFill/>
                </a:ln>
                <a:solidFill>
                  <a:srgbClr val="000080"/>
                </a:solidFill>
                <a:effectLst/>
                <a:latin typeface="Menlo"/>
              </a:rPr>
              <a:t>&lt;img</a:t>
            </a:r>
            <a:r>
              <a:rPr kumimoji="0" lang="es-PE" altLang="es-PE" sz="1600" b="0" i="0" u="none" strike="noStrike" cap="none" normalizeH="0" baseline="0" smtClean="0">
                <a:ln>
                  <a:noFill/>
                </a:ln>
                <a:solidFill>
                  <a:srgbClr val="333333"/>
                </a:solidFill>
                <a:effectLst/>
                <a:latin typeface="Menlo"/>
              </a:rPr>
              <a:t> </a:t>
            </a:r>
            <a:r>
              <a:rPr kumimoji="0" lang="es-PE" altLang="es-PE" sz="1600" b="0" i="0" u="none" strike="noStrike" cap="none" normalizeH="0" baseline="0" smtClean="0">
                <a:ln>
                  <a:noFill/>
                </a:ln>
                <a:solidFill>
                  <a:srgbClr val="008080"/>
                </a:solidFill>
                <a:effectLst/>
                <a:latin typeface="Menlo"/>
              </a:rPr>
              <a:t>src=</a:t>
            </a:r>
            <a:r>
              <a:rPr kumimoji="0" lang="es-PE" altLang="es-PE" sz="1600" b="0" i="0" u="none" strike="noStrike" cap="none" normalizeH="0" baseline="0" smtClean="0">
                <a:ln>
                  <a:noFill/>
                </a:ln>
                <a:solidFill>
                  <a:srgbClr val="DD1144"/>
                </a:solidFill>
                <a:effectLst/>
                <a:latin typeface="Menlo"/>
              </a:rPr>
              <a:t>"foto.jpg"</a:t>
            </a:r>
            <a:r>
              <a:rPr kumimoji="0" lang="es-PE" altLang="es-PE" sz="1600" b="0" i="0" u="none" strike="noStrike" cap="none" normalizeH="0" baseline="0" smtClean="0">
                <a:ln>
                  <a:noFill/>
                </a:ln>
                <a:solidFill>
                  <a:srgbClr val="333333"/>
                </a:solidFill>
                <a:effectLst/>
                <a:latin typeface="Menlo"/>
              </a:rPr>
              <a:t> </a:t>
            </a:r>
            <a:r>
              <a:rPr kumimoji="0" lang="es-PE" altLang="es-PE" sz="1600" b="0" i="0" u="none" strike="noStrike" cap="none" normalizeH="0" baseline="0" smtClean="0">
                <a:ln>
                  <a:noFill/>
                </a:ln>
                <a:solidFill>
                  <a:srgbClr val="008080"/>
                </a:solidFill>
                <a:effectLst/>
                <a:latin typeface="Menlo"/>
              </a:rPr>
              <a:t>alt=</a:t>
            </a:r>
            <a:r>
              <a:rPr kumimoji="0" lang="es-PE" altLang="es-PE" sz="1600" b="0" i="0" u="none" strike="noStrike" cap="none" normalizeH="0" baseline="0" smtClean="0">
                <a:ln>
                  <a:noFill/>
                </a:ln>
                <a:solidFill>
                  <a:srgbClr val="DD1144"/>
                </a:solidFill>
                <a:effectLst/>
                <a:latin typeface="Menlo"/>
              </a:rPr>
              <a:t>"Fotografía"</a:t>
            </a:r>
            <a:r>
              <a:rPr kumimoji="0" lang="es-PE" altLang="es-PE" sz="1600" b="0" i="0" u="none" strike="noStrike" cap="none" normalizeH="0" baseline="0" smtClean="0">
                <a:ln>
                  <a:noFill/>
                </a:ln>
                <a:solidFill>
                  <a:srgbClr val="333333"/>
                </a:solidFill>
                <a:effectLst/>
                <a:latin typeface="Menlo"/>
              </a:rPr>
              <a:t> </a:t>
            </a:r>
            <a:r>
              <a:rPr kumimoji="0" lang="es-PE" altLang="es-PE" sz="1600" b="0" i="0" u="none" strike="noStrike" cap="none" normalizeH="0" baseline="0" smtClean="0">
                <a:ln>
                  <a:noFill/>
                </a:ln>
                <a:solidFill>
                  <a:srgbClr val="000080"/>
                </a:solidFill>
                <a:effectLst/>
                <a:latin typeface="Menlo"/>
              </a:rPr>
              <a:t>/&gt;</a:t>
            </a:r>
            <a:r>
              <a:rPr kumimoji="0" lang="es-PE" altLang="es-PE" sz="1600" b="0" i="0" u="none" strike="noStrike" cap="none" normalizeH="0" baseline="0" smtClean="0">
                <a:ln>
                  <a:noFill/>
                </a:ln>
                <a:solidFill>
                  <a:schemeClr val="tx1"/>
                </a:solidFill>
                <a:effectLst/>
              </a:rPr>
              <a:t> </a:t>
            </a:r>
            <a:endParaRPr kumimoji="0" lang="es-PE" altLang="es-PE" sz="1600" b="0" i="0" u="none" strike="noStrike" cap="none" normalizeH="0" baseline="0" smtClean="0">
              <a:ln>
                <a:noFill/>
              </a:ln>
              <a:solidFill>
                <a:schemeClr val="tx1"/>
              </a:solidFill>
              <a:effectLst/>
              <a:latin typeface="Arial" panose="020B0604020202020204" pitchFamily="34" charset="0"/>
            </a:endParaRPr>
          </a:p>
        </p:txBody>
      </p:sp>
      <p:sp>
        <p:nvSpPr>
          <p:cNvPr id="8" name="Flecha doblada hacia arriba 7"/>
          <p:cNvSpPr/>
          <p:nvPr/>
        </p:nvSpPr>
        <p:spPr>
          <a:xfrm rot="5400000">
            <a:off x="4031871" y="1535786"/>
            <a:ext cx="642731" cy="1351924"/>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2" name="Rectángulo 11"/>
          <p:cNvSpPr/>
          <p:nvPr/>
        </p:nvSpPr>
        <p:spPr>
          <a:xfrm>
            <a:off x="297513" y="3813410"/>
            <a:ext cx="10846695" cy="2308324"/>
          </a:xfrm>
          <a:prstGeom prst="rect">
            <a:avLst/>
          </a:prstGeom>
        </p:spPr>
        <p:txBody>
          <a:bodyPr wrap="square">
            <a:spAutoFit/>
          </a:bodyPr>
          <a:lstStyle/>
          <a:p>
            <a:r>
              <a:rPr lang="es-MX" dirty="0" smtClean="0"/>
              <a:t>Un valor que indica cómo el elemento debería estar alineado respecto de sus alrededores. Existen cinco valores posibles, insensibles a mayúsculas/minúsculas:</a:t>
            </a:r>
          </a:p>
          <a:p>
            <a:endParaRPr lang="es-MX" dirty="0" smtClean="0"/>
          </a:p>
          <a:p>
            <a:r>
              <a:rPr lang="es-MX" dirty="0" smtClean="0"/>
              <a:t>top: el borde superior de la imagen se alinea verticalmente con la línea base.</a:t>
            </a:r>
          </a:p>
          <a:p>
            <a:r>
              <a:rPr lang="es-MX" dirty="0" err="1" smtClean="0"/>
              <a:t>middle</a:t>
            </a:r>
            <a:r>
              <a:rPr lang="es-MX" dirty="0" smtClean="0"/>
              <a:t>: la imagen es centrada verticalmente con respecto a la línea base.</a:t>
            </a:r>
          </a:p>
          <a:p>
            <a:r>
              <a:rPr lang="es-MX" dirty="0" err="1" smtClean="0"/>
              <a:t>bottom</a:t>
            </a:r>
            <a:r>
              <a:rPr lang="es-MX" dirty="0" smtClean="0"/>
              <a:t>: el borde superior de la imagen se alinea verticalmente con la línea base. Este es el valor por defecto.</a:t>
            </a:r>
          </a:p>
          <a:p>
            <a:r>
              <a:rPr lang="es-MX" dirty="0" err="1" smtClean="0"/>
              <a:t>left</a:t>
            </a:r>
            <a:r>
              <a:rPr lang="es-MX" dirty="0" smtClean="0"/>
              <a:t>: la imagen flota hacia la margen izquierda.</a:t>
            </a:r>
          </a:p>
          <a:p>
            <a:r>
              <a:rPr lang="es-MX" dirty="0" err="1" smtClean="0"/>
              <a:t>right</a:t>
            </a:r>
            <a:r>
              <a:rPr lang="es-MX" dirty="0" smtClean="0"/>
              <a:t>: la imagen flota hacia la margen derecha.</a:t>
            </a:r>
            <a:endParaRPr lang="es-PE" dirty="0"/>
          </a:p>
        </p:txBody>
      </p:sp>
      <p:sp>
        <p:nvSpPr>
          <p:cNvPr id="13" name="Rectángulo 12"/>
          <p:cNvSpPr/>
          <p:nvPr/>
        </p:nvSpPr>
        <p:spPr>
          <a:xfrm>
            <a:off x="82364" y="3277975"/>
            <a:ext cx="668773" cy="369332"/>
          </a:xfrm>
          <a:prstGeom prst="rect">
            <a:avLst/>
          </a:prstGeom>
        </p:spPr>
        <p:txBody>
          <a:bodyPr wrap="none">
            <a:spAutoFit/>
          </a:bodyPr>
          <a:lstStyle/>
          <a:p>
            <a:r>
              <a:rPr lang="es-MX" b="1" dirty="0" err="1" smtClean="0">
                <a:solidFill>
                  <a:srgbClr val="FF0000"/>
                </a:solidFill>
                <a:effectLst>
                  <a:outerShdw blurRad="38100" dist="38100" dir="2700000" algn="tl">
                    <a:srgbClr val="000000">
                      <a:alpha val="43137"/>
                    </a:srgbClr>
                  </a:outerShdw>
                </a:effectLst>
              </a:rPr>
              <a:t>Align</a:t>
            </a:r>
            <a:endParaRPr lang="es-PE" b="1" dirty="0">
              <a:solidFill>
                <a:srgbClr val="FF0000"/>
              </a:solidFill>
              <a:effectLst>
                <a:outerShdw blurRad="38100" dist="38100" dir="2700000" algn="tl">
                  <a:srgbClr val="000000">
                    <a:alpha val="43137"/>
                  </a:srgbClr>
                </a:outerShdw>
              </a:effectLst>
            </a:endParaRPr>
          </a:p>
        </p:txBody>
      </p:sp>
      <p:sp>
        <p:nvSpPr>
          <p:cNvPr id="14" name="Rectángulo 13"/>
          <p:cNvSpPr/>
          <p:nvPr/>
        </p:nvSpPr>
        <p:spPr>
          <a:xfrm>
            <a:off x="2975685" y="6224927"/>
            <a:ext cx="5009705" cy="369332"/>
          </a:xfrm>
          <a:prstGeom prst="rect">
            <a:avLst/>
          </a:prstGeom>
        </p:spPr>
        <p:txBody>
          <a:bodyPr wrap="none">
            <a:spAutoFit/>
          </a:bodyPr>
          <a:lstStyle/>
          <a:p>
            <a:r>
              <a:rPr lang="es-PE" b="0" i="0" dirty="0" smtClean="0">
                <a:solidFill>
                  <a:srgbClr val="000088"/>
                </a:solidFill>
                <a:effectLst/>
                <a:latin typeface="Courier New" panose="02070309020205020404" pitchFamily="49" charset="0"/>
              </a:rPr>
              <a:t>&lt;</a:t>
            </a:r>
            <a:r>
              <a:rPr lang="es-PE" b="0" i="0" dirty="0" err="1" smtClean="0">
                <a:solidFill>
                  <a:srgbClr val="000088"/>
                </a:solidFill>
                <a:effectLst/>
                <a:latin typeface="Courier New" panose="02070309020205020404" pitchFamily="49" charset="0"/>
              </a:rPr>
              <a:t>img</a:t>
            </a:r>
            <a:r>
              <a:rPr lang="es-PE" b="0" i="0" dirty="0" smtClean="0">
                <a:solidFill>
                  <a:srgbClr val="660066"/>
                </a:solidFill>
                <a:effectLst/>
                <a:latin typeface="Courier New" panose="02070309020205020404" pitchFamily="49" charset="0"/>
              </a:rPr>
              <a:t> </a:t>
            </a:r>
            <a:r>
              <a:rPr lang="es-PE" b="0" i="0" dirty="0" err="1" smtClean="0">
                <a:solidFill>
                  <a:srgbClr val="660066"/>
                </a:solidFill>
                <a:effectLst/>
                <a:latin typeface="Courier New" panose="02070309020205020404" pitchFamily="49" charset="0"/>
              </a:rPr>
              <a:t>src</a:t>
            </a:r>
            <a:r>
              <a:rPr lang="es-PE" b="0" i="0" dirty="0" smtClean="0">
                <a:solidFill>
                  <a:srgbClr val="660066"/>
                </a:solidFill>
                <a:effectLst/>
                <a:latin typeface="Courier New" panose="02070309020205020404" pitchFamily="49" charset="0"/>
              </a:rPr>
              <a:t>=</a:t>
            </a:r>
            <a:r>
              <a:rPr lang="es-PE" b="0" i="0" dirty="0" smtClean="0">
                <a:solidFill>
                  <a:srgbClr val="008800"/>
                </a:solidFill>
                <a:effectLst/>
                <a:latin typeface="Courier New" panose="02070309020205020404" pitchFamily="49" charset="0"/>
              </a:rPr>
              <a:t>"foto.png"</a:t>
            </a:r>
            <a:r>
              <a:rPr lang="es-PE" b="0" i="0" dirty="0" smtClean="0">
                <a:solidFill>
                  <a:srgbClr val="660066"/>
                </a:solidFill>
                <a:effectLst/>
                <a:latin typeface="Courier New" panose="02070309020205020404" pitchFamily="49" charset="0"/>
              </a:rPr>
              <a:t> </a:t>
            </a:r>
            <a:r>
              <a:rPr lang="es-PE" b="0" i="0" dirty="0" err="1" smtClean="0">
                <a:solidFill>
                  <a:srgbClr val="660066"/>
                </a:solidFill>
                <a:effectLst/>
                <a:latin typeface="Courier New" panose="02070309020205020404" pitchFamily="49" charset="0"/>
              </a:rPr>
              <a:t>align</a:t>
            </a:r>
            <a:r>
              <a:rPr lang="es-PE" b="0" i="0" dirty="0" smtClean="0">
                <a:solidFill>
                  <a:srgbClr val="660066"/>
                </a:solidFill>
                <a:effectLst/>
                <a:latin typeface="Courier New" panose="02070309020205020404" pitchFamily="49" charset="0"/>
              </a:rPr>
              <a:t>=</a:t>
            </a:r>
            <a:r>
              <a:rPr lang="es-PE" b="0" i="0" dirty="0" smtClean="0">
                <a:solidFill>
                  <a:srgbClr val="008800"/>
                </a:solidFill>
                <a:effectLst/>
                <a:latin typeface="Courier New" panose="02070309020205020404" pitchFamily="49" charset="0"/>
              </a:rPr>
              <a:t>"center"</a:t>
            </a:r>
            <a:r>
              <a:rPr lang="es-PE" b="0" i="0" dirty="0" smtClean="0">
                <a:solidFill>
                  <a:srgbClr val="000088"/>
                </a:solidFill>
                <a:effectLst/>
                <a:latin typeface="Courier New" panose="02070309020205020404" pitchFamily="49" charset="0"/>
              </a:rPr>
              <a:t>&gt;</a:t>
            </a:r>
            <a:endParaRPr lang="es-PE" dirty="0"/>
          </a:p>
        </p:txBody>
      </p:sp>
    </p:spTree>
    <p:extLst>
      <p:ext uri="{BB962C8B-B14F-4D97-AF65-F5344CB8AC3E}">
        <p14:creationId xmlns:p14="http://schemas.microsoft.com/office/powerpoint/2010/main" val="36072158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368669" y="1278799"/>
            <a:ext cx="9683262" cy="3416320"/>
          </a:xfrm>
          <a:prstGeom prst="rect">
            <a:avLst/>
          </a:prstGeom>
        </p:spPr>
        <p:txBody>
          <a:bodyPr wrap="square">
            <a:spAutoFit/>
          </a:bodyPr>
          <a:lstStyle/>
          <a:p>
            <a:r>
              <a:rPr lang="es-PE" dirty="0" smtClean="0"/>
              <a:t>&lt;!DOCTYPE </a:t>
            </a:r>
            <a:r>
              <a:rPr lang="es-PE" dirty="0" err="1" smtClean="0"/>
              <a:t>html</a:t>
            </a:r>
            <a:r>
              <a:rPr lang="es-PE" dirty="0" smtClean="0"/>
              <a:t>&gt;</a:t>
            </a:r>
          </a:p>
          <a:p>
            <a:r>
              <a:rPr lang="es-PE" dirty="0" smtClean="0"/>
              <a:t>&lt;</a:t>
            </a:r>
            <a:r>
              <a:rPr lang="es-PE" dirty="0" err="1" smtClean="0"/>
              <a:t>html</a:t>
            </a:r>
            <a:r>
              <a:rPr lang="es-PE" dirty="0" smtClean="0"/>
              <a:t>&gt;</a:t>
            </a:r>
          </a:p>
          <a:p>
            <a:r>
              <a:rPr lang="es-PE" dirty="0" smtClean="0"/>
              <a:t>&lt;head&gt;</a:t>
            </a:r>
          </a:p>
          <a:p>
            <a:r>
              <a:rPr lang="es-PE" dirty="0" smtClean="0"/>
              <a:t>	&lt;meta </a:t>
            </a:r>
            <a:r>
              <a:rPr lang="es-PE" dirty="0" err="1" smtClean="0"/>
              <a:t>charset</a:t>
            </a:r>
            <a:r>
              <a:rPr lang="es-PE" dirty="0" smtClean="0"/>
              <a:t>="utf-8"&gt;</a:t>
            </a:r>
          </a:p>
          <a:p>
            <a:r>
              <a:rPr lang="es-PE" dirty="0" smtClean="0"/>
              <a:t>	&lt;meta </a:t>
            </a:r>
            <a:r>
              <a:rPr lang="es-PE" dirty="0" err="1" smtClean="0"/>
              <a:t>name</a:t>
            </a:r>
            <a:r>
              <a:rPr lang="es-PE" dirty="0" smtClean="0"/>
              <a:t>="</a:t>
            </a:r>
            <a:r>
              <a:rPr lang="es-PE" dirty="0" err="1" smtClean="0"/>
              <a:t>viewport</a:t>
            </a:r>
            <a:r>
              <a:rPr lang="es-PE" dirty="0" smtClean="0"/>
              <a:t>" </a:t>
            </a:r>
            <a:r>
              <a:rPr lang="es-PE" dirty="0" err="1" smtClean="0"/>
              <a:t>content</a:t>
            </a:r>
            <a:r>
              <a:rPr lang="es-PE" dirty="0" smtClean="0"/>
              <a:t>="</a:t>
            </a:r>
            <a:r>
              <a:rPr lang="es-PE" dirty="0" err="1" smtClean="0"/>
              <a:t>width</a:t>
            </a:r>
            <a:r>
              <a:rPr lang="es-PE" dirty="0" smtClean="0"/>
              <a:t>=</a:t>
            </a:r>
            <a:r>
              <a:rPr lang="es-PE" dirty="0" err="1" smtClean="0"/>
              <a:t>device-width</a:t>
            </a:r>
            <a:r>
              <a:rPr lang="es-PE" dirty="0" smtClean="0"/>
              <a:t>, </a:t>
            </a:r>
            <a:r>
              <a:rPr lang="es-PE" dirty="0" err="1" smtClean="0"/>
              <a:t>initial-scale</a:t>
            </a:r>
            <a:r>
              <a:rPr lang="es-PE" dirty="0" smtClean="0"/>
              <a:t>=1"&gt;</a:t>
            </a:r>
          </a:p>
          <a:p>
            <a:r>
              <a:rPr lang="es-PE" dirty="0" smtClean="0"/>
              <a:t>	&lt;</a:t>
            </a:r>
            <a:r>
              <a:rPr lang="es-PE" dirty="0" err="1" smtClean="0"/>
              <a:t>title</a:t>
            </a:r>
            <a:r>
              <a:rPr lang="es-PE" dirty="0" smtClean="0"/>
              <a:t>&gt;&lt;/</a:t>
            </a:r>
            <a:r>
              <a:rPr lang="es-PE" dirty="0" err="1" smtClean="0"/>
              <a:t>title</a:t>
            </a:r>
            <a:r>
              <a:rPr lang="es-PE" dirty="0" smtClean="0"/>
              <a:t>&gt;</a:t>
            </a:r>
          </a:p>
          <a:p>
            <a:r>
              <a:rPr lang="es-PE" dirty="0" smtClean="0"/>
              <a:t>&lt;/head&gt;</a:t>
            </a:r>
          </a:p>
          <a:p>
            <a:r>
              <a:rPr lang="es-PE" dirty="0" smtClean="0"/>
              <a:t>&lt;</a:t>
            </a:r>
            <a:r>
              <a:rPr lang="es-PE" dirty="0" err="1" smtClean="0"/>
              <a:t>body</a:t>
            </a:r>
            <a:r>
              <a:rPr lang="es-PE" dirty="0" smtClean="0"/>
              <a:t>&gt;</a:t>
            </a:r>
          </a:p>
          <a:p>
            <a:r>
              <a:rPr lang="es-PE" dirty="0" smtClean="0"/>
              <a:t>    Utilizamos la metodología AMCO &lt;</a:t>
            </a:r>
            <a:r>
              <a:rPr lang="es-PE" dirty="0" err="1" smtClean="0"/>
              <a:t>img</a:t>
            </a:r>
            <a:r>
              <a:rPr lang="es-PE" dirty="0" smtClean="0"/>
              <a:t> </a:t>
            </a:r>
            <a:r>
              <a:rPr lang="es-PE" dirty="0" err="1" smtClean="0"/>
              <a:t>src</a:t>
            </a:r>
            <a:r>
              <a:rPr lang="es-PE" dirty="0" smtClean="0"/>
              <a:t>="aluzo algarrobos.png" </a:t>
            </a:r>
            <a:r>
              <a:rPr lang="es-PE" dirty="0" err="1" smtClean="0"/>
              <a:t>width</a:t>
            </a:r>
            <a:r>
              <a:rPr lang="es-PE" dirty="0" smtClean="0"/>
              <a:t>=20% </a:t>
            </a:r>
            <a:r>
              <a:rPr lang="es-PE" dirty="0" err="1" smtClean="0"/>
              <a:t>height</a:t>
            </a:r>
            <a:r>
              <a:rPr lang="es-PE" dirty="0" smtClean="0"/>
              <a:t>=20%&gt; La imagen se visualizó&lt;</a:t>
            </a:r>
            <a:r>
              <a:rPr lang="es-PE" dirty="0" err="1" smtClean="0"/>
              <a:t>br</a:t>
            </a:r>
            <a:r>
              <a:rPr lang="es-PE" dirty="0" smtClean="0"/>
              <a:t>&gt;</a:t>
            </a:r>
          </a:p>
          <a:p>
            <a:r>
              <a:rPr lang="es-PE" dirty="0" smtClean="0"/>
              <a:t>&lt;/</a:t>
            </a:r>
            <a:r>
              <a:rPr lang="es-PE" dirty="0" err="1" smtClean="0"/>
              <a:t>body</a:t>
            </a:r>
            <a:r>
              <a:rPr lang="es-PE" dirty="0" smtClean="0"/>
              <a:t>&gt;</a:t>
            </a:r>
          </a:p>
          <a:p>
            <a:r>
              <a:rPr lang="es-PE" dirty="0" smtClean="0"/>
              <a:t>&lt;/</a:t>
            </a:r>
            <a:r>
              <a:rPr lang="es-PE" dirty="0" err="1" smtClean="0"/>
              <a:t>html</a:t>
            </a:r>
            <a:r>
              <a:rPr lang="es-PE" dirty="0" smtClean="0"/>
              <a:t>&gt;</a:t>
            </a:r>
            <a:endParaRPr lang="es-PE" dirty="0"/>
          </a:p>
        </p:txBody>
      </p:sp>
    </p:spTree>
    <p:extLst>
      <p:ext uri="{BB962C8B-B14F-4D97-AF65-F5344CB8AC3E}">
        <p14:creationId xmlns:p14="http://schemas.microsoft.com/office/powerpoint/2010/main" val="27629042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41831" y="197346"/>
            <a:ext cx="11246265" cy="3970318"/>
          </a:xfrm>
          <a:prstGeom prst="rect">
            <a:avLst/>
          </a:prstGeom>
        </p:spPr>
        <p:txBody>
          <a:bodyPr wrap="square">
            <a:spAutoFit/>
          </a:bodyPr>
          <a:lstStyle/>
          <a:p>
            <a:r>
              <a:rPr lang="es-PE" dirty="0" smtClean="0"/>
              <a:t>&lt;!DOCTYPE </a:t>
            </a:r>
            <a:r>
              <a:rPr lang="es-PE" dirty="0" err="1" smtClean="0"/>
              <a:t>html</a:t>
            </a:r>
            <a:r>
              <a:rPr lang="es-PE" dirty="0" smtClean="0"/>
              <a:t>&gt;</a:t>
            </a:r>
          </a:p>
          <a:p>
            <a:r>
              <a:rPr lang="es-PE" dirty="0" smtClean="0"/>
              <a:t>&lt;</a:t>
            </a:r>
            <a:r>
              <a:rPr lang="es-PE" dirty="0" err="1" smtClean="0"/>
              <a:t>html</a:t>
            </a:r>
            <a:r>
              <a:rPr lang="es-PE" dirty="0" smtClean="0"/>
              <a:t>&gt;</a:t>
            </a:r>
          </a:p>
          <a:p>
            <a:r>
              <a:rPr lang="es-PE" dirty="0" smtClean="0"/>
              <a:t>&lt;head&gt;</a:t>
            </a:r>
          </a:p>
          <a:p>
            <a:r>
              <a:rPr lang="es-PE" dirty="0" smtClean="0"/>
              <a:t>	&lt;meta </a:t>
            </a:r>
            <a:r>
              <a:rPr lang="es-PE" dirty="0" err="1" smtClean="0"/>
              <a:t>charset</a:t>
            </a:r>
            <a:r>
              <a:rPr lang="es-PE" dirty="0" smtClean="0"/>
              <a:t>="utf-8"&gt;</a:t>
            </a:r>
          </a:p>
          <a:p>
            <a:r>
              <a:rPr lang="es-PE" dirty="0" smtClean="0"/>
              <a:t>	&lt;meta </a:t>
            </a:r>
            <a:r>
              <a:rPr lang="es-PE" dirty="0" err="1" smtClean="0"/>
              <a:t>name</a:t>
            </a:r>
            <a:r>
              <a:rPr lang="es-PE" dirty="0" smtClean="0"/>
              <a:t>="</a:t>
            </a:r>
            <a:r>
              <a:rPr lang="es-PE" dirty="0" err="1" smtClean="0"/>
              <a:t>viewport</a:t>
            </a:r>
            <a:r>
              <a:rPr lang="es-PE" dirty="0" smtClean="0"/>
              <a:t>" </a:t>
            </a:r>
            <a:r>
              <a:rPr lang="es-PE" dirty="0" err="1" smtClean="0"/>
              <a:t>content</a:t>
            </a:r>
            <a:r>
              <a:rPr lang="es-PE" dirty="0" smtClean="0"/>
              <a:t>="</a:t>
            </a:r>
            <a:r>
              <a:rPr lang="es-PE" dirty="0" err="1" smtClean="0"/>
              <a:t>width</a:t>
            </a:r>
            <a:r>
              <a:rPr lang="es-PE" dirty="0" smtClean="0"/>
              <a:t>=</a:t>
            </a:r>
            <a:r>
              <a:rPr lang="es-PE" dirty="0" err="1" smtClean="0"/>
              <a:t>device-width</a:t>
            </a:r>
            <a:r>
              <a:rPr lang="es-PE" dirty="0" smtClean="0"/>
              <a:t>, </a:t>
            </a:r>
            <a:r>
              <a:rPr lang="es-PE" dirty="0" err="1" smtClean="0"/>
              <a:t>initial-scale</a:t>
            </a:r>
            <a:r>
              <a:rPr lang="es-PE" dirty="0" smtClean="0"/>
              <a:t>=1"&gt;</a:t>
            </a:r>
          </a:p>
          <a:p>
            <a:r>
              <a:rPr lang="es-PE" dirty="0" smtClean="0"/>
              <a:t>	&lt;</a:t>
            </a:r>
            <a:r>
              <a:rPr lang="es-PE" dirty="0" err="1" smtClean="0"/>
              <a:t>title</a:t>
            </a:r>
            <a:r>
              <a:rPr lang="es-PE" dirty="0" smtClean="0"/>
              <a:t>&gt;&lt;/</a:t>
            </a:r>
            <a:r>
              <a:rPr lang="es-PE" dirty="0" err="1" smtClean="0"/>
              <a:t>title</a:t>
            </a:r>
            <a:r>
              <a:rPr lang="es-PE" dirty="0" smtClean="0"/>
              <a:t>&gt;</a:t>
            </a:r>
          </a:p>
          <a:p>
            <a:r>
              <a:rPr lang="es-PE" dirty="0" smtClean="0"/>
              <a:t>&lt;/head&gt;</a:t>
            </a:r>
          </a:p>
          <a:p>
            <a:r>
              <a:rPr lang="es-PE" dirty="0" smtClean="0"/>
              <a:t>&lt;</a:t>
            </a:r>
            <a:r>
              <a:rPr lang="es-PE" dirty="0" err="1" smtClean="0"/>
              <a:t>body</a:t>
            </a:r>
            <a:r>
              <a:rPr lang="es-PE" dirty="0" smtClean="0"/>
              <a:t>&gt;</a:t>
            </a:r>
          </a:p>
          <a:p>
            <a:r>
              <a:rPr lang="es-PE" dirty="0" smtClean="0"/>
              <a:t>    Utilizamos la metodología AMCO &lt;</a:t>
            </a:r>
            <a:r>
              <a:rPr lang="es-PE" dirty="0" err="1" smtClean="0"/>
              <a:t>img</a:t>
            </a:r>
            <a:r>
              <a:rPr lang="es-PE" dirty="0" smtClean="0"/>
              <a:t> </a:t>
            </a:r>
            <a:r>
              <a:rPr lang="es-PE" dirty="0" err="1" smtClean="0"/>
              <a:t>src</a:t>
            </a:r>
            <a:r>
              <a:rPr lang="es-PE" dirty="0" smtClean="0"/>
              <a:t>="aluzo algarrobos.png" </a:t>
            </a:r>
            <a:r>
              <a:rPr lang="es-PE" dirty="0" err="1" smtClean="0"/>
              <a:t>width</a:t>
            </a:r>
            <a:r>
              <a:rPr lang="es-PE" dirty="0" smtClean="0"/>
              <a:t>=20% </a:t>
            </a:r>
            <a:r>
              <a:rPr lang="es-PE" dirty="0" err="1" smtClean="0"/>
              <a:t>height</a:t>
            </a:r>
            <a:r>
              <a:rPr lang="es-PE" dirty="0" smtClean="0"/>
              <a:t>=20%&gt; La imagen se visualizó&lt;</a:t>
            </a:r>
            <a:r>
              <a:rPr lang="es-PE" dirty="0" err="1" smtClean="0"/>
              <a:t>br</a:t>
            </a:r>
            <a:r>
              <a:rPr lang="es-PE" dirty="0" smtClean="0"/>
              <a:t>&gt;</a:t>
            </a:r>
          </a:p>
          <a:p>
            <a:r>
              <a:rPr lang="es-PE" dirty="0" smtClean="0"/>
              <a:t>    Utilizamos la metodología AMCO &lt;</a:t>
            </a:r>
            <a:r>
              <a:rPr lang="es-PE" dirty="0" err="1" smtClean="0"/>
              <a:t>img</a:t>
            </a:r>
            <a:r>
              <a:rPr lang="es-PE" dirty="0" smtClean="0"/>
              <a:t> </a:t>
            </a:r>
            <a:r>
              <a:rPr lang="es-PE" dirty="0" err="1" smtClean="0"/>
              <a:t>src</a:t>
            </a:r>
            <a:r>
              <a:rPr lang="es-PE" dirty="0" smtClean="0"/>
              <a:t>="aluzo algarrobos.png" </a:t>
            </a:r>
            <a:r>
              <a:rPr lang="es-PE" dirty="0" err="1" smtClean="0"/>
              <a:t>width</a:t>
            </a:r>
            <a:r>
              <a:rPr lang="es-PE" dirty="0" smtClean="0"/>
              <a:t>=20% </a:t>
            </a:r>
            <a:r>
              <a:rPr lang="es-PE" dirty="0" err="1" smtClean="0"/>
              <a:t>height</a:t>
            </a:r>
            <a:r>
              <a:rPr lang="es-PE" dirty="0" smtClean="0"/>
              <a:t>=20% </a:t>
            </a:r>
            <a:r>
              <a:rPr lang="es-PE" dirty="0" err="1" smtClean="0"/>
              <a:t>align</a:t>
            </a:r>
            <a:r>
              <a:rPr lang="es-PE" dirty="0" smtClean="0"/>
              <a:t>="center"&gt;La imagen se visualizó&lt;</a:t>
            </a:r>
            <a:r>
              <a:rPr lang="es-PE" dirty="0" err="1" smtClean="0"/>
              <a:t>br</a:t>
            </a:r>
            <a:r>
              <a:rPr lang="es-PE" dirty="0" smtClean="0"/>
              <a:t>&gt;</a:t>
            </a:r>
          </a:p>
          <a:p>
            <a:r>
              <a:rPr lang="es-PE" dirty="0" smtClean="0"/>
              <a:t>&lt;/</a:t>
            </a:r>
            <a:r>
              <a:rPr lang="es-PE" dirty="0" err="1" smtClean="0"/>
              <a:t>body</a:t>
            </a:r>
            <a:r>
              <a:rPr lang="es-PE" dirty="0" smtClean="0"/>
              <a:t>&gt;</a:t>
            </a:r>
          </a:p>
          <a:p>
            <a:r>
              <a:rPr lang="es-PE" dirty="0" smtClean="0"/>
              <a:t>&lt;/</a:t>
            </a:r>
            <a:r>
              <a:rPr lang="es-PE" dirty="0" err="1" smtClean="0"/>
              <a:t>html</a:t>
            </a:r>
            <a:r>
              <a:rPr lang="es-PE" dirty="0" smtClean="0"/>
              <a:t>&gt;</a:t>
            </a:r>
            <a:endParaRPr lang="es-PE" dirty="0"/>
          </a:p>
        </p:txBody>
      </p:sp>
    </p:spTree>
    <p:extLst>
      <p:ext uri="{BB962C8B-B14F-4D97-AF65-F5344CB8AC3E}">
        <p14:creationId xmlns:p14="http://schemas.microsoft.com/office/powerpoint/2010/main" val="37299513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98204" y="923739"/>
            <a:ext cx="11246265" cy="5078313"/>
          </a:xfrm>
          <a:prstGeom prst="rect">
            <a:avLst/>
          </a:prstGeom>
        </p:spPr>
        <p:txBody>
          <a:bodyPr wrap="square">
            <a:spAutoFit/>
          </a:bodyPr>
          <a:lstStyle/>
          <a:p>
            <a:r>
              <a:rPr lang="es-PE" dirty="0" smtClean="0"/>
              <a:t>&lt;!DOCTYPE </a:t>
            </a:r>
            <a:r>
              <a:rPr lang="es-PE" dirty="0" err="1" smtClean="0"/>
              <a:t>html</a:t>
            </a:r>
            <a:r>
              <a:rPr lang="es-PE" dirty="0" smtClean="0"/>
              <a:t>&gt;</a:t>
            </a:r>
          </a:p>
          <a:p>
            <a:r>
              <a:rPr lang="es-PE" dirty="0" smtClean="0"/>
              <a:t>&lt;</a:t>
            </a:r>
            <a:r>
              <a:rPr lang="es-PE" dirty="0" err="1" smtClean="0"/>
              <a:t>html</a:t>
            </a:r>
            <a:r>
              <a:rPr lang="es-PE" dirty="0" smtClean="0"/>
              <a:t>&gt;</a:t>
            </a:r>
          </a:p>
          <a:p>
            <a:r>
              <a:rPr lang="es-PE" dirty="0" smtClean="0"/>
              <a:t>&lt;head&gt;</a:t>
            </a:r>
          </a:p>
          <a:p>
            <a:r>
              <a:rPr lang="es-PE" dirty="0" smtClean="0"/>
              <a:t>	&lt;meta </a:t>
            </a:r>
            <a:r>
              <a:rPr lang="es-PE" dirty="0" err="1" smtClean="0"/>
              <a:t>charset</a:t>
            </a:r>
            <a:r>
              <a:rPr lang="es-PE" dirty="0" smtClean="0"/>
              <a:t>="utf-8"&gt;</a:t>
            </a:r>
          </a:p>
          <a:p>
            <a:r>
              <a:rPr lang="es-PE" dirty="0" smtClean="0"/>
              <a:t>	&lt;meta </a:t>
            </a:r>
            <a:r>
              <a:rPr lang="es-PE" dirty="0" err="1" smtClean="0"/>
              <a:t>name</a:t>
            </a:r>
            <a:r>
              <a:rPr lang="es-PE" dirty="0" smtClean="0"/>
              <a:t>="</a:t>
            </a:r>
            <a:r>
              <a:rPr lang="es-PE" dirty="0" err="1" smtClean="0"/>
              <a:t>viewport</a:t>
            </a:r>
            <a:r>
              <a:rPr lang="es-PE" dirty="0" smtClean="0"/>
              <a:t>" </a:t>
            </a:r>
            <a:r>
              <a:rPr lang="es-PE" dirty="0" err="1" smtClean="0"/>
              <a:t>content</a:t>
            </a:r>
            <a:r>
              <a:rPr lang="es-PE" dirty="0" smtClean="0"/>
              <a:t>="</a:t>
            </a:r>
            <a:r>
              <a:rPr lang="es-PE" dirty="0" err="1" smtClean="0"/>
              <a:t>width</a:t>
            </a:r>
            <a:r>
              <a:rPr lang="es-PE" dirty="0" smtClean="0"/>
              <a:t>=</a:t>
            </a:r>
            <a:r>
              <a:rPr lang="es-PE" dirty="0" err="1" smtClean="0"/>
              <a:t>device-width</a:t>
            </a:r>
            <a:r>
              <a:rPr lang="es-PE" dirty="0" smtClean="0"/>
              <a:t>, </a:t>
            </a:r>
            <a:r>
              <a:rPr lang="es-PE" dirty="0" err="1" smtClean="0"/>
              <a:t>initial-scale</a:t>
            </a:r>
            <a:r>
              <a:rPr lang="es-PE" dirty="0" smtClean="0"/>
              <a:t>=1"&gt;</a:t>
            </a:r>
          </a:p>
          <a:p>
            <a:r>
              <a:rPr lang="es-PE" dirty="0" smtClean="0"/>
              <a:t>	&lt;</a:t>
            </a:r>
            <a:r>
              <a:rPr lang="es-PE" dirty="0" err="1" smtClean="0"/>
              <a:t>title</a:t>
            </a:r>
            <a:r>
              <a:rPr lang="es-PE" dirty="0" smtClean="0"/>
              <a:t>&gt;&lt;/</a:t>
            </a:r>
            <a:r>
              <a:rPr lang="es-PE" dirty="0" err="1" smtClean="0"/>
              <a:t>title</a:t>
            </a:r>
            <a:r>
              <a:rPr lang="es-PE" dirty="0" smtClean="0"/>
              <a:t>&gt;</a:t>
            </a:r>
          </a:p>
          <a:p>
            <a:r>
              <a:rPr lang="es-PE" dirty="0" smtClean="0"/>
              <a:t>&lt;/head&gt;</a:t>
            </a:r>
          </a:p>
          <a:p>
            <a:r>
              <a:rPr lang="es-PE" dirty="0" smtClean="0"/>
              <a:t>&lt;</a:t>
            </a:r>
            <a:r>
              <a:rPr lang="es-PE" dirty="0" err="1" smtClean="0"/>
              <a:t>body</a:t>
            </a:r>
            <a:r>
              <a:rPr lang="es-PE" dirty="0" smtClean="0"/>
              <a:t>&gt;</a:t>
            </a:r>
          </a:p>
          <a:p>
            <a:r>
              <a:rPr lang="es-PE" dirty="0" smtClean="0"/>
              <a:t>    Utilizamos la metodología AMCO &lt;</a:t>
            </a:r>
            <a:r>
              <a:rPr lang="es-PE" dirty="0" err="1" smtClean="0"/>
              <a:t>img</a:t>
            </a:r>
            <a:r>
              <a:rPr lang="es-PE" dirty="0" smtClean="0"/>
              <a:t> </a:t>
            </a:r>
            <a:r>
              <a:rPr lang="es-PE" dirty="0" err="1" smtClean="0"/>
              <a:t>src</a:t>
            </a:r>
            <a:r>
              <a:rPr lang="es-PE" dirty="0" smtClean="0"/>
              <a:t>="aluzo algarrobos.png" </a:t>
            </a:r>
            <a:r>
              <a:rPr lang="es-PE" dirty="0" err="1" smtClean="0"/>
              <a:t>width</a:t>
            </a:r>
            <a:r>
              <a:rPr lang="es-PE" dirty="0" smtClean="0"/>
              <a:t>=20% </a:t>
            </a:r>
            <a:r>
              <a:rPr lang="es-PE" dirty="0" err="1" smtClean="0"/>
              <a:t>height</a:t>
            </a:r>
            <a:r>
              <a:rPr lang="es-PE" dirty="0" smtClean="0"/>
              <a:t>=20%&gt; La imagen se visualizó&lt;</a:t>
            </a:r>
            <a:r>
              <a:rPr lang="es-PE" dirty="0" err="1" smtClean="0"/>
              <a:t>br</a:t>
            </a:r>
            <a:r>
              <a:rPr lang="es-PE" dirty="0" smtClean="0"/>
              <a:t>&gt;</a:t>
            </a:r>
          </a:p>
          <a:p>
            <a:r>
              <a:rPr lang="es-PE" dirty="0" smtClean="0"/>
              <a:t>    Utilizamos la metodología AMCO &lt;</a:t>
            </a:r>
            <a:r>
              <a:rPr lang="es-PE" dirty="0" err="1" smtClean="0"/>
              <a:t>img</a:t>
            </a:r>
            <a:r>
              <a:rPr lang="es-PE" dirty="0" smtClean="0"/>
              <a:t> </a:t>
            </a:r>
            <a:r>
              <a:rPr lang="es-PE" dirty="0" err="1" smtClean="0"/>
              <a:t>src</a:t>
            </a:r>
            <a:r>
              <a:rPr lang="es-PE" dirty="0" smtClean="0"/>
              <a:t>="aluzo algarrobos.png" </a:t>
            </a:r>
            <a:r>
              <a:rPr lang="es-PE" dirty="0" err="1" smtClean="0"/>
              <a:t>width</a:t>
            </a:r>
            <a:r>
              <a:rPr lang="es-PE" dirty="0" smtClean="0"/>
              <a:t>=20% </a:t>
            </a:r>
            <a:r>
              <a:rPr lang="es-PE" dirty="0" err="1" smtClean="0"/>
              <a:t>height</a:t>
            </a:r>
            <a:r>
              <a:rPr lang="es-PE" dirty="0" smtClean="0"/>
              <a:t>=20% </a:t>
            </a:r>
            <a:r>
              <a:rPr lang="es-PE" dirty="0" err="1" smtClean="0"/>
              <a:t>align</a:t>
            </a:r>
            <a:r>
              <a:rPr lang="es-PE" dirty="0" smtClean="0"/>
              <a:t>="center"&gt;La imagen se visualizó&lt;</a:t>
            </a:r>
            <a:r>
              <a:rPr lang="es-PE" dirty="0" err="1" smtClean="0"/>
              <a:t>br</a:t>
            </a:r>
            <a:r>
              <a:rPr lang="es-PE" dirty="0" smtClean="0"/>
              <a:t>&gt;</a:t>
            </a:r>
          </a:p>
          <a:p>
            <a:r>
              <a:rPr lang="es-PE" dirty="0" smtClean="0"/>
              <a:t>    Utilizamos la metodología AMCO &lt;</a:t>
            </a:r>
            <a:r>
              <a:rPr lang="es-PE" dirty="0" err="1" smtClean="0"/>
              <a:t>img</a:t>
            </a:r>
            <a:r>
              <a:rPr lang="es-PE" dirty="0" smtClean="0"/>
              <a:t> </a:t>
            </a:r>
            <a:r>
              <a:rPr lang="es-PE" dirty="0" err="1" smtClean="0"/>
              <a:t>src</a:t>
            </a:r>
            <a:r>
              <a:rPr lang="es-PE" dirty="0" smtClean="0"/>
              <a:t>="aluzo algarrobos.png" </a:t>
            </a:r>
            <a:r>
              <a:rPr lang="es-PE" dirty="0" err="1" smtClean="0"/>
              <a:t>width</a:t>
            </a:r>
            <a:r>
              <a:rPr lang="es-PE" dirty="0" smtClean="0"/>
              <a:t>=20% </a:t>
            </a:r>
            <a:r>
              <a:rPr lang="es-PE" dirty="0" err="1" smtClean="0"/>
              <a:t>height</a:t>
            </a:r>
            <a:r>
              <a:rPr lang="es-PE" dirty="0" smtClean="0"/>
              <a:t>=20% </a:t>
            </a:r>
            <a:r>
              <a:rPr lang="es-PE" dirty="0" err="1" smtClean="0"/>
              <a:t>align</a:t>
            </a:r>
            <a:r>
              <a:rPr lang="es-PE" dirty="0" smtClean="0"/>
              <a:t>="</a:t>
            </a:r>
            <a:r>
              <a:rPr lang="es-PE" dirty="0" err="1" smtClean="0"/>
              <a:t>left</a:t>
            </a:r>
            <a:r>
              <a:rPr lang="es-PE" dirty="0" smtClean="0"/>
              <a:t>"&gt;La imagen se visualizó&lt;</a:t>
            </a:r>
            <a:r>
              <a:rPr lang="es-PE" dirty="0" err="1" smtClean="0"/>
              <a:t>br</a:t>
            </a:r>
            <a:r>
              <a:rPr lang="es-PE" dirty="0" smtClean="0"/>
              <a:t>&gt;</a:t>
            </a:r>
          </a:p>
          <a:p>
            <a:r>
              <a:rPr lang="es-PE" dirty="0" smtClean="0"/>
              <a:t>	&lt;p&gt;Utilizamos la metodología AMCO &lt;</a:t>
            </a:r>
            <a:r>
              <a:rPr lang="es-PE" dirty="0" err="1" smtClean="0"/>
              <a:t>img</a:t>
            </a:r>
            <a:r>
              <a:rPr lang="es-PE" dirty="0" smtClean="0"/>
              <a:t> </a:t>
            </a:r>
            <a:r>
              <a:rPr lang="es-PE" dirty="0" err="1" smtClean="0"/>
              <a:t>src</a:t>
            </a:r>
            <a:r>
              <a:rPr lang="es-PE" dirty="0" smtClean="0"/>
              <a:t>="aluzo algarrobos.png" </a:t>
            </a:r>
            <a:r>
              <a:rPr lang="es-PE" dirty="0" err="1" smtClean="0"/>
              <a:t>width</a:t>
            </a:r>
            <a:r>
              <a:rPr lang="es-PE" dirty="0" smtClean="0"/>
              <a:t>=20% </a:t>
            </a:r>
            <a:r>
              <a:rPr lang="es-PE" dirty="0" err="1" smtClean="0"/>
              <a:t>height</a:t>
            </a:r>
            <a:r>
              <a:rPr lang="es-PE" dirty="0" smtClean="0"/>
              <a:t>=20% </a:t>
            </a:r>
            <a:r>
              <a:rPr lang="es-PE" dirty="0" err="1" smtClean="0"/>
              <a:t>align</a:t>
            </a:r>
            <a:r>
              <a:rPr lang="es-PE" dirty="0" smtClean="0"/>
              <a:t>="</a:t>
            </a:r>
            <a:r>
              <a:rPr lang="es-PE" dirty="0" err="1" smtClean="0"/>
              <a:t>rigth</a:t>
            </a:r>
            <a:r>
              <a:rPr lang="es-PE" dirty="0" smtClean="0"/>
              <a:t>"&gt;La imagen se visualizó&lt;</a:t>
            </a:r>
            <a:r>
              <a:rPr lang="es-PE" dirty="0" err="1" smtClean="0"/>
              <a:t>br</a:t>
            </a:r>
            <a:r>
              <a:rPr lang="es-PE" dirty="0" smtClean="0"/>
              <a:t>&gt;&lt;/p&gt;</a:t>
            </a:r>
          </a:p>
          <a:p>
            <a:r>
              <a:rPr lang="es-PE" dirty="0" smtClean="0"/>
              <a:t>&lt;/</a:t>
            </a:r>
            <a:r>
              <a:rPr lang="es-PE" dirty="0" err="1" smtClean="0"/>
              <a:t>body</a:t>
            </a:r>
            <a:r>
              <a:rPr lang="es-PE" dirty="0" smtClean="0"/>
              <a:t>&gt;</a:t>
            </a:r>
          </a:p>
          <a:p>
            <a:r>
              <a:rPr lang="es-PE" dirty="0" smtClean="0"/>
              <a:t>&lt;/</a:t>
            </a:r>
            <a:r>
              <a:rPr lang="es-PE" dirty="0" err="1" smtClean="0"/>
              <a:t>html</a:t>
            </a:r>
            <a:r>
              <a:rPr lang="es-PE" dirty="0" smtClean="0"/>
              <a:t>&gt;</a:t>
            </a:r>
            <a:endParaRPr lang="es-PE" dirty="0"/>
          </a:p>
        </p:txBody>
      </p:sp>
    </p:spTree>
    <p:extLst>
      <p:ext uri="{BB962C8B-B14F-4D97-AF65-F5344CB8AC3E}">
        <p14:creationId xmlns:p14="http://schemas.microsoft.com/office/powerpoint/2010/main" val="27154724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PE" dirty="0" smtClean="0"/>
              <a:t>Hipervínculos </a:t>
            </a:r>
            <a:r>
              <a:rPr lang="es-PE" dirty="0" err="1" smtClean="0"/>
              <a:t>html</a:t>
            </a:r>
            <a:endParaRPr lang="es-PE" dirty="0"/>
          </a:p>
        </p:txBody>
      </p:sp>
      <p:sp>
        <p:nvSpPr>
          <p:cNvPr id="3" name="Subtítulo 2"/>
          <p:cNvSpPr>
            <a:spLocks noGrp="1"/>
          </p:cNvSpPr>
          <p:nvPr>
            <p:ph type="subTitle" idx="1"/>
          </p:nvPr>
        </p:nvSpPr>
        <p:spPr/>
        <p:txBody>
          <a:bodyPr/>
          <a:lstStyle/>
          <a:p>
            <a:endParaRPr lang="es-PE"/>
          </a:p>
        </p:txBody>
      </p:sp>
    </p:spTree>
    <p:extLst>
      <p:ext uri="{BB962C8B-B14F-4D97-AF65-F5344CB8AC3E}">
        <p14:creationId xmlns:p14="http://schemas.microsoft.com/office/powerpoint/2010/main" val="37726397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603900" y="896167"/>
            <a:ext cx="10992741" cy="1200329"/>
          </a:xfrm>
          <a:prstGeom prst="rect">
            <a:avLst/>
          </a:prstGeom>
        </p:spPr>
        <p:txBody>
          <a:bodyPr wrap="square">
            <a:spAutoFit/>
          </a:bodyPr>
          <a:lstStyle/>
          <a:p>
            <a:pPr algn="just"/>
            <a:r>
              <a:rPr lang="es-MX" dirty="0" smtClean="0"/>
              <a:t>Los hipervínculos nos permiten vincular documentos a otros documentos o recursos, vincular a partes específicas de documentos o hacer que las aplicaciones estén disponibles en una dirección web. Prácticamente cualquier contenido web se puede convertir en un enlace que, al pulsarlo (activarlo), dirija el navegador a la dirección web a la que apunta el enlace (URL)</a:t>
            </a:r>
            <a:endParaRPr lang="es-PE" dirty="0"/>
          </a:p>
        </p:txBody>
      </p:sp>
      <p:sp>
        <p:nvSpPr>
          <p:cNvPr id="5" name="Rectángulo 4"/>
          <p:cNvSpPr/>
          <p:nvPr/>
        </p:nvSpPr>
        <p:spPr>
          <a:xfrm>
            <a:off x="509801" y="372947"/>
            <a:ext cx="2220416" cy="523220"/>
          </a:xfrm>
          <a:prstGeom prst="rect">
            <a:avLst/>
          </a:prstGeom>
        </p:spPr>
        <p:txBody>
          <a:bodyPr wrap="none">
            <a:spAutoFit/>
          </a:bodyPr>
          <a:lstStyle/>
          <a:p>
            <a:r>
              <a:rPr lang="es-PE" sz="2800" b="1" dirty="0" smtClean="0">
                <a:solidFill>
                  <a:srgbClr val="FF0000"/>
                </a:solidFill>
                <a:effectLst>
                  <a:outerShdw blurRad="38100" dist="38100" dir="2700000" algn="tl">
                    <a:srgbClr val="000000">
                      <a:alpha val="43137"/>
                    </a:srgbClr>
                  </a:outerShdw>
                </a:effectLst>
              </a:rPr>
              <a:t>Hipervínculos</a:t>
            </a:r>
            <a:endParaRPr lang="es-PE" sz="2800" b="1" dirty="0">
              <a:solidFill>
                <a:srgbClr val="FF0000"/>
              </a:solidFill>
              <a:effectLst>
                <a:outerShdw blurRad="38100" dist="38100" dir="2700000" algn="tl">
                  <a:srgbClr val="000000">
                    <a:alpha val="43137"/>
                  </a:srgbClr>
                </a:outerShdw>
              </a:effectLst>
            </a:endParaRPr>
          </a:p>
        </p:txBody>
      </p:sp>
      <p:sp>
        <p:nvSpPr>
          <p:cNvPr id="6" name="Rectángulo 5"/>
          <p:cNvSpPr/>
          <p:nvPr/>
        </p:nvSpPr>
        <p:spPr>
          <a:xfrm>
            <a:off x="603900" y="3103492"/>
            <a:ext cx="8454639" cy="3139321"/>
          </a:xfrm>
          <a:prstGeom prst="rect">
            <a:avLst/>
          </a:prstGeom>
        </p:spPr>
        <p:txBody>
          <a:bodyPr wrap="square">
            <a:spAutoFit/>
          </a:bodyPr>
          <a:lstStyle/>
          <a:p>
            <a:r>
              <a:rPr lang="es-PE" dirty="0" smtClean="0"/>
              <a:t>&lt;!DOCTYPE </a:t>
            </a:r>
            <a:r>
              <a:rPr lang="es-PE" dirty="0" err="1" smtClean="0"/>
              <a:t>html</a:t>
            </a:r>
            <a:r>
              <a:rPr lang="es-PE" dirty="0" smtClean="0"/>
              <a:t>&gt;</a:t>
            </a:r>
          </a:p>
          <a:p>
            <a:r>
              <a:rPr lang="es-PE" dirty="0" smtClean="0"/>
              <a:t>&lt;</a:t>
            </a:r>
            <a:r>
              <a:rPr lang="es-PE" dirty="0" err="1" smtClean="0"/>
              <a:t>html</a:t>
            </a:r>
            <a:r>
              <a:rPr lang="es-PE" dirty="0" smtClean="0"/>
              <a:t>&gt;</a:t>
            </a:r>
          </a:p>
          <a:p>
            <a:r>
              <a:rPr lang="es-PE" dirty="0" smtClean="0"/>
              <a:t>&lt;head&gt;</a:t>
            </a:r>
          </a:p>
          <a:p>
            <a:r>
              <a:rPr lang="es-PE" dirty="0" smtClean="0"/>
              <a:t>	&lt;meta </a:t>
            </a:r>
            <a:r>
              <a:rPr lang="es-PE" dirty="0" err="1" smtClean="0"/>
              <a:t>charset</a:t>
            </a:r>
            <a:r>
              <a:rPr lang="es-PE" dirty="0" smtClean="0"/>
              <a:t>="utf-8"&gt;</a:t>
            </a:r>
          </a:p>
          <a:p>
            <a:r>
              <a:rPr lang="es-PE" dirty="0" smtClean="0"/>
              <a:t>	&lt;meta </a:t>
            </a:r>
            <a:r>
              <a:rPr lang="es-PE" dirty="0" err="1" smtClean="0"/>
              <a:t>name</a:t>
            </a:r>
            <a:r>
              <a:rPr lang="es-PE" dirty="0" smtClean="0"/>
              <a:t>="</a:t>
            </a:r>
            <a:r>
              <a:rPr lang="es-PE" dirty="0" err="1" smtClean="0"/>
              <a:t>viewport</a:t>
            </a:r>
            <a:r>
              <a:rPr lang="es-PE" dirty="0" smtClean="0"/>
              <a:t>" </a:t>
            </a:r>
            <a:r>
              <a:rPr lang="es-PE" dirty="0" err="1" smtClean="0"/>
              <a:t>content</a:t>
            </a:r>
            <a:r>
              <a:rPr lang="es-PE" dirty="0" smtClean="0"/>
              <a:t>="</a:t>
            </a:r>
            <a:r>
              <a:rPr lang="es-PE" dirty="0" err="1" smtClean="0"/>
              <a:t>width</a:t>
            </a:r>
            <a:r>
              <a:rPr lang="es-PE" dirty="0" smtClean="0"/>
              <a:t>=</a:t>
            </a:r>
            <a:r>
              <a:rPr lang="es-PE" dirty="0" err="1" smtClean="0"/>
              <a:t>device-width</a:t>
            </a:r>
            <a:r>
              <a:rPr lang="es-PE" dirty="0" smtClean="0"/>
              <a:t>, </a:t>
            </a:r>
            <a:r>
              <a:rPr lang="es-PE" dirty="0" err="1" smtClean="0"/>
              <a:t>initial-scale</a:t>
            </a:r>
            <a:r>
              <a:rPr lang="es-PE" dirty="0" smtClean="0"/>
              <a:t>=1"&gt;</a:t>
            </a:r>
          </a:p>
          <a:p>
            <a:r>
              <a:rPr lang="es-PE" dirty="0" smtClean="0"/>
              <a:t>	&lt;</a:t>
            </a:r>
            <a:r>
              <a:rPr lang="es-PE" dirty="0" err="1" smtClean="0"/>
              <a:t>title</a:t>
            </a:r>
            <a:r>
              <a:rPr lang="es-PE" dirty="0" smtClean="0"/>
              <a:t>&gt;&lt;/</a:t>
            </a:r>
            <a:r>
              <a:rPr lang="es-PE" dirty="0" err="1" smtClean="0"/>
              <a:t>title</a:t>
            </a:r>
            <a:r>
              <a:rPr lang="es-PE" dirty="0" smtClean="0"/>
              <a:t>&gt;</a:t>
            </a:r>
          </a:p>
          <a:p>
            <a:r>
              <a:rPr lang="es-PE" dirty="0" smtClean="0"/>
              <a:t>&lt;/head&gt;</a:t>
            </a:r>
          </a:p>
          <a:p>
            <a:r>
              <a:rPr lang="es-PE" dirty="0" smtClean="0"/>
              <a:t>&lt;</a:t>
            </a:r>
            <a:r>
              <a:rPr lang="es-PE" dirty="0" err="1" smtClean="0"/>
              <a:t>body</a:t>
            </a:r>
            <a:r>
              <a:rPr lang="es-PE" dirty="0" smtClean="0"/>
              <a:t>&gt;</a:t>
            </a:r>
          </a:p>
          <a:p>
            <a:r>
              <a:rPr lang="es-PE" dirty="0" smtClean="0"/>
              <a:t>   &lt;a </a:t>
            </a:r>
            <a:r>
              <a:rPr lang="es-PE" dirty="0" err="1" smtClean="0"/>
              <a:t>href</a:t>
            </a:r>
            <a:r>
              <a:rPr lang="es-PE" dirty="0" smtClean="0"/>
              <a:t>="http:\\www.algarrobos.net/alumnos"&gt; Intranet alumnos &lt;/a&gt;</a:t>
            </a:r>
          </a:p>
          <a:p>
            <a:r>
              <a:rPr lang="es-PE" dirty="0" smtClean="0"/>
              <a:t>&lt;/</a:t>
            </a:r>
            <a:r>
              <a:rPr lang="es-PE" dirty="0" err="1" smtClean="0"/>
              <a:t>body</a:t>
            </a:r>
            <a:r>
              <a:rPr lang="es-PE" dirty="0" smtClean="0"/>
              <a:t>&gt;</a:t>
            </a:r>
          </a:p>
          <a:p>
            <a:r>
              <a:rPr lang="es-PE" dirty="0" smtClean="0"/>
              <a:t>&lt;/</a:t>
            </a:r>
            <a:r>
              <a:rPr lang="es-PE" dirty="0" err="1" smtClean="0"/>
              <a:t>html</a:t>
            </a:r>
            <a:r>
              <a:rPr lang="es-PE" dirty="0" smtClean="0"/>
              <a:t>&gt;</a:t>
            </a:r>
            <a:endParaRPr lang="es-PE" dirty="0"/>
          </a:p>
        </p:txBody>
      </p:sp>
    </p:spTree>
    <p:extLst>
      <p:ext uri="{BB962C8B-B14F-4D97-AF65-F5344CB8AC3E}">
        <p14:creationId xmlns:p14="http://schemas.microsoft.com/office/powerpoint/2010/main" val="6830434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578123" y="1324199"/>
            <a:ext cx="9685234" cy="3693319"/>
          </a:xfrm>
          <a:prstGeom prst="rect">
            <a:avLst/>
          </a:prstGeom>
        </p:spPr>
        <p:txBody>
          <a:bodyPr wrap="square">
            <a:spAutoFit/>
          </a:bodyPr>
          <a:lstStyle/>
          <a:p>
            <a:r>
              <a:rPr lang="es-PE" dirty="0" smtClean="0"/>
              <a:t>&lt;!DOCTYPE </a:t>
            </a:r>
            <a:r>
              <a:rPr lang="es-PE" dirty="0" err="1" smtClean="0"/>
              <a:t>html</a:t>
            </a:r>
            <a:r>
              <a:rPr lang="es-PE" dirty="0" smtClean="0"/>
              <a:t>&gt;</a:t>
            </a:r>
          </a:p>
          <a:p>
            <a:r>
              <a:rPr lang="es-PE" dirty="0" smtClean="0"/>
              <a:t>&lt;</a:t>
            </a:r>
            <a:r>
              <a:rPr lang="es-PE" dirty="0" err="1" smtClean="0"/>
              <a:t>html</a:t>
            </a:r>
            <a:r>
              <a:rPr lang="es-PE" dirty="0" smtClean="0"/>
              <a:t>&gt;</a:t>
            </a:r>
          </a:p>
          <a:p>
            <a:r>
              <a:rPr lang="es-PE" dirty="0" smtClean="0"/>
              <a:t>&lt;head&gt;</a:t>
            </a:r>
          </a:p>
          <a:p>
            <a:r>
              <a:rPr lang="es-PE" dirty="0" smtClean="0"/>
              <a:t>	&lt;meta </a:t>
            </a:r>
            <a:r>
              <a:rPr lang="es-PE" dirty="0" err="1" smtClean="0"/>
              <a:t>charset</a:t>
            </a:r>
            <a:r>
              <a:rPr lang="es-PE" dirty="0" smtClean="0"/>
              <a:t>="utf-8"&gt;</a:t>
            </a:r>
          </a:p>
          <a:p>
            <a:r>
              <a:rPr lang="es-PE" dirty="0" smtClean="0"/>
              <a:t>	&lt;meta </a:t>
            </a:r>
            <a:r>
              <a:rPr lang="es-PE" dirty="0" err="1" smtClean="0"/>
              <a:t>name</a:t>
            </a:r>
            <a:r>
              <a:rPr lang="es-PE" dirty="0" smtClean="0"/>
              <a:t>="</a:t>
            </a:r>
            <a:r>
              <a:rPr lang="es-PE" dirty="0" err="1" smtClean="0"/>
              <a:t>viewport</a:t>
            </a:r>
            <a:r>
              <a:rPr lang="es-PE" dirty="0" smtClean="0"/>
              <a:t>" </a:t>
            </a:r>
            <a:r>
              <a:rPr lang="es-PE" dirty="0" err="1" smtClean="0"/>
              <a:t>content</a:t>
            </a:r>
            <a:r>
              <a:rPr lang="es-PE" dirty="0" smtClean="0"/>
              <a:t>="</a:t>
            </a:r>
            <a:r>
              <a:rPr lang="es-PE" dirty="0" err="1" smtClean="0"/>
              <a:t>width</a:t>
            </a:r>
            <a:r>
              <a:rPr lang="es-PE" dirty="0" smtClean="0"/>
              <a:t>=</a:t>
            </a:r>
            <a:r>
              <a:rPr lang="es-PE" dirty="0" err="1" smtClean="0"/>
              <a:t>device-width</a:t>
            </a:r>
            <a:r>
              <a:rPr lang="es-PE" dirty="0" smtClean="0"/>
              <a:t>, </a:t>
            </a:r>
            <a:r>
              <a:rPr lang="es-PE" dirty="0" err="1" smtClean="0"/>
              <a:t>initial-scale</a:t>
            </a:r>
            <a:r>
              <a:rPr lang="es-PE" dirty="0" smtClean="0"/>
              <a:t>=1"&gt;</a:t>
            </a:r>
          </a:p>
          <a:p>
            <a:r>
              <a:rPr lang="es-PE" dirty="0" smtClean="0"/>
              <a:t>	&lt;</a:t>
            </a:r>
            <a:r>
              <a:rPr lang="es-PE" dirty="0" err="1" smtClean="0"/>
              <a:t>title</a:t>
            </a:r>
            <a:r>
              <a:rPr lang="es-PE" dirty="0" smtClean="0"/>
              <a:t>&gt;&lt;/</a:t>
            </a:r>
            <a:r>
              <a:rPr lang="es-PE" dirty="0" err="1" smtClean="0"/>
              <a:t>title</a:t>
            </a:r>
            <a:r>
              <a:rPr lang="es-PE" dirty="0" smtClean="0"/>
              <a:t>&gt;</a:t>
            </a:r>
          </a:p>
          <a:p>
            <a:r>
              <a:rPr lang="es-PE" dirty="0" smtClean="0"/>
              <a:t>&lt;/head&gt;</a:t>
            </a:r>
          </a:p>
          <a:p>
            <a:r>
              <a:rPr lang="es-PE" dirty="0" smtClean="0"/>
              <a:t>&lt;</a:t>
            </a:r>
            <a:r>
              <a:rPr lang="es-PE" dirty="0" err="1" smtClean="0"/>
              <a:t>body</a:t>
            </a:r>
            <a:r>
              <a:rPr lang="es-PE" dirty="0" smtClean="0"/>
              <a:t>&gt;</a:t>
            </a:r>
          </a:p>
          <a:p>
            <a:r>
              <a:rPr lang="es-PE" dirty="0" smtClean="0"/>
              <a:t>   &lt;a </a:t>
            </a:r>
            <a:r>
              <a:rPr lang="es-PE" dirty="0" err="1" smtClean="0"/>
              <a:t>href</a:t>
            </a:r>
            <a:r>
              <a:rPr lang="es-PE" dirty="0" smtClean="0"/>
              <a:t>="http:\\www.algarrobos.net/alumnos"&gt; &lt;</a:t>
            </a:r>
            <a:r>
              <a:rPr lang="es-PE" dirty="0" err="1" smtClean="0"/>
              <a:t>img</a:t>
            </a:r>
            <a:r>
              <a:rPr lang="es-PE" dirty="0" smtClean="0"/>
              <a:t> </a:t>
            </a:r>
            <a:r>
              <a:rPr lang="es-PE" dirty="0" err="1" smtClean="0"/>
              <a:t>src</a:t>
            </a:r>
            <a:r>
              <a:rPr lang="es-PE" dirty="0" smtClean="0"/>
              <a:t>="</a:t>
            </a:r>
            <a:r>
              <a:rPr lang="es-PE" dirty="0" err="1" smtClean="0"/>
              <a:t>images</a:t>
            </a:r>
            <a:r>
              <a:rPr lang="es-PE" dirty="0" smtClean="0"/>
              <a:t>\1.png" </a:t>
            </a:r>
            <a:r>
              <a:rPr lang="es-PE" dirty="0" err="1" smtClean="0"/>
              <a:t>width</a:t>
            </a:r>
            <a:r>
              <a:rPr lang="es-PE" dirty="0" smtClean="0"/>
              <a:t>="5%" </a:t>
            </a:r>
            <a:r>
              <a:rPr lang="es-PE" dirty="0" err="1" smtClean="0"/>
              <a:t>height</a:t>
            </a:r>
            <a:r>
              <a:rPr lang="es-PE" dirty="0" smtClean="0"/>
              <a:t>="5%"&gt;&lt;/a&gt;</a:t>
            </a:r>
          </a:p>
          <a:p>
            <a:endParaRPr lang="es-PE" dirty="0" smtClean="0"/>
          </a:p>
          <a:p>
            <a:r>
              <a:rPr lang="es-PE" dirty="0" smtClean="0"/>
              <a:t>&lt;/</a:t>
            </a:r>
            <a:r>
              <a:rPr lang="es-PE" dirty="0" err="1" smtClean="0"/>
              <a:t>body</a:t>
            </a:r>
            <a:r>
              <a:rPr lang="es-PE" dirty="0" smtClean="0"/>
              <a:t>&gt;</a:t>
            </a:r>
          </a:p>
          <a:p>
            <a:r>
              <a:rPr lang="es-PE" dirty="0" smtClean="0"/>
              <a:t>&lt;/</a:t>
            </a:r>
            <a:r>
              <a:rPr lang="es-PE" dirty="0" err="1" smtClean="0"/>
              <a:t>html</a:t>
            </a:r>
            <a:r>
              <a:rPr lang="es-PE" dirty="0" smtClean="0"/>
              <a:t>&gt;</a:t>
            </a:r>
            <a:endParaRPr lang="es-PE" dirty="0"/>
          </a:p>
        </p:txBody>
      </p:sp>
    </p:spTree>
    <p:extLst>
      <p:ext uri="{BB962C8B-B14F-4D97-AF65-F5344CB8AC3E}">
        <p14:creationId xmlns:p14="http://schemas.microsoft.com/office/powerpoint/2010/main" val="20298618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47529" y="86828"/>
            <a:ext cx="11163656" cy="2031325"/>
          </a:xfrm>
          <a:prstGeom prst="rect">
            <a:avLst/>
          </a:prstGeom>
        </p:spPr>
        <p:txBody>
          <a:bodyPr wrap="square">
            <a:spAutoFit/>
          </a:bodyPr>
          <a:lstStyle/>
          <a:p>
            <a:pPr algn="just"/>
            <a:r>
              <a:rPr lang="es-MX" i="1" u="sng" dirty="0" smtClean="0">
                <a:effectLst>
                  <a:outerShdw blurRad="38100" dist="38100" dir="2700000" algn="tl">
                    <a:srgbClr val="000000">
                      <a:alpha val="43137"/>
                    </a:srgbClr>
                  </a:outerShdw>
                </a:effectLst>
              </a:rPr>
              <a:t>TARGET</a:t>
            </a:r>
          </a:p>
          <a:p>
            <a:pPr algn="just"/>
            <a:r>
              <a:rPr lang="es-MX" dirty="0" smtClean="0"/>
              <a:t>    </a:t>
            </a:r>
            <a:r>
              <a:rPr lang="es-MX" dirty="0"/>
              <a:t>Especifica en donde desplegar la URL enlazada. Es un nombre (</a:t>
            </a:r>
            <a:r>
              <a:rPr lang="es-MX" dirty="0" err="1"/>
              <a:t>name</a:t>
            </a:r>
            <a:r>
              <a:rPr lang="es-MX" dirty="0"/>
              <a:t> of), o palabra clave (</a:t>
            </a:r>
            <a:r>
              <a:rPr lang="es-MX" dirty="0" err="1"/>
              <a:t>keyword</a:t>
            </a:r>
            <a:r>
              <a:rPr lang="es-MX" dirty="0"/>
              <a:t> </a:t>
            </a:r>
            <a:r>
              <a:rPr lang="es-MX" dirty="0" err="1"/>
              <a:t>for</a:t>
            </a:r>
            <a:r>
              <a:rPr lang="es-MX" dirty="0"/>
              <a:t>), un contexto de navegación (</a:t>
            </a:r>
            <a:r>
              <a:rPr lang="es-MX" dirty="0" err="1"/>
              <a:t>browsing</a:t>
            </a:r>
            <a:r>
              <a:rPr lang="es-MX" dirty="0"/>
              <a:t> </a:t>
            </a:r>
            <a:r>
              <a:rPr lang="es-MX" dirty="0" err="1"/>
              <a:t>context</a:t>
            </a:r>
            <a:r>
              <a:rPr lang="es-MX" dirty="0"/>
              <a:t>): una pestaña, ventana, o &lt;</a:t>
            </a:r>
            <a:r>
              <a:rPr lang="es-MX" dirty="0" err="1"/>
              <a:t>iframe</a:t>
            </a:r>
            <a:r>
              <a:rPr lang="es-MX" dirty="0"/>
              <a:t>&gt;. Las siguientes palabras clave (</a:t>
            </a:r>
            <a:r>
              <a:rPr lang="es-MX" dirty="0" err="1"/>
              <a:t>keywords</a:t>
            </a:r>
            <a:r>
              <a:rPr lang="es-MX" dirty="0"/>
              <a:t>) tienen significado especial:</a:t>
            </a:r>
          </a:p>
          <a:p>
            <a:pPr algn="just"/>
            <a:r>
              <a:rPr lang="es-MX" dirty="0" smtClean="0"/>
              <a:t>       </a:t>
            </a:r>
            <a:r>
              <a:rPr lang="es-MX" dirty="0"/>
              <a:t>_</a:t>
            </a:r>
            <a:r>
              <a:rPr lang="es-MX" dirty="0" err="1"/>
              <a:t>self</a:t>
            </a:r>
            <a:r>
              <a:rPr lang="es-MX" dirty="0"/>
              <a:t>: Carga la URL en el mismo contexto de navegación que el actual. Este es el comportamiento por defecto.</a:t>
            </a:r>
          </a:p>
          <a:p>
            <a:pPr algn="just"/>
            <a:r>
              <a:rPr lang="es-MX" dirty="0"/>
              <a:t>        _</a:t>
            </a:r>
            <a:r>
              <a:rPr lang="es-MX" dirty="0" err="1"/>
              <a:t>blank</a:t>
            </a:r>
            <a:r>
              <a:rPr lang="es-MX" dirty="0"/>
              <a:t>: Carga la URL en un nuevo contexto de navegación. Usualmente es una pestaña, sin embargo, los usuarios pueden configurar los navegadores para utilizar una ventana nueva en lugar de la pestaña.</a:t>
            </a:r>
            <a:endParaRPr lang="es-PE" dirty="0"/>
          </a:p>
        </p:txBody>
      </p:sp>
      <p:sp>
        <p:nvSpPr>
          <p:cNvPr id="3" name="Rectángulo 2"/>
          <p:cNvSpPr/>
          <p:nvPr/>
        </p:nvSpPr>
        <p:spPr>
          <a:xfrm>
            <a:off x="1817405" y="2441933"/>
            <a:ext cx="9454498" cy="3693319"/>
          </a:xfrm>
          <a:prstGeom prst="rect">
            <a:avLst/>
          </a:prstGeom>
        </p:spPr>
        <p:txBody>
          <a:bodyPr wrap="square">
            <a:spAutoFit/>
          </a:bodyPr>
          <a:lstStyle/>
          <a:p>
            <a:r>
              <a:rPr lang="es-PE" dirty="0" smtClean="0"/>
              <a:t>&lt;!DOCTYPE </a:t>
            </a:r>
            <a:r>
              <a:rPr lang="es-PE" dirty="0" err="1" smtClean="0"/>
              <a:t>html</a:t>
            </a:r>
            <a:r>
              <a:rPr lang="es-PE" dirty="0" smtClean="0"/>
              <a:t>&gt;</a:t>
            </a:r>
          </a:p>
          <a:p>
            <a:r>
              <a:rPr lang="es-PE" dirty="0" smtClean="0"/>
              <a:t>&lt;</a:t>
            </a:r>
            <a:r>
              <a:rPr lang="es-PE" dirty="0" err="1" smtClean="0"/>
              <a:t>html</a:t>
            </a:r>
            <a:r>
              <a:rPr lang="es-PE" dirty="0" smtClean="0"/>
              <a:t>&gt;</a:t>
            </a:r>
          </a:p>
          <a:p>
            <a:r>
              <a:rPr lang="es-PE" dirty="0" smtClean="0"/>
              <a:t>&lt;head&gt;</a:t>
            </a:r>
          </a:p>
          <a:p>
            <a:r>
              <a:rPr lang="es-PE" dirty="0" smtClean="0"/>
              <a:t>	&lt;meta </a:t>
            </a:r>
            <a:r>
              <a:rPr lang="es-PE" dirty="0" err="1" smtClean="0"/>
              <a:t>charset</a:t>
            </a:r>
            <a:r>
              <a:rPr lang="es-PE" dirty="0" smtClean="0"/>
              <a:t>="utf-8"&gt;</a:t>
            </a:r>
          </a:p>
          <a:p>
            <a:r>
              <a:rPr lang="es-PE" dirty="0" smtClean="0"/>
              <a:t>	&lt;meta </a:t>
            </a:r>
            <a:r>
              <a:rPr lang="es-PE" dirty="0" err="1" smtClean="0"/>
              <a:t>name</a:t>
            </a:r>
            <a:r>
              <a:rPr lang="es-PE" dirty="0" smtClean="0"/>
              <a:t>="</a:t>
            </a:r>
            <a:r>
              <a:rPr lang="es-PE" dirty="0" err="1" smtClean="0"/>
              <a:t>viewport</a:t>
            </a:r>
            <a:r>
              <a:rPr lang="es-PE" dirty="0" smtClean="0"/>
              <a:t>" </a:t>
            </a:r>
            <a:r>
              <a:rPr lang="es-PE" dirty="0" err="1" smtClean="0"/>
              <a:t>content</a:t>
            </a:r>
            <a:r>
              <a:rPr lang="es-PE" dirty="0" smtClean="0"/>
              <a:t>="</a:t>
            </a:r>
            <a:r>
              <a:rPr lang="es-PE" dirty="0" err="1" smtClean="0"/>
              <a:t>width</a:t>
            </a:r>
            <a:r>
              <a:rPr lang="es-PE" dirty="0" smtClean="0"/>
              <a:t>=</a:t>
            </a:r>
            <a:r>
              <a:rPr lang="es-PE" dirty="0" err="1" smtClean="0"/>
              <a:t>device-width</a:t>
            </a:r>
            <a:r>
              <a:rPr lang="es-PE" dirty="0" smtClean="0"/>
              <a:t>, </a:t>
            </a:r>
            <a:r>
              <a:rPr lang="es-PE" dirty="0" err="1" smtClean="0"/>
              <a:t>initial-scale</a:t>
            </a:r>
            <a:r>
              <a:rPr lang="es-PE" dirty="0" smtClean="0"/>
              <a:t>=1"&gt;</a:t>
            </a:r>
          </a:p>
          <a:p>
            <a:r>
              <a:rPr lang="es-PE" dirty="0" smtClean="0"/>
              <a:t>	&lt;</a:t>
            </a:r>
            <a:r>
              <a:rPr lang="es-PE" dirty="0" err="1" smtClean="0"/>
              <a:t>title</a:t>
            </a:r>
            <a:r>
              <a:rPr lang="es-PE" dirty="0" smtClean="0"/>
              <a:t>&gt;&lt;/</a:t>
            </a:r>
            <a:r>
              <a:rPr lang="es-PE" dirty="0" err="1" smtClean="0"/>
              <a:t>title</a:t>
            </a:r>
            <a:r>
              <a:rPr lang="es-PE" dirty="0" smtClean="0"/>
              <a:t>&gt;</a:t>
            </a:r>
          </a:p>
          <a:p>
            <a:r>
              <a:rPr lang="es-PE" dirty="0" smtClean="0"/>
              <a:t>&lt;/head&gt;</a:t>
            </a:r>
          </a:p>
          <a:p>
            <a:r>
              <a:rPr lang="es-PE" dirty="0" smtClean="0"/>
              <a:t>&lt;</a:t>
            </a:r>
            <a:r>
              <a:rPr lang="es-PE" dirty="0" err="1" smtClean="0"/>
              <a:t>body</a:t>
            </a:r>
            <a:r>
              <a:rPr lang="es-PE" dirty="0" smtClean="0"/>
              <a:t>&gt;</a:t>
            </a:r>
          </a:p>
          <a:p>
            <a:r>
              <a:rPr lang="es-PE" dirty="0" smtClean="0"/>
              <a:t>   &lt;a </a:t>
            </a:r>
            <a:r>
              <a:rPr lang="es-PE" dirty="0" err="1" smtClean="0"/>
              <a:t>href</a:t>
            </a:r>
            <a:r>
              <a:rPr lang="es-PE" dirty="0" smtClean="0"/>
              <a:t>="http:\\www.algarrobos.net/alumnos" target="_</a:t>
            </a:r>
            <a:r>
              <a:rPr lang="es-PE" dirty="0" err="1" smtClean="0"/>
              <a:t>blank</a:t>
            </a:r>
            <a:r>
              <a:rPr lang="es-PE" dirty="0" smtClean="0"/>
              <a:t>"&gt; &lt;</a:t>
            </a:r>
            <a:r>
              <a:rPr lang="es-PE" dirty="0" err="1" smtClean="0"/>
              <a:t>img</a:t>
            </a:r>
            <a:r>
              <a:rPr lang="es-PE" dirty="0" smtClean="0"/>
              <a:t> </a:t>
            </a:r>
            <a:r>
              <a:rPr lang="es-PE" dirty="0" err="1" smtClean="0"/>
              <a:t>src</a:t>
            </a:r>
            <a:r>
              <a:rPr lang="es-PE" dirty="0" smtClean="0"/>
              <a:t>="</a:t>
            </a:r>
            <a:r>
              <a:rPr lang="es-PE" dirty="0" err="1" smtClean="0"/>
              <a:t>images</a:t>
            </a:r>
            <a:r>
              <a:rPr lang="es-PE" dirty="0" smtClean="0"/>
              <a:t>\1.png" </a:t>
            </a:r>
            <a:r>
              <a:rPr lang="es-PE" dirty="0" err="1" smtClean="0"/>
              <a:t>width</a:t>
            </a:r>
            <a:r>
              <a:rPr lang="es-PE" dirty="0" smtClean="0"/>
              <a:t>="5%" </a:t>
            </a:r>
            <a:r>
              <a:rPr lang="es-PE" dirty="0" err="1" smtClean="0"/>
              <a:t>height</a:t>
            </a:r>
            <a:r>
              <a:rPr lang="es-PE" dirty="0" smtClean="0"/>
              <a:t>="5%"&gt;&lt;/a&gt;</a:t>
            </a:r>
          </a:p>
          <a:p>
            <a:endParaRPr lang="es-PE" dirty="0" smtClean="0"/>
          </a:p>
          <a:p>
            <a:r>
              <a:rPr lang="es-PE" dirty="0" smtClean="0"/>
              <a:t>&lt;/</a:t>
            </a:r>
            <a:r>
              <a:rPr lang="es-PE" dirty="0" err="1" smtClean="0"/>
              <a:t>body</a:t>
            </a:r>
            <a:r>
              <a:rPr lang="es-PE" dirty="0" smtClean="0"/>
              <a:t>&gt;</a:t>
            </a:r>
          </a:p>
          <a:p>
            <a:r>
              <a:rPr lang="es-PE" dirty="0" smtClean="0"/>
              <a:t>&lt;/</a:t>
            </a:r>
            <a:r>
              <a:rPr lang="es-PE" dirty="0" err="1" smtClean="0"/>
              <a:t>html</a:t>
            </a:r>
            <a:r>
              <a:rPr lang="es-PE" dirty="0" smtClean="0"/>
              <a:t>&gt;</a:t>
            </a:r>
            <a:endParaRPr lang="es-PE" dirty="0"/>
          </a:p>
        </p:txBody>
      </p:sp>
    </p:spTree>
    <p:extLst>
      <p:ext uri="{BB962C8B-B14F-4D97-AF65-F5344CB8AC3E}">
        <p14:creationId xmlns:p14="http://schemas.microsoft.com/office/powerpoint/2010/main" val="19251886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222048" y="1153284"/>
            <a:ext cx="9904576" cy="3416320"/>
          </a:xfrm>
          <a:prstGeom prst="rect">
            <a:avLst/>
          </a:prstGeom>
        </p:spPr>
        <p:txBody>
          <a:bodyPr wrap="square">
            <a:spAutoFit/>
          </a:bodyPr>
          <a:lstStyle/>
          <a:p>
            <a:r>
              <a:rPr lang="es-PE" dirty="0" smtClean="0"/>
              <a:t>&lt;!DOCTYPE </a:t>
            </a:r>
            <a:r>
              <a:rPr lang="es-PE" dirty="0" err="1" smtClean="0"/>
              <a:t>html</a:t>
            </a:r>
            <a:r>
              <a:rPr lang="es-PE" dirty="0" smtClean="0"/>
              <a:t>&gt;</a:t>
            </a:r>
          </a:p>
          <a:p>
            <a:r>
              <a:rPr lang="es-PE" dirty="0" smtClean="0"/>
              <a:t>&lt;</a:t>
            </a:r>
            <a:r>
              <a:rPr lang="es-PE" dirty="0" err="1" smtClean="0"/>
              <a:t>html</a:t>
            </a:r>
            <a:r>
              <a:rPr lang="es-PE" dirty="0" smtClean="0"/>
              <a:t>&gt;</a:t>
            </a:r>
          </a:p>
          <a:p>
            <a:r>
              <a:rPr lang="es-PE" dirty="0" smtClean="0"/>
              <a:t>&lt;head&gt;</a:t>
            </a:r>
          </a:p>
          <a:p>
            <a:r>
              <a:rPr lang="es-PE" dirty="0" smtClean="0"/>
              <a:t>	&lt;meta </a:t>
            </a:r>
            <a:r>
              <a:rPr lang="es-PE" dirty="0" err="1" smtClean="0"/>
              <a:t>charset</a:t>
            </a:r>
            <a:r>
              <a:rPr lang="es-PE" dirty="0" smtClean="0"/>
              <a:t>="utf-8"&gt;</a:t>
            </a:r>
          </a:p>
          <a:p>
            <a:r>
              <a:rPr lang="es-PE" dirty="0" smtClean="0"/>
              <a:t>	&lt;meta </a:t>
            </a:r>
            <a:r>
              <a:rPr lang="es-PE" dirty="0" err="1" smtClean="0"/>
              <a:t>name</a:t>
            </a:r>
            <a:r>
              <a:rPr lang="es-PE" dirty="0" smtClean="0"/>
              <a:t>="</a:t>
            </a:r>
            <a:r>
              <a:rPr lang="es-PE" dirty="0" err="1" smtClean="0"/>
              <a:t>viewport</a:t>
            </a:r>
            <a:r>
              <a:rPr lang="es-PE" dirty="0" smtClean="0"/>
              <a:t>" </a:t>
            </a:r>
            <a:r>
              <a:rPr lang="es-PE" dirty="0" err="1" smtClean="0"/>
              <a:t>content</a:t>
            </a:r>
            <a:r>
              <a:rPr lang="es-PE" dirty="0" smtClean="0"/>
              <a:t>="</a:t>
            </a:r>
            <a:r>
              <a:rPr lang="es-PE" dirty="0" err="1" smtClean="0"/>
              <a:t>width</a:t>
            </a:r>
            <a:r>
              <a:rPr lang="es-PE" dirty="0" smtClean="0"/>
              <a:t>=</a:t>
            </a:r>
            <a:r>
              <a:rPr lang="es-PE" dirty="0" err="1" smtClean="0"/>
              <a:t>device-width</a:t>
            </a:r>
            <a:r>
              <a:rPr lang="es-PE" dirty="0" smtClean="0"/>
              <a:t>, </a:t>
            </a:r>
            <a:r>
              <a:rPr lang="es-PE" dirty="0" err="1" smtClean="0"/>
              <a:t>initial-scale</a:t>
            </a:r>
            <a:r>
              <a:rPr lang="es-PE" dirty="0" smtClean="0"/>
              <a:t>=1"&gt;</a:t>
            </a:r>
          </a:p>
          <a:p>
            <a:r>
              <a:rPr lang="es-PE" dirty="0" smtClean="0"/>
              <a:t>	&lt;</a:t>
            </a:r>
            <a:r>
              <a:rPr lang="es-PE" dirty="0" err="1" smtClean="0"/>
              <a:t>title</a:t>
            </a:r>
            <a:r>
              <a:rPr lang="es-PE" dirty="0" smtClean="0"/>
              <a:t>&gt;&lt;/</a:t>
            </a:r>
            <a:r>
              <a:rPr lang="es-PE" dirty="0" err="1" smtClean="0"/>
              <a:t>title</a:t>
            </a:r>
            <a:r>
              <a:rPr lang="es-PE" dirty="0" smtClean="0"/>
              <a:t>&gt;</a:t>
            </a:r>
          </a:p>
          <a:p>
            <a:r>
              <a:rPr lang="es-PE" dirty="0" smtClean="0"/>
              <a:t>&lt;/head&gt;</a:t>
            </a:r>
          </a:p>
          <a:p>
            <a:r>
              <a:rPr lang="es-PE" dirty="0" smtClean="0"/>
              <a:t>&lt;</a:t>
            </a:r>
            <a:r>
              <a:rPr lang="es-PE" dirty="0" err="1" smtClean="0"/>
              <a:t>body</a:t>
            </a:r>
            <a:r>
              <a:rPr lang="es-PE" dirty="0" smtClean="0"/>
              <a:t>&gt;</a:t>
            </a:r>
          </a:p>
          <a:p>
            <a:r>
              <a:rPr lang="es-PE" dirty="0" smtClean="0"/>
              <a:t>   &lt;a </a:t>
            </a:r>
            <a:r>
              <a:rPr lang="es-PE" dirty="0" err="1" smtClean="0"/>
              <a:t>href</a:t>
            </a:r>
            <a:r>
              <a:rPr lang="es-PE" dirty="0" smtClean="0"/>
              <a:t>="</a:t>
            </a:r>
            <a:r>
              <a:rPr lang="es-PE" dirty="0" err="1" smtClean="0"/>
              <a:t>images</a:t>
            </a:r>
            <a:r>
              <a:rPr lang="es-PE" dirty="0" smtClean="0"/>
              <a:t>\1.png" target="_</a:t>
            </a:r>
            <a:r>
              <a:rPr lang="es-PE" dirty="0" err="1" smtClean="0"/>
              <a:t>blank</a:t>
            </a:r>
            <a:r>
              <a:rPr lang="es-PE" smtClean="0"/>
              <a:t>"&gt;imagen </a:t>
            </a:r>
            <a:r>
              <a:rPr lang="es-PE" dirty="0" smtClean="0"/>
              <a:t>&lt;/a&gt;</a:t>
            </a:r>
          </a:p>
          <a:p>
            <a:endParaRPr lang="es-PE" dirty="0" smtClean="0"/>
          </a:p>
          <a:p>
            <a:r>
              <a:rPr lang="es-PE" dirty="0" smtClean="0"/>
              <a:t>&lt;/</a:t>
            </a:r>
            <a:r>
              <a:rPr lang="es-PE" dirty="0" err="1" smtClean="0"/>
              <a:t>body</a:t>
            </a:r>
            <a:r>
              <a:rPr lang="es-PE" dirty="0" smtClean="0"/>
              <a:t>&gt;</a:t>
            </a:r>
          </a:p>
          <a:p>
            <a:r>
              <a:rPr lang="es-PE" dirty="0" smtClean="0"/>
              <a:t>&lt;/</a:t>
            </a:r>
            <a:r>
              <a:rPr lang="es-PE" dirty="0" err="1" smtClean="0"/>
              <a:t>html</a:t>
            </a:r>
            <a:r>
              <a:rPr lang="es-PE" dirty="0" smtClean="0"/>
              <a:t>&gt;</a:t>
            </a:r>
            <a:endParaRPr lang="es-PE" dirty="0"/>
          </a:p>
        </p:txBody>
      </p:sp>
    </p:spTree>
    <p:extLst>
      <p:ext uri="{BB962C8B-B14F-4D97-AF65-F5344CB8AC3E}">
        <p14:creationId xmlns:p14="http://schemas.microsoft.com/office/powerpoint/2010/main" val="3463846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31506" y="1254053"/>
            <a:ext cx="5135844" cy="4247317"/>
          </a:xfrm>
          <a:prstGeom prst="rect">
            <a:avLst/>
          </a:prstGeom>
          <a:ln>
            <a:solidFill>
              <a:srgbClr val="FF0000"/>
            </a:solidFill>
          </a:ln>
        </p:spPr>
        <p:txBody>
          <a:bodyPr wrap="square">
            <a:spAutoFit/>
          </a:bodyPr>
          <a:lstStyle/>
          <a:p>
            <a:r>
              <a:rPr lang="es-PE" dirty="0" smtClean="0"/>
              <a:t>&lt;</a:t>
            </a:r>
            <a:r>
              <a:rPr lang="es-PE" dirty="0" err="1" smtClean="0"/>
              <a:t>html</a:t>
            </a:r>
            <a:r>
              <a:rPr lang="es-PE" dirty="0" smtClean="0"/>
              <a:t>&gt;</a:t>
            </a:r>
          </a:p>
          <a:p>
            <a:r>
              <a:rPr lang="es-PE" dirty="0" smtClean="0"/>
              <a:t>&lt;head&gt;</a:t>
            </a:r>
          </a:p>
          <a:p>
            <a:r>
              <a:rPr lang="es-PE" dirty="0" smtClean="0"/>
              <a:t>	&lt;meta </a:t>
            </a:r>
            <a:r>
              <a:rPr lang="es-PE" dirty="0" err="1" smtClean="0"/>
              <a:t>charset</a:t>
            </a:r>
            <a:r>
              <a:rPr lang="es-PE" dirty="0" smtClean="0"/>
              <a:t>="utf-8"&gt;</a:t>
            </a:r>
          </a:p>
          <a:p>
            <a:r>
              <a:rPr lang="es-PE" dirty="0" smtClean="0"/>
              <a:t>	&lt;meta </a:t>
            </a:r>
            <a:r>
              <a:rPr lang="es-PE" dirty="0" err="1" smtClean="0"/>
              <a:t>name</a:t>
            </a:r>
            <a:r>
              <a:rPr lang="es-PE" dirty="0" smtClean="0"/>
              <a:t>="</a:t>
            </a:r>
            <a:r>
              <a:rPr lang="es-PE" dirty="0" err="1" smtClean="0"/>
              <a:t>viewport</a:t>
            </a:r>
            <a:r>
              <a:rPr lang="es-PE" dirty="0" smtClean="0"/>
              <a:t>" </a:t>
            </a:r>
            <a:r>
              <a:rPr lang="es-PE" dirty="0" err="1" smtClean="0"/>
              <a:t>content</a:t>
            </a:r>
            <a:r>
              <a:rPr lang="es-PE" dirty="0" smtClean="0"/>
              <a:t>="</a:t>
            </a:r>
            <a:r>
              <a:rPr lang="es-PE" dirty="0" err="1" smtClean="0"/>
              <a:t>width</a:t>
            </a:r>
            <a:r>
              <a:rPr lang="es-PE" dirty="0" smtClean="0"/>
              <a:t>=</a:t>
            </a:r>
            <a:r>
              <a:rPr lang="es-PE" dirty="0" err="1" smtClean="0"/>
              <a:t>device-width</a:t>
            </a:r>
            <a:r>
              <a:rPr lang="es-PE" dirty="0" smtClean="0"/>
              <a:t>, </a:t>
            </a:r>
            <a:r>
              <a:rPr lang="es-PE" dirty="0" err="1" smtClean="0"/>
              <a:t>initial-scale</a:t>
            </a:r>
            <a:r>
              <a:rPr lang="es-PE" dirty="0" smtClean="0"/>
              <a:t>=1"&gt;</a:t>
            </a:r>
          </a:p>
          <a:p>
            <a:r>
              <a:rPr lang="es-PE" dirty="0" smtClean="0"/>
              <a:t>	&lt;</a:t>
            </a:r>
            <a:r>
              <a:rPr lang="es-PE" dirty="0" err="1" smtClean="0"/>
              <a:t>title</a:t>
            </a:r>
            <a:r>
              <a:rPr lang="es-PE" dirty="0" smtClean="0"/>
              <a:t>&gt;&lt;/</a:t>
            </a:r>
            <a:r>
              <a:rPr lang="es-PE" dirty="0" err="1" smtClean="0"/>
              <a:t>title</a:t>
            </a:r>
            <a:r>
              <a:rPr lang="es-PE" dirty="0" smtClean="0"/>
              <a:t>&gt;</a:t>
            </a:r>
          </a:p>
          <a:p>
            <a:r>
              <a:rPr lang="es-PE" dirty="0" smtClean="0"/>
              <a:t>&lt;/head&gt;</a:t>
            </a:r>
          </a:p>
          <a:p>
            <a:r>
              <a:rPr lang="es-PE" dirty="0" smtClean="0"/>
              <a:t>&lt;</a:t>
            </a:r>
            <a:r>
              <a:rPr lang="es-PE" dirty="0" err="1" smtClean="0"/>
              <a:t>body</a:t>
            </a:r>
            <a:r>
              <a:rPr lang="es-PE" dirty="0" smtClean="0"/>
              <a:t>&gt;</a:t>
            </a:r>
          </a:p>
          <a:p>
            <a:r>
              <a:rPr lang="es-PE" dirty="0" smtClean="0"/>
              <a:t>   &lt;a </a:t>
            </a:r>
            <a:r>
              <a:rPr lang="es-PE" dirty="0" err="1" smtClean="0"/>
              <a:t>href</a:t>
            </a:r>
            <a:r>
              <a:rPr lang="es-PE" dirty="0" smtClean="0"/>
              <a:t>="</a:t>
            </a:r>
            <a:r>
              <a:rPr lang="es-PE" dirty="0" err="1" smtClean="0"/>
              <a:t>docs</a:t>
            </a:r>
            <a:r>
              <a:rPr lang="es-PE" dirty="0" smtClean="0"/>
              <a:t>\</a:t>
            </a:r>
            <a:r>
              <a:rPr lang="es-PE" dirty="0" err="1" smtClean="0"/>
              <a:t>pdfs</a:t>
            </a:r>
            <a:r>
              <a:rPr lang="es-PE" dirty="0" smtClean="0"/>
              <a:t>\InvitaciónTalleresCambridge.pdf" target="_</a:t>
            </a:r>
            <a:r>
              <a:rPr lang="es-PE" dirty="0" err="1" smtClean="0"/>
              <a:t>blank</a:t>
            </a:r>
            <a:r>
              <a:rPr lang="es-PE" dirty="0" smtClean="0"/>
              <a:t>"&gt; &lt;</a:t>
            </a:r>
            <a:r>
              <a:rPr lang="es-PE" dirty="0" err="1" smtClean="0"/>
              <a:t>img</a:t>
            </a:r>
            <a:r>
              <a:rPr lang="es-PE" dirty="0" smtClean="0"/>
              <a:t> </a:t>
            </a:r>
            <a:r>
              <a:rPr lang="es-PE" dirty="0" err="1" smtClean="0"/>
              <a:t>src</a:t>
            </a:r>
            <a:r>
              <a:rPr lang="es-PE" dirty="0" smtClean="0"/>
              <a:t>="</a:t>
            </a:r>
            <a:r>
              <a:rPr lang="es-PE" dirty="0" err="1" smtClean="0"/>
              <a:t>images</a:t>
            </a:r>
            <a:r>
              <a:rPr lang="es-PE" dirty="0" smtClean="0"/>
              <a:t>\1.png" </a:t>
            </a:r>
            <a:r>
              <a:rPr lang="es-PE" dirty="0" err="1" smtClean="0"/>
              <a:t>width</a:t>
            </a:r>
            <a:r>
              <a:rPr lang="es-PE" dirty="0" smtClean="0"/>
              <a:t>="5%" </a:t>
            </a:r>
            <a:r>
              <a:rPr lang="es-PE" dirty="0" err="1" smtClean="0"/>
              <a:t>height</a:t>
            </a:r>
            <a:r>
              <a:rPr lang="es-PE" dirty="0" smtClean="0"/>
              <a:t>="5%"&gt;&lt;/a&gt;</a:t>
            </a:r>
          </a:p>
          <a:p>
            <a:endParaRPr lang="es-PE" dirty="0" smtClean="0"/>
          </a:p>
          <a:p>
            <a:r>
              <a:rPr lang="es-PE" dirty="0" smtClean="0"/>
              <a:t>&lt;/</a:t>
            </a:r>
            <a:r>
              <a:rPr lang="es-PE" dirty="0" err="1" smtClean="0"/>
              <a:t>body</a:t>
            </a:r>
            <a:r>
              <a:rPr lang="es-PE" dirty="0" smtClean="0"/>
              <a:t>&gt;</a:t>
            </a:r>
          </a:p>
          <a:p>
            <a:r>
              <a:rPr lang="es-PE" dirty="0" smtClean="0"/>
              <a:t>&lt;/</a:t>
            </a:r>
            <a:r>
              <a:rPr lang="es-PE" dirty="0" err="1" smtClean="0"/>
              <a:t>html</a:t>
            </a:r>
            <a:r>
              <a:rPr lang="es-PE" dirty="0" smtClean="0"/>
              <a:t>&gt;</a:t>
            </a:r>
            <a:endParaRPr lang="es-PE" dirty="0"/>
          </a:p>
        </p:txBody>
      </p:sp>
      <p:sp>
        <p:nvSpPr>
          <p:cNvPr id="4" name="Rectángulo 3"/>
          <p:cNvSpPr/>
          <p:nvPr/>
        </p:nvSpPr>
        <p:spPr>
          <a:xfrm>
            <a:off x="6570381" y="1254053"/>
            <a:ext cx="5135844" cy="3970318"/>
          </a:xfrm>
          <a:prstGeom prst="rect">
            <a:avLst/>
          </a:prstGeom>
          <a:ln>
            <a:solidFill>
              <a:srgbClr val="FF0000"/>
            </a:solidFill>
          </a:ln>
        </p:spPr>
        <p:txBody>
          <a:bodyPr wrap="square">
            <a:spAutoFit/>
          </a:bodyPr>
          <a:lstStyle/>
          <a:p>
            <a:r>
              <a:rPr lang="es-PE" dirty="0" smtClean="0"/>
              <a:t>&lt;</a:t>
            </a:r>
            <a:r>
              <a:rPr lang="es-PE" dirty="0" err="1" smtClean="0"/>
              <a:t>html</a:t>
            </a:r>
            <a:r>
              <a:rPr lang="es-PE" dirty="0" smtClean="0"/>
              <a:t>&gt;</a:t>
            </a:r>
          </a:p>
          <a:p>
            <a:r>
              <a:rPr lang="es-PE" dirty="0" smtClean="0"/>
              <a:t>&lt;head&gt;</a:t>
            </a:r>
          </a:p>
          <a:p>
            <a:r>
              <a:rPr lang="es-PE" dirty="0" smtClean="0"/>
              <a:t>	&lt;meta </a:t>
            </a:r>
            <a:r>
              <a:rPr lang="es-PE" dirty="0" err="1" smtClean="0"/>
              <a:t>charset</a:t>
            </a:r>
            <a:r>
              <a:rPr lang="es-PE" dirty="0" smtClean="0"/>
              <a:t>="utf-8"&gt;</a:t>
            </a:r>
          </a:p>
          <a:p>
            <a:r>
              <a:rPr lang="es-PE" dirty="0" smtClean="0"/>
              <a:t>	&lt;meta </a:t>
            </a:r>
            <a:r>
              <a:rPr lang="es-PE" dirty="0" err="1" smtClean="0"/>
              <a:t>name</a:t>
            </a:r>
            <a:r>
              <a:rPr lang="es-PE" dirty="0" smtClean="0"/>
              <a:t>="</a:t>
            </a:r>
            <a:r>
              <a:rPr lang="es-PE" dirty="0" err="1" smtClean="0"/>
              <a:t>viewport</a:t>
            </a:r>
            <a:r>
              <a:rPr lang="es-PE" dirty="0" smtClean="0"/>
              <a:t>" </a:t>
            </a:r>
            <a:r>
              <a:rPr lang="es-PE" dirty="0" err="1" smtClean="0"/>
              <a:t>content</a:t>
            </a:r>
            <a:r>
              <a:rPr lang="es-PE" dirty="0" smtClean="0"/>
              <a:t>="</a:t>
            </a:r>
            <a:r>
              <a:rPr lang="es-PE" dirty="0" err="1" smtClean="0"/>
              <a:t>width</a:t>
            </a:r>
            <a:r>
              <a:rPr lang="es-PE" dirty="0" smtClean="0"/>
              <a:t>=</a:t>
            </a:r>
            <a:r>
              <a:rPr lang="es-PE" dirty="0" err="1" smtClean="0"/>
              <a:t>device-width</a:t>
            </a:r>
            <a:r>
              <a:rPr lang="es-PE" dirty="0" smtClean="0"/>
              <a:t>, </a:t>
            </a:r>
            <a:r>
              <a:rPr lang="es-PE" dirty="0" err="1" smtClean="0"/>
              <a:t>initial-scale</a:t>
            </a:r>
            <a:r>
              <a:rPr lang="es-PE" dirty="0" smtClean="0"/>
              <a:t>=1"&gt;</a:t>
            </a:r>
          </a:p>
          <a:p>
            <a:r>
              <a:rPr lang="es-PE" dirty="0" smtClean="0"/>
              <a:t>	&lt;</a:t>
            </a:r>
            <a:r>
              <a:rPr lang="es-PE" dirty="0" err="1" smtClean="0"/>
              <a:t>title</a:t>
            </a:r>
            <a:r>
              <a:rPr lang="es-PE" dirty="0" smtClean="0"/>
              <a:t>&gt;&lt;/</a:t>
            </a:r>
            <a:r>
              <a:rPr lang="es-PE" dirty="0" err="1" smtClean="0"/>
              <a:t>title</a:t>
            </a:r>
            <a:r>
              <a:rPr lang="es-PE" dirty="0" smtClean="0"/>
              <a:t>&gt;</a:t>
            </a:r>
          </a:p>
          <a:p>
            <a:r>
              <a:rPr lang="es-PE" dirty="0" smtClean="0"/>
              <a:t>&lt;/head&gt;</a:t>
            </a:r>
          </a:p>
          <a:p>
            <a:r>
              <a:rPr lang="es-PE" dirty="0" smtClean="0"/>
              <a:t>&lt;</a:t>
            </a:r>
            <a:r>
              <a:rPr lang="es-PE" dirty="0" err="1" smtClean="0"/>
              <a:t>body</a:t>
            </a:r>
            <a:r>
              <a:rPr lang="es-PE" dirty="0" smtClean="0"/>
              <a:t>&gt;</a:t>
            </a:r>
          </a:p>
          <a:p>
            <a:r>
              <a:rPr lang="es-PE" dirty="0" smtClean="0"/>
              <a:t>   &lt;a </a:t>
            </a:r>
            <a:r>
              <a:rPr lang="es-PE" dirty="0" err="1" smtClean="0"/>
              <a:t>href</a:t>
            </a:r>
            <a:r>
              <a:rPr lang="es-PE" dirty="0" smtClean="0"/>
              <a:t>="</a:t>
            </a:r>
            <a:r>
              <a:rPr lang="es-PE" dirty="0" err="1" smtClean="0"/>
              <a:t>docs</a:t>
            </a:r>
            <a:r>
              <a:rPr lang="es-PE" dirty="0" smtClean="0"/>
              <a:t>\</a:t>
            </a:r>
            <a:r>
              <a:rPr lang="es-PE" dirty="0" err="1" smtClean="0"/>
              <a:t>pdfs</a:t>
            </a:r>
            <a:r>
              <a:rPr lang="es-PE" dirty="0" smtClean="0"/>
              <a:t>\InvitaciónTalleresCambridge.pdf" target="_</a:t>
            </a:r>
            <a:r>
              <a:rPr lang="es-PE" dirty="0" err="1" smtClean="0"/>
              <a:t>blank</a:t>
            </a:r>
            <a:r>
              <a:rPr lang="es-PE" dirty="0" smtClean="0"/>
              <a:t>"&gt; INVITACION&lt;/a&gt;</a:t>
            </a:r>
          </a:p>
          <a:p>
            <a:endParaRPr lang="es-PE" dirty="0" smtClean="0"/>
          </a:p>
          <a:p>
            <a:r>
              <a:rPr lang="es-PE" dirty="0" smtClean="0"/>
              <a:t>&lt;/</a:t>
            </a:r>
            <a:r>
              <a:rPr lang="es-PE" dirty="0" err="1" smtClean="0"/>
              <a:t>body</a:t>
            </a:r>
            <a:r>
              <a:rPr lang="es-PE" dirty="0" smtClean="0"/>
              <a:t>&gt;</a:t>
            </a:r>
          </a:p>
          <a:p>
            <a:r>
              <a:rPr lang="es-PE" dirty="0" smtClean="0"/>
              <a:t>&lt;/</a:t>
            </a:r>
            <a:r>
              <a:rPr lang="es-PE" dirty="0" err="1" smtClean="0"/>
              <a:t>html</a:t>
            </a:r>
            <a:r>
              <a:rPr lang="es-PE" dirty="0" smtClean="0"/>
              <a:t>&gt;</a:t>
            </a:r>
            <a:endParaRPr lang="es-PE" dirty="0"/>
          </a:p>
        </p:txBody>
      </p:sp>
    </p:spTree>
    <p:extLst>
      <p:ext uri="{BB962C8B-B14F-4D97-AF65-F5344CB8AC3E}">
        <p14:creationId xmlns:p14="http://schemas.microsoft.com/office/powerpoint/2010/main" val="25615793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92808" y="1527819"/>
            <a:ext cx="4626123" cy="2585323"/>
          </a:xfrm>
          <a:prstGeom prst="rect">
            <a:avLst/>
          </a:prstGeom>
          <a:ln w="28575">
            <a:solidFill>
              <a:srgbClr val="FF0000"/>
            </a:solidFill>
          </a:ln>
        </p:spPr>
        <p:txBody>
          <a:bodyPr wrap="square">
            <a:spAutoFit/>
          </a:bodyPr>
          <a:lstStyle/>
          <a:p>
            <a:r>
              <a:rPr lang="es-PE" dirty="0" smtClean="0"/>
              <a:t>&lt;</a:t>
            </a:r>
            <a:r>
              <a:rPr lang="es-PE" dirty="0" err="1" smtClean="0"/>
              <a:t>html</a:t>
            </a:r>
            <a:r>
              <a:rPr lang="es-PE" dirty="0" smtClean="0"/>
              <a:t>&gt;</a:t>
            </a:r>
          </a:p>
          <a:p>
            <a:r>
              <a:rPr lang="es-PE" dirty="0" smtClean="0"/>
              <a:t>  &lt;head&gt;</a:t>
            </a:r>
          </a:p>
          <a:p>
            <a:r>
              <a:rPr lang="es-PE" dirty="0" smtClean="0"/>
              <a:t>    &lt;meta </a:t>
            </a:r>
            <a:r>
              <a:rPr lang="es-PE" dirty="0" err="1" smtClean="0"/>
              <a:t>charset</a:t>
            </a:r>
            <a:r>
              <a:rPr lang="es-PE" dirty="0" smtClean="0"/>
              <a:t>="utf-8"&gt;……</a:t>
            </a:r>
          </a:p>
          <a:p>
            <a:r>
              <a:rPr lang="es-PE" dirty="0" smtClean="0"/>
              <a:t>      ………</a:t>
            </a:r>
          </a:p>
          <a:p>
            <a:r>
              <a:rPr lang="es-PE" dirty="0" smtClean="0"/>
              <a:t>    &lt;</a:t>
            </a:r>
            <a:r>
              <a:rPr lang="es-PE" dirty="0" err="1" smtClean="0"/>
              <a:t>title</a:t>
            </a:r>
            <a:r>
              <a:rPr lang="es-PE" dirty="0" smtClean="0"/>
              <a:t>&gt;Mi pagina de prueba&lt;/</a:t>
            </a:r>
            <a:r>
              <a:rPr lang="es-PE" dirty="0" err="1" smtClean="0"/>
              <a:t>title</a:t>
            </a:r>
            <a:r>
              <a:rPr lang="es-PE" dirty="0" smtClean="0"/>
              <a:t>&gt;</a:t>
            </a:r>
          </a:p>
          <a:p>
            <a:r>
              <a:rPr lang="es-PE" dirty="0" smtClean="0"/>
              <a:t>  &lt;/head&gt;</a:t>
            </a:r>
          </a:p>
          <a:p>
            <a:r>
              <a:rPr lang="es-PE" dirty="0" smtClean="0"/>
              <a:t>  &lt;</a:t>
            </a:r>
            <a:r>
              <a:rPr lang="es-PE" dirty="0" err="1" smtClean="0"/>
              <a:t>body</a:t>
            </a:r>
            <a:r>
              <a:rPr lang="es-PE" dirty="0" smtClean="0"/>
              <a:t>&gt;</a:t>
            </a:r>
          </a:p>
          <a:p>
            <a:r>
              <a:rPr lang="es-PE" dirty="0" smtClean="0"/>
              <a:t>  &lt;/</a:t>
            </a:r>
            <a:r>
              <a:rPr lang="es-PE" dirty="0" err="1" smtClean="0"/>
              <a:t>body</a:t>
            </a:r>
            <a:r>
              <a:rPr lang="es-PE" dirty="0" smtClean="0"/>
              <a:t>&gt;</a:t>
            </a:r>
          </a:p>
          <a:p>
            <a:r>
              <a:rPr lang="es-PE" dirty="0" smtClean="0"/>
              <a:t>&lt;/</a:t>
            </a:r>
            <a:r>
              <a:rPr lang="es-PE" dirty="0" err="1" smtClean="0"/>
              <a:t>html</a:t>
            </a:r>
            <a:r>
              <a:rPr lang="es-PE" dirty="0" smtClean="0"/>
              <a:t>&gt;</a:t>
            </a:r>
            <a:endParaRPr lang="es-PE" dirty="0"/>
          </a:p>
        </p:txBody>
      </p:sp>
      <p:sp>
        <p:nvSpPr>
          <p:cNvPr id="5" name="CuadroTexto 4"/>
          <p:cNvSpPr txBox="1"/>
          <p:nvPr/>
        </p:nvSpPr>
        <p:spPr>
          <a:xfrm>
            <a:off x="5580404" y="931492"/>
            <a:ext cx="5665861" cy="3970318"/>
          </a:xfrm>
          <a:prstGeom prst="rect">
            <a:avLst/>
          </a:prstGeom>
          <a:noFill/>
          <a:ln w="28575">
            <a:solidFill>
              <a:srgbClr val="FF0000"/>
            </a:solidFill>
          </a:ln>
        </p:spPr>
        <p:txBody>
          <a:bodyPr wrap="square" rtlCol="0">
            <a:spAutoFit/>
          </a:bodyPr>
          <a:lstStyle/>
          <a:p>
            <a:pPr algn="just"/>
            <a:r>
              <a:rPr lang="es-MX" b="1" dirty="0"/>
              <a:t>&lt;</a:t>
            </a:r>
            <a:r>
              <a:rPr lang="es-MX" b="1" dirty="0" err="1"/>
              <a:t>html</a:t>
            </a:r>
            <a:r>
              <a:rPr lang="es-MX" b="1" dirty="0"/>
              <a:t>&gt;</a:t>
            </a:r>
            <a:r>
              <a:rPr lang="es-MX" dirty="0" smtClean="0">
                <a:effectLst/>
              </a:rPr>
              <a:t> (Etiqueta que indica que lo que viene a continuación es un documento HTML)</a:t>
            </a:r>
          </a:p>
          <a:p>
            <a:pPr algn="just"/>
            <a:r>
              <a:rPr lang="es-MX" b="1" dirty="0"/>
              <a:t>&lt;head&gt;</a:t>
            </a:r>
            <a:r>
              <a:rPr lang="es-MX" b="1" dirty="0" smtClean="0">
                <a:effectLst/>
              </a:rPr>
              <a:t> </a:t>
            </a:r>
            <a:r>
              <a:rPr lang="es-MX" dirty="0" smtClean="0">
                <a:effectLst/>
              </a:rPr>
              <a:t>(Etiqueta de apertura de la cabecera) Aquí va la información sobre el título de la página, el autor, palabras clave, etc. que no se presentarán en la ventana del navegador, salvo el título que aparecerá en la barra de título de la parte superior.</a:t>
            </a:r>
          </a:p>
          <a:p>
            <a:pPr algn="just"/>
            <a:r>
              <a:rPr lang="es-MX" b="1" dirty="0"/>
              <a:t>&lt;/head&gt;</a:t>
            </a:r>
            <a:r>
              <a:rPr lang="es-MX" b="1" dirty="0" smtClean="0">
                <a:effectLst/>
              </a:rPr>
              <a:t> </a:t>
            </a:r>
            <a:r>
              <a:rPr lang="es-MX" dirty="0" smtClean="0">
                <a:effectLst/>
              </a:rPr>
              <a:t>(Etiqueta de cierre de la cabecera)</a:t>
            </a:r>
          </a:p>
          <a:p>
            <a:pPr algn="just"/>
            <a:r>
              <a:rPr lang="es-MX" b="1" dirty="0"/>
              <a:t>&lt;</a:t>
            </a:r>
            <a:r>
              <a:rPr lang="es-MX" b="1" dirty="0" err="1"/>
              <a:t>body</a:t>
            </a:r>
            <a:r>
              <a:rPr lang="es-MX" b="1" dirty="0"/>
              <a:t>&gt; </a:t>
            </a:r>
            <a:r>
              <a:rPr lang="es-MX" dirty="0" smtClean="0">
                <a:effectLst/>
              </a:rPr>
              <a:t>(Etiqueta de apertura del cuerpo)  Aquí va el contenido de la página que será lo que se presente en pantalla. </a:t>
            </a:r>
          </a:p>
          <a:p>
            <a:pPr algn="just"/>
            <a:r>
              <a:rPr lang="es-MX" b="1" dirty="0" smtClean="0"/>
              <a:t>&lt;/</a:t>
            </a:r>
            <a:r>
              <a:rPr lang="es-MX" b="1" dirty="0" err="1"/>
              <a:t>body</a:t>
            </a:r>
            <a:r>
              <a:rPr lang="es-MX" b="1" dirty="0"/>
              <a:t>&gt;</a:t>
            </a:r>
            <a:r>
              <a:rPr lang="es-MX" dirty="0" smtClean="0">
                <a:effectLst/>
              </a:rPr>
              <a:t>(Etiqueta de cierre del cuerpo)</a:t>
            </a:r>
          </a:p>
          <a:p>
            <a:pPr algn="just"/>
            <a:r>
              <a:rPr lang="es-MX" b="1" dirty="0" smtClean="0"/>
              <a:t>&lt;/</a:t>
            </a:r>
            <a:r>
              <a:rPr lang="es-MX" b="1" dirty="0" err="1"/>
              <a:t>html</a:t>
            </a:r>
            <a:r>
              <a:rPr lang="es-MX" b="1" dirty="0"/>
              <a:t>&gt;</a:t>
            </a:r>
            <a:r>
              <a:rPr lang="es-MX" dirty="0" smtClean="0">
                <a:effectLst/>
              </a:rPr>
              <a:t>(Etiqueta de cierre del documento)</a:t>
            </a:r>
          </a:p>
          <a:p>
            <a:endParaRPr lang="es-PE" dirty="0"/>
          </a:p>
        </p:txBody>
      </p:sp>
    </p:spTree>
    <p:extLst>
      <p:ext uri="{BB962C8B-B14F-4D97-AF65-F5344CB8AC3E}">
        <p14:creationId xmlns:p14="http://schemas.microsoft.com/office/powerpoint/2010/main" val="16634904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32088" y="693578"/>
            <a:ext cx="11001287" cy="3139321"/>
          </a:xfrm>
          <a:prstGeom prst="rect">
            <a:avLst/>
          </a:prstGeom>
        </p:spPr>
        <p:txBody>
          <a:bodyPr wrap="square">
            <a:spAutoFit/>
          </a:bodyPr>
          <a:lstStyle/>
          <a:p>
            <a:r>
              <a:rPr lang="es-PE" smtClean="0"/>
              <a:t>&lt;</a:t>
            </a:r>
            <a:r>
              <a:rPr lang="es-PE" dirty="0" err="1" smtClean="0"/>
              <a:t>html</a:t>
            </a:r>
            <a:r>
              <a:rPr lang="es-PE" dirty="0" smtClean="0"/>
              <a:t>&gt;</a:t>
            </a:r>
          </a:p>
          <a:p>
            <a:r>
              <a:rPr lang="es-PE" dirty="0" smtClean="0"/>
              <a:t>&lt;head&gt;</a:t>
            </a:r>
          </a:p>
          <a:p>
            <a:r>
              <a:rPr lang="es-PE" dirty="0" smtClean="0"/>
              <a:t>	&lt;meta </a:t>
            </a:r>
            <a:r>
              <a:rPr lang="es-PE" dirty="0" err="1" smtClean="0"/>
              <a:t>charset</a:t>
            </a:r>
            <a:r>
              <a:rPr lang="es-PE" dirty="0" smtClean="0"/>
              <a:t>="utf-8"&gt;</a:t>
            </a:r>
          </a:p>
          <a:p>
            <a:r>
              <a:rPr lang="es-PE" dirty="0" smtClean="0"/>
              <a:t>	&lt;meta </a:t>
            </a:r>
            <a:r>
              <a:rPr lang="es-PE" dirty="0" err="1" smtClean="0"/>
              <a:t>name</a:t>
            </a:r>
            <a:r>
              <a:rPr lang="es-PE" dirty="0" smtClean="0"/>
              <a:t>="</a:t>
            </a:r>
            <a:r>
              <a:rPr lang="es-PE" dirty="0" err="1" smtClean="0"/>
              <a:t>viewport</a:t>
            </a:r>
            <a:r>
              <a:rPr lang="es-PE" dirty="0" smtClean="0"/>
              <a:t>" </a:t>
            </a:r>
            <a:r>
              <a:rPr lang="es-PE" dirty="0" err="1" smtClean="0"/>
              <a:t>content</a:t>
            </a:r>
            <a:r>
              <a:rPr lang="es-PE" dirty="0" smtClean="0"/>
              <a:t>="</a:t>
            </a:r>
            <a:r>
              <a:rPr lang="es-PE" dirty="0" err="1" smtClean="0"/>
              <a:t>width</a:t>
            </a:r>
            <a:r>
              <a:rPr lang="es-PE" dirty="0" smtClean="0"/>
              <a:t>=</a:t>
            </a:r>
            <a:r>
              <a:rPr lang="es-PE" dirty="0" err="1" smtClean="0"/>
              <a:t>device-width</a:t>
            </a:r>
            <a:r>
              <a:rPr lang="es-PE" dirty="0" smtClean="0"/>
              <a:t>, </a:t>
            </a:r>
            <a:r>
              <a:rPr lang="es-PE" dirty="0" err="1" smtClean="0"/>
              <a:t>initial-scale</a:t>
            </a:r>
            <a:r>
              <a:rPr lang="es-PE" dirty="0" smtClean="0"/>
              <a:t>=1"&gt;</a:t>
            </a:r>
          </a:p>
          <a:p>
            <a:r>
              <a:rPr lang="es-PE" dirty="0" smtClean="0"/>
              <a:t>	&lt;</a:t>
            </a:r>
            <a:r>
              <a:rPr lang="es-PE" dirty="0" err="1" smtClean="0"/>
              <a:t>title</a:t>
            </a:r>
            <a:r>
              <a:rPr lang="es-PE" dirty="0" smtClean="0"/>
              <a:t>&gt;&lt;/</a:t>
            </a:r>
            <a:r>
              <a:rPr lang="es-PE" dirty="0" err="1" smtClean="0"/>
              <a:t>title</a:t>
            </a:r>
            <a:r>
              <a:rPr lang="es-PE" dirty="0" smtClean="0"/>
              <a:t>&gt;</a:t>
            </a:r>
          </a:p>
          <a:p>
            <a:r>
              <a:rPr lang="es-PE" dirty="0" smtClean="0"/>
              <a:t>&lt;/head&gt;</a:t>
            </a:r>
          </a:p>
          <a:p>
            <a:r>
              <a:rPr lang="es-PE" dirty="0" smtClean="0"/>
              <a:t>&lt;</a:t>
            </a:r>
            <a:r>
              <a:rPr lang="es-PE" dirty="0" err="1" smtClean="0"/>
              <a:t>body</a:t>
            </a:r>
            <a:r>
              <a:rPr lang="es-PE" dirty="0" smtClean="0"/>
              <a:t>&gt;</a:t>
            </a:r>
          </a:p>
          <a:p>
            <a:r>
              <a:rPr lang="es-PE" dirty="0" smtClean="0"/>
              <a:t>   &lt;a </a:t>
            </a:r>
            <a:r>
              <a:rPr lang="es-PE" dirty="0" err="1" smtClean="0"/>
              <a:t>href</a:t>
            </a:r>
            <a:r>
              <a:rPr lang="es-PE" dirty="0" smtClean="0"/>
              <a:t>="</a:t>
            </a:r>
            <a:r>
              <a:rPr lang="es-PE" dirty="0" err="1" smtClean="0"/>
              <a:t>docs</a:t>
            </a:r>
            <a:r>
              <a:rPr lang="es-PE" dirty="0" smtClean="0"/>
              <a:t>\</a:t>
            </a:r>
            <a:r>
              <a:rPr lang="es-PE" dirty="0" err="1" smtClean="0"/>
              <a:t>word</a:t>
            </a:r>
            <a:r>
              <a:rPr lang="es-PE" dirty="0" smtClean="0"/>
              <a:t>\HORARIODEAULA2A-JUNIO2022.docx" target="_</a:t>
            </a:r>
            <a:r>
              <a:rPr lang="es-PE" dirty="0" err="1" smtClean="0"/>
              <a:t>blank</a:t>
            </a:r>
            <a:r>
              <a:rPr lang="es-PE" dirty="0" smtClean="0"/>
              <a:t>"&gt; &lt;</a:t>
            </a:r>
            <a:r>
              <a:rPr lang="es-PE" dirty="0" err="1" smtClean="0"/>
              <a:t>img</a:t>
            </a:r>
            <a:r>
              <a:rPr lang="es-PE" dirty="0" smtClean="0"/>
              <a:t> </a:t>
            </a:r>
            <a:r>
              <a:rPr lang="es-PE" dirty="0" err="1" smtClean="0"/>
              <a:t>src</a:t>
            </a:r>
            <a:r>
              <a:rPr lang="es-PE" dirty="0" smtClean="0"/>
              <a:t>="</a:t>
            </a:r>
            <a:r>
              <a:rPr lang="es-PE" dirty="0" err="1" smtClean="0"/>
              <a:t>images</a:t>
            </a:r>
            <a:r>
              <a:rPr lang="es-PE" dirty="0" smtClean="0"/>
              <a:t>\1.png" </a:t>
            </a:r>
            <a:r>
              <a:rPr lang="es-PE" dirty="0" err="1" smtClean="0"/>
              <a:t>width</a:t>
            </a:r>
            <a:r>
              <a:rPr lang="es-PE" dirty="0" smtClean="0"/>
              <a:t>="5%" </a:t>
            </a:r>
            <a:r>
              <a:rPr lang="es-PE" dirty="0" err="1" smtClean="0"/>
              <a:t>height</a:t>
            </a:r>
            <a:r>
              <a:rPr lang="es-PE" dirty="0" smtClean="0"/>
              <a:t>="5%"&gt;&lt;/a&gt;</a:t>
            </a:r>
          </a:p>
          <a:p>
            <a:r>
              <a:rPr lang="es-PE" dirty="0" smtClean="0"/>
              <a:t>&lt;/</a:t>
            </a:r>
            <a:r>
              <a:rPr lang="es-PE" dirty="0" err="1" smtClean="0"/>
              <a:t>body</a:t>
            </a:r>
            <a:r>
              <a:rPr lang="es-PE" dirty="0" smtClean="0"/>
              <a:t>&gt;</a:t>
            </a:r>
          </a:p>
          <a:p>
            <a:r>
              <a:rPr lang="es-PE" dirty="0" smtClean="0"/>
              <a:t>&lt;/</a:t>
            </a:r>
            <a:r>
              <a:rPr lang="es-PE" dirty="0" err="1" smtClean="0"/>
              <a:t>html</a:t>
            </a:r>
            <a:r>
              <a:rPr lang="es-PE" dirty="0" smtClean="0"/>
              <a:t>&gt;</a:t>
            </a:r>
            <a:endParaRPr lang="es-PE" dirty="0"/>
          </a:p>
        </p:txBody>
      </p:sp>
    </p:spTree>
    <p:extLst>
      <p:ext uri="{BB962C8B-B14F-4D97-AF65-F5344CB8AC3E}">
        <p14:creationId xmlns:p14="http://schemas.microsoft.com/office/powerpoint/2010/main" val="12812335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313204" y="1252588"/>
            <a:ext cx="9497226" cy="2862322"/>
          </a:xfrm>
          <a:prstGeom prst="rect">
            <a:avLst/>
          </a:prstGeom>
        </p:spPr>
        <p:txBody>
          <a:bodyPr wrap="square">
            <a:spAutoFit/>
          </a:bodyPr>
          <a:lstStyle/>
          <a:p>
            <a:r>
              <a:rPr lang="es-PE" dirty="0" smtClean="0"/>
              <a:t>&lt;</a:t>
            </a:r>
            <a:r>
              <a:rPr lang="es-PE" dirty="0" err="1" smtClean="0"/>
              <a:t>html</a:t>
            </a:r>
            <a:r>
              <a:rPr lang="es-PE" dirty="0" smtClean="0"/>
              <a:t>&gt;</a:t>
            </a:r>
          </a:p>
          <a:p>
            <a:r>
              <a:rPr lang="es-PE" dirty="0" smtClean="0"/>
              <a:t>&lt;head&gt;</a:t>
            </a:r>
          </a:p>
          <a:p>
            <a:r>
              <a:rPr lang="es-PE" dirty="0" smtClean="0"/>
              <a:t>	&lt;meta </a:t>
            </a:r>
            <a:r>
              <a:rPr lang="es-PE" dirty="0" err="1" smtClean="0"/>
              <a:t>charset</a:t>
            </a:r>
            <a:r>
              <a:rPr lang="es-PE" dirty="0" smtClean="0"/>
              <a:t>="utf-8"&gt;</a:t>
            </a:r>
          </a:p>
          <a:p>
            <a:r>
              <a:rPr lang="es-PE" dirty="0" smtClean="0"/>
              <a:t>	&lt;meta </a:t>
            </a:r>
            <a:r>
              <a:rPr lang="es-PE" dirty="0" err="1" smtClean="0"/>
              <a:t>name</a:t>
            </a:r>
            <a:r>
              <a:rPr lang="es-PE" dirty="0" smtClean="0"/>
              <a:t>="</a:t>
            </a:r>
            <a:r>
              <a:rPr lang="es-PE" dirty="0" err="1" smtClean="0"/>
              <a:t>viewport</a:t>
            </a:r>
            <a:r>
              <a:rPr lang="es-PE" dirty="0" smtClean="0"/>
              <a:t>" </a:t>
            </a:r>
            <a:r>
              <a:rPr lang="es-PE" dirty="0" err="1" smtClean="0"/>
              <a:t>content</a:t>
            </a:r>
            <a:r>
              <a:rPr lang="es-PE" dirty="0" smtClean="0"/>
              <a:t>="</a:t>
            </a:r>
            <a:r>
              <a:rPr lang="es-PE" dirty="0" err="1" smtClean="0"/>
              <a:t>width</a:t>
            </a:r>
            <a:r>
              <a:rPr lang="es-PE" dirty="0" smtClean="0"/>
              <a:t>=</a:t>
            </a:r>
            <a:r>
              <a:rPr lang="es-PE" dirty="0" err="1" smtClean="0"/>
              <a:t>device-width</a:t>
            </a:r>
            <a:r>
              <a:rPr lang="es-PE" dirty="0" smtClean="0"/>
              <a:t>, </a:t>
            </a:r>
            <a:r>
              <a:rPr lang="es-PE" dirty="0" err="1" smtClean="0"/>
              <a:t>initial-scale</a:t>
            </a:r>
            <a:r>
              <a:rPr lang="es-PE" dirty="0" smtClean="0"/>
              <a:t>=1"&gt;</a:t>
            </a:r>
          </a:p>
          <a:p>
            <a:r>
              <a:rPr lang="es-PE" dirty="0" smtClean="0"/>
              <a:t>	&lt;</a:t>
            </a:r>
            <a:r>
              <a:rPr lang="es-PE" dirty="0" err="1" smtClean="0"/>
              <a:t>title</a:t>
            </a:r>
            <a:r>
              <a:rPr lang="es-PE" dirty="0" smtClean="0"/>
              <a:t>&gt;HIPERVÍNCULOS&lt;/</a:t>
            </a:r>
            <a:r>
              <a:rPr lang="es-PE" dirty="0" err="1" smtClean="0"/>
              <a:t>title</a:t>
            </a:r>
            <a:r>
              <a:rPr lang="es-PE" dirty="0" smtClean="0"/>
              <a:t>&gt;</a:t>
            </a:r>
          </a:p>
          <a:p>
            <a:r>
              <a:rPr lang="es-PE" dirty="0" smtClean="0"/>
              <a:t>&lt;/head&gt;</a:t>
            </a:r>
          </a:p>
          <a:p>
            <a:r>
              <a:rPr lang="es-PE" dirty="0" smtClean="0"/>
              <a:t>&lt;</a:t>
            </a:r>
            <a:r>
              <a:rPr lang="es-PE" dirty="0" err="1" smtClean="0"/>
              <a:t>body</a:t>
            </a:r>
            <a:r>
              <a:rPr lang="es-PE" dirty="0" smtClean="0"/>
              <a:t>&gt;</a:t>
            </a:r>
          </a:p>
          <a:p>
            <a:r>
              <a:rPr lang="es-PE" dirty="0" smtClean="0"/>
              <a:t>   &lt;a </a:t>
            </a:r>
            <a:r>
              <a:rPr lang="es-PE" dirty="0" err="1" smtClean="0"/>
              <a:t>href</a:t>
            </a:r>
            <a:r>
              <a:rPr lang="es-PE" dirty="0" smtClean="0"/>
              <a:t>="prueba.html" target="_</a:t>
            </a:r>
            <a:r>
              <a:rPr lang="es-PE" dirty="0" err="1" smtClean="0"/>
              <a:t>blank</a:t>
            </a:r>
            <a:r>
              <a:rPr lang="es-PE" dirty="0" smtClean="0"/>
              <a:t>"&gt; Alumnos&lt;/a&gt;</a:t>
            </a:r>
          </a:p>
          <a:p>
            <a:r>
              <a:rPr lang="es-PE" dirty="0" smtClean="0"/>
              <a:t>&lt;/</a:t>
            </a:r>
            <a:r>
              <a:rPr lang="es-PE" dirty="0" err="1" smtClean="0"/>
              <a:t>body</a:t>
            </a:r>
            <a:r>
              <a:rPr lang="es-PE" dirty="0" smtClean="0"/>
              <a:t>&gt;</a:t>
            </a:r>
          </a:p>
          <a:p>
            <a:r>
              <a:rPr lang="es-PE" dirty="0" smtClean="0"/>
              <a:t>&lt;/</a:t>
            </a:r>
            <a:r>
              <a:rPr lang="es-PE" dirty="0" err="1" smtClean="0"/>
              <a:t>html</a:t>
            </a:r>
            <a:r>
              <a:rPr lang="es-PE" dirty="0" smtClean="0"/>
              <a:t>&gt;</a:t>
            </a:r>
            <a:endParaRPr lang="es-PE" dirty="0"/>
          </a:p>
        </p:txBody>
      </p:sp>
    </p:spTree>
    <p:extLst>
      <p:ext uri="{BB962C8B-B14F-4D97-AF65-F5344CB8AC3E}">
        <p14:creationId xmlns:p14="http://schemas.microsoft.com/office/powerpoint/2010/main" val="22147454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19075" y="1582341"/>
            <a:ext cx="10467975" cy="3139321"/>
          </a:xfrm>
          <a:prstGeom prst="rect">
            <a:avLst/>
          </a:prstGeom>
        </p:spPr>
        <p:txBody>
          <a:bodyPr wrap="square">
            <a:spAutoFit/>
          </a:bodyPr>
          <a:lstStyle/>
          <a:p>
            <a:r>
              <a:rPr lang="es-PE" dirty="0"/>
              <a:t>&lt;!DOCTYPE </a:t>
            </a:r>
            <a:r>
              <a:rPr lang="es-PE" dirty="0" err="1"/>
              <a:t>html</a:t>
            </a:r>
            <a:r>
              <a:rPr lang="es-PE" dirty="0"/>
              <a:t>&gt;</a:t>
            </a:r>
          </a:p>
          <a:p>
            <a:r>
              <a:rPr lang="es-PE" dirty="0"/>
              <a:t>&lt;</a:t>
            </a:r>
            <a:r>
              <a:rPr lang="es-PE" dirty="0" err="1"/>
              <a:t>html</a:t>
            </a:r>
            <a:r>
              <a:rPr lang="es-PE" dirty="0"/>
              <a:t>&gt;</a:t>
            </a:r>
          </a:p>
          <a:p>
            <a:r>
              <a:rPr lang="es-PE" dirty="0"/>
              <a:t>&lt;head&gt;</a:t>
            </a:r>
          </a:p>
          <a:p>
            <a:r>
              <a:rPr lang="es-PE" dirty="0"/>
              <a:t>	&lt;meta </a:t>
            </a:r>
            <a:r>
              <a:rPr lang="es-PE" dirty="0" err="1"/>
              <a:t>charset</a:t>
            </a:r>
            <a:r>
              <a:rPr lang="es-PE" dirty="0"/>
              <a:t>="utf-8"&gt;</a:t>
            </a:r>
          </a:p>
          <a:p>
            <a:r>
              <a:rPr lang="es-PE" dirty="0"/>
              <a:t>	&lt;meta </a:t>
            </a:r>
            <a:r>
              <a:rPr lang="es-PE" dirty="0" err="1"/>
              <a:t>name</a:t>
            </a:r>
            <a:r>
              <a:rPr lang="es-PE" dirty="0"/>
              <a:t>="</a:t>
            </a:r>
            <a:r>
              <a:rPr lang="es-PE" dirty="0" err="1"/>
              <a:t>viewport</a:t>
            </a:r>
            <a:r>
              <a:rPr lang="es-PE" dirty="0"/>
              <a:t>" </a:t>
            </a:r>
            <a:r>
              <a:rPr lang="es-PE" dirty="0" err="1"/>
              <a:t>content</a:t>
            </a:r>
            <a:r>
              <a:rPr lang="es-PE" dirty="0"/>
              <a:t>="</a:t>
            </a:r>
            <a:r>
              <a:rPr lang="es-PE" dirty="0" err="1"/>
              <a:t>width</a:t>
            </a:r>
            <a:r>
              <a:rPr lang="es-PE" dirty="0"/>
              <a:t>=</a:t>
            </a:r>
            <a:r>
              <a:rPr lang="es-PE" dirty="0" err="1"/>
              <a:t>device-width</a:t>
            </a:r>
            <a:r>
              <a:rPr lang="es-PE" dirty="0"/>
              <a:t>, </a:t>
            </a:r>
            <a:r>
              <a:rPr lang="es-PE" dirty="0" err="1"/>
              <a:t>initial-scale</a:t>
            </a:r>
            <a:r>
              <a:rPr lang="es-PE" dirty="0"/>
              <a:t>=1"&gt;</a:t>
            </a:r>
          </a:p>
          <a:p>
            <a:r>
              <a:rPr lang="es-PE" dirty="0"/>
              <a:t>	&lt;</a:t>
            </a:r>
            <a:r>
              <a:rPr lang="es-PE" dirty="0" err="1"/>
              <a:t>title</a:t>
            </a:r>
            <a:r>
              <a:rPr lang="es-PE" dirty="0"/>
              <a:t>&gt;&lt;/</a:t>
            </a:r>
            <a:r>
              <a:rPr lang="es-PE" dirty="0" err="1"/>
              <a:t>title</a:t>
            </a:r>
            <a:r>
              <a:rPr lang="es-PE" dirty="0"/>
              <a:t>&gt;</a:t>
            </a:r>
          </a:p>
          <a:p>
            <a:r>
              <a:rPr lang="es-PE" dirty="0"/>
              <a:t>&lt;/head&gt;</a:t>
            </a:r>
          </a:p>
          <a:p>
            <a:r>
              <a:rPr lang="es-PE" dirty="0"/>
              <a:t>&lt;</a:t>
            </a:r>
            <a:r>
              <a:rPr lang="es-PE" dirty="0" err="1"/>
              <a:t>body</a:t>
            </a:r>
            <a:r>
              <a:rPr lang="es-PE" dirty="0"/>
              <a:t>&gt;</a:t>
            </a:r>
          </a:p>
          <a:p>
            <a:r>
              <a:rPr lang="es-PE" dirty="0"/>
              <a:t>   &lt;a </a:t>
            </a:r>
            <a:r>
              <a:rPr lang="es-PE" dirty="0" err="1"/>
              <a:t>href</a:t>
            </a:r>
            <a:r>
              <a:rPr lang="es-PE" dirty="0"/>
              <a:t>="https://wa.me/51978130184"&gt;</a:t>
            </a:r>
            <a:r>
              <a:rPr lang="es-PE" dirty="0" err="1"/>
              <a:t>whatsapp</a:t>
            </a:r>
            <a:r>
              <a:rPr lang="es-PE" dirty="0"/>
              <a:t>- Juan Céspedes&lt;/a&gt;</a:t>
            </a:r>
          </a:p>
          <a:p>
            <a:r>
              <a:rPr lang="es-PE" dirty="0"/>
              <a:t>&lt;/</a:t>
            </a:r>
            <a:r>
              <a:rPr lang="es-PE" dirty="0" err="1"/>
              <a:t>body</a:t>
            </a:r>
            <a:r>
              <a:rPr lang="es-PE" dirty="0"/>
              <a:t>&gt;</a:t>
            </a:r>
          </a:p>
          <a:p>
            <a:r>
              <a:rPr lang="es-PE" dirty="0"/>
              <a:t>&lt;/</a:t>
            </a:r>
            <a:r>
              <a:rPr lang="es-PE" dirty="0" err="1"/>
              <a:t>html</a:t>
            </a:r>
            <a:r>
              <a:rPr lang="es-PE" dirty="0"/>
              <a:t>&gt;</a:t>
            </a:r>
          </a:p>
        </p:txBody>
      </p:sp>
    </p:spTree>
    <p:extLst>
      <p:ext uri="{BB962C8B-B14F-4D97-AF65-F5344CB8AC3E}">
        <p14:creationId xmlns:p14="http://schemas.microsoft.com/office/powerpoint/2010/main" val="15098012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6691357" y="211055"/>
            <a:ext cx="5346820" cy="4497661"/>
          </a:xfrm>
          <a:prstGeom prst="rect">
            <a:avLst/>
          </a:prstGeom>
        </p:spPr>
      </p:pic>
      <p:grpSp>
        <p:nvGrpSpPr>
          <p:cNvPr id="5" name="Grupo 4"/>
          <p:cNvGrpSpPr/>
          <p:nvPr/>
        </p:nvGrpSpPr>
        <p:grpSpPr>
          <a:xfrm>
            <a:off x="390258" y="228146"/>
            <a:ext cx="5051148" cy="3070112"/>
            <a:chOff x="461472" y="775495"/>
            <a:chExt cx="5051148" cy="3070112"/>
          </a:xfrm>
        </p:grpSpPr>
        <p:pic>
          <p:nvPicPr>
            <p:cNvPr id="2" name="Imagen 1"/>
            <p:cNvPicPr>
              <a:picLocks noChangeAspect="1"/>
            </p:cNvPicPr>
            <p:nvPr/>
          </p:nvPicPr>
          <p:blipFill rotWithShape="1">
            <a:blip r:embed="rId3"/>
            <a:srcRect r="50859" b="38380"/>
            <a:stretch/>
          </p:blipFill>
          <p:spPr>
            <a:xfrm>
              <a:off x="461472" y="775495"/>
              <a:ext cx="5051148" cy="3070112"/>
            </a:xfrm>
            <a:prstGeom prst="rect">
              <a:avLst/>
            </a:prstGeom>
          </p:spPr>
        </p:pic>
        <p:pic>
          <p:nvPicPr>
            <p:cNvPr id="4" name="Imagen 3"/>
            <p:cNvPicPr>
              <a:picLocks noChangeAspect="1"/>
            </p:cNvPicPr>
            <p:nvPr/>
          </p:nvPicPr>
          <p:blipFill>
            <a:blip r:embed="rId4"/>
            <a:stretch>
              <a:fillRect/>
            </a:stretch>
          </p:blipFill>
          <p:spPr>
            <a:xfrm>
              <a:off x="540297" y="1085786"/>
              <a:ext cx="4749712" cy="1623230"/>
            </a:xfrm>
            <a:prstGeom prst="rect">
              <a:avLst/>
            </a:prstGeom>
          </p:spPr>
        </p:pic>
      </p:grpSp>
      <p:sp>
        <p:nvSpPr>
          <p:cNvPr id="7" name="Rectángulo 6"/>
          <p:cNvSpPr/>
          <p:nvPr/>
        </p:nvSpPr>
        <p:spPr>
          <a:xfrm>
            <a:off x="278030" y="3426863"/>
            <a:ext cx="5789484" cy="1046440"/>
          </a:xfrm>
          <a:prstGeom prst="rect">
            <a:avLst/>
          </a:prstGeom>
        </p:spPr>
        <p:txBody>
          <a:bodyPr wrap="square">
            <a:spAutoFit/>
          </a:bodyPr>
          <a:lstStyle/>
          <a:p>
            <a:r>
              <a:rPr lang="es-MX" sz="1400" b="1" dirty="0" smtClean="0"/>
              <a:t>&lt;meta </a:t>
            </a:r>
            <a:r>
              <a:rPr lang="es-MX" sz="1400" b="1" dirty="0" err="1" smtClean="0"/>
              <a:t>charset</a:t>
            </a:r>
            <a:r>
              <a:rPr lang="es-MX" sz="1400" b="1" dirty="0" smtClean="0"/>
              <a:t>="utf-8"&gt;</a:t>
            </a:r>
          </a:p>
          <a:p>
            <a:pPr algn="just"/>
            <a:r>
              <a:rPr lang="es-MX" sz="1200" dirty="0" smtClean="0"/>
              <a:t>Este elemento simplemente especifica la codificación de caracteres del documento, es decir, el conjunto de caracteres que el documento puede usar. utf-8 es un conjunto de caracteres universal que incluye casi todos los caracteres de casi cualquier idioma humano.</a:t>
            </a:r>
            <a:endParaRPr lang="es-PE" sz="1200" dirty="0"/>
          </a:p>
        </p:txBody>
      </p:sp>
      <p:sp>
        <p:nvSpPr>
          <p:cNvPr id="10" name="Rectángulo 9"/>
          <p:cNvSpPr/>
          <p:nvPr/>
        </p:nvSpPr>
        <p:spPr>
          <a:xfrm>
            <a:off x="278030" y="4486119"/>
            <a:ext cx="6096000" cy="646331"/>
          </a:xfrm>
          <a:prstGeom prst="rect">
            <a:avLst/>
          </a:prstGeom>
        </p:spPr>
        <p:txBody>
          <a:bodyPr>
            <a:spAutoFit/>
          </a:bodyPr>
          <a:lstStyle/>
          <a:p>
            <a:pPr algn="just"/>
            <a:r>
              <a:rPr lang="es-MX" sz="1200" dirty="0" smtClean="0"/>
              <a:t>Para </a:t>
            </a:r>
            <a:r>
              <a:rPr lang="es-MX" sz="1200" dirty="0" err="1" smtClean="0"/>
              <a:t>layouts</a:t>
            </a:r>
            <a:r>
              <a:rPr lang="es-MX" sz="1200" dirty="0" smtClean="0"/>
              <a:t> flexibles es más práctico basar el ancho de tu </a:t>
            </a:r>
            <a:r>
              <a:rPr lang="es-MX" sz="1200" dirty="0" err="1" smtClean="0"/>
              <a:t>viewport</a:t>
            </a:r>
            <a:r>
              <a:rPr lang="es-MX" sz="1200" dirty="0" smtClean="0"/>
              <a:t> en el dispositivo en cuestión, así que para empatar el ancho de tu </a:t>
            </a:r>
            <a:r>
              <a:rPr lang="es-MX" sz="1200" dirty="0" err="1" smtClean="0"/>
              <a:t>layout</a:t>
            </a:r>
            <a:r>
              <a:rPr lang="es-MX" sz="1200" dirty="0" smtClean="0"/>
              <a:t> con el del dispositivo ingresarías:</a:t>
            </a:r>
          </a:p>
          <a:p>
            <a:r>
              <a:rPr lang="es-MX" sz="1200" dirty="0" smtClean="0"/>
              <a:t>      &lt;meta </a:t>
            </a:r>
            <a:r>
              <a:rPr lang="es-MX" sz="1200" dirty="0" err="1" smtClean="0"/>
              <a:t>name</a:t>
            </a:r>
            <a:r>
              <a:rPr lang="es-MX" sz="1200" dirty="0" smtClean="0"/>
              <a:t>="</a:t>
            </a:r>
            <a:r>
              <a:rPr lang="es-MX" sz="1200" dirty="0" err="1" smtClean="0"/>
              <a:t>viewport</a:t>
            </a:r>
            <a:r>
              <a:rPr lang="es-MX" sz="1200" dirty="0" smtClean="0"/>
              <a:t>" </a:t>
            </a:r>
            <a:r>
              <a:rPr lang="es-MX" sz="1200" dirty="0" err="1" smtClean="0"/>
              <a:t>content</a:t>
            </a:r>
            <a:r>
              <a:rPr lang="es-MX" sz="1200" dirty="0" smtClean="0"/>
              <a:t>="</a:t>
            </a:r>
            <a:r>
              <a:rPr lang="es-MX" sz="1200" dirty="0" err="1" smtClean="0"/>
              <a:t>width</a:t>
            </a:r>
            <a:r>
              <a:rPr lang="es-MX" sz="1200" dirty="0" smtClean="0"/>
              <a:t>=</a:t>
            </a:r>
            <a:r>
              <a:rPr lang="es-MX" sz="1200" dirty="0" err="1" smtClean="0"/>
              <a:t>device-width</a:t>
            </a:r>
            <a:r>
              <a:rPr lang="es-MX" sz="1200" dirty="0" smtClean="0"/>
              <a:t>"&gt;</a:t>
            </a:r>
            <a:endParaRPr lang="es-PE" sz="1200" dirty="0"/>
          </a:p>
        </p:txBody>
      </p:sp>
      <p:sp>
        <p:nvSpPr>
          <p:cNvPr id="13" name="Rectángulo 12"/>
          <p:cNvSpPr/>
          <p:nvPr/>
        </p:nvSpPr>
        <p:spPr>
          <a:xfrm>
            <a:off x="202251" y="5214592"/>
            <a:ext cx="6096000" cy="646331"/>
          </a:xfrm>
          <a:prstGeom prst="rect">
            <a:avLst/>
          </a:prstGeom>
        </p:spPr>
        <p:txBody>
          <a:bodyPr>
            <a:spAutoFit/>
          </a:bodyPr>
          <a:lstStyle/>
          <a:p>
            <a:r>
              <a:rPr lang="es-MX" sz="1200" dirty="0" smtClean="0"/>
              <a:t>Para fijar el nivel del zoom. </a:t>
            </a:r>
            <a:r>
              <a:rPr lang="es-MX" sz="1200" dirty="0" err="1" smtClean="0"/>
              <a:t>Ésto</a:t>
            </a:r>
            <a:r>
              <a:rPr lang="es-MX" sz="1200" dirty="0" smtClean="0"/>
              <a:t>, por ejemplo:</a:t>
            </a:r>
          </a:p>
          <a:p>
            <a:r>
              <a:rPr lang="es-MX" sz="1200" dirty="0" smtClean="0"/>
              <a:t>&lt;meta </a:t>
            </a:r>
            <a:r>
              <a:rPr lang="es-MX" sz="1200" dirty="0" err="1" smtClean="0"/>
              <a:t>name</a:t>
            </a:r>
            <a:r>
              <a:rPr lang="es-MX" sz="1200" dirty="0" smtClean="0"/>
              <a:t>="</a:t>
            </a:r>
            <a:r>
              <a:rPr lang="es-MX" sz="1200" dirty="0" err="1" smtClean="0"/>
              <a:t>viewport</a:t>
            </a:r>
            <a:r>
              <a:rPr lang="es-MX" sz="1200" dirty="0" smtClean="0"/>
              <a:t>" </a:t>
            </a:r>
            <a:r>
              <a:rPr lang="es-MX" sz="1200" dirty="0" err="1" smtClean="0"/>
              <a:t>content</a:t>
            </a:r>
            <a:r>
              <a:rPr lang="es-MX" sz="1200" dirty="0" smtClean="0"/>
              <a:t>="</a:t>
            </a:r>
            <a:r>
              <a:rPr lang="es-MX" sz="1200" dirty="0" err="1" smtClean="0"/>
              <a:t>initial-scale</a:t>
            </a:r>
            <a:r>
              <a:rPr lang="es-MX" sz="1200" dirty="0" smtClean="0"/>
              <a:t>=1"&gt;</a:t>
            </a:r>
          </a:p>
          <a:p>
            <a:r>
              <a:rPr lang="es-MX" sz="1200" dirty="0" smtClean="0"/>
              <a:t>Al abrir, el </a:t>
            </a:r>
            <a:r>
              <a:rPr lang="es-MX" sz="1200" dirty="0" err="1" smtClean="0"/>
              <a:t>layout</a:t>
            </a:r>
            <a:r>
              <a:rPr lang="es-MX" sz="1200" dirty="0" smtClean="0"/>
              <a:t> se mostrará correctamente a una escala de 1:1. Ningún zoom será aplicado. </a:t>
            </a:r>
            <a:endParaRPr lang="es-PE" sz="1200" dirty="0"/>
          </a:p>
        </p:txBody>
      </p:sp>
      <p:sp>
        <p:nvSpPr>
          <p:cNvPr id="14" name="Rectángulo 13"/>
          <p:cNvSpPr/>
          <p:nvPr/>
        </p:nvSpPr>
        <p:spPr>
          <a:xfrm>
            <a:off x="7389265" y="5132450"/>
            <a:ext cx="3010968" cy="1200329"/>
          </a:xfrm>
          <a:prstGeom prst="rect">
            <a:avLst/>
          </a:prstGeom>
        </p:spPr>
        <p:txBody>
          <a:bodyPr wrap="square">
            <a:spAutoFit/>
          </a:bodyPr>
          <a:lstStyle/>
          <a:p>
            <a:r>
              <a:rPr lang="en-US" dirty="0" smtClean="0"/>
              <a:t>@viewport{</a:t>
            </a:r>
          </a:p>
          <a:p>
            <a:r>
              <a:rPr lang="en-US" dirty="0" smtClean="0"/>
              <a:t>    zoom: 1.0;</a:t>
            </a:r>
          </a:p>
          <a:p>
            <a:r>
              <a:rPr lang="en-US" dirty="0" smtClean="0"/>
              <a:t>    width: device-width;</a:t>
            </a:r>
          </a:p>
          <a:p>
            <a:r>
              <a:rPr lang="en-US" dirty="0" smtClean="0"/>
              <a:t>}</a:t>
            </a:r>
            <a:endParaRPr lang="es-PE" dirty="0"/>
          </a:p>
        </p:txBody>
      </p:sp>
    </p:spTree>
    <p:extLst>
      <p:ext uri="{BB962C8B-B14F-4D97-AF65-F5344CB8AC3E}">
        <p14:creationId xmlns:p14="http://schemas.microsoft.com/office/powerpoint/2010/main" val="37883389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410197" y="239282"/>
            <a:ext cx="10844613" cy="3693319"/>
          </a:xfrm>
          <a:prstGeom prst="rect">
            <a:avLst/>
          </a:prstGeom>
          <a:noFill/>
        </p:spPr>
        <p:txBody>
          <a:bodyPr wrap="square" rtlCol="0">
            <a:spAutoFit/>
          </a:bodyPr>
          <a:lstStyle/>
          <a:p>
            <a:r>
              <a:rPr lang="es-PE" u="sng" dirty="0" smtClean="0">
                <a:solidFill>
                  <a:srgbClr val="FF0000"/>
                </a:solidFill>
                <a:effectLst>
                  <a:outerShdw blurRad="38100" dist="38100" dir="2700000" algn="tl">
                    <a:srgbClr val="000000">
                      <a:alpha val="43137"/>
                    </a:srgbClr>
                  </a:outerShdw>
                </a:effectLst>
              </a:rPr>
              <a:t>FORMATO COMÚN DE CARACTERES.</a:t>
            </a:r>
          </a:p>
          <a:p>
            <a:endParaRPr lang="es-PE" dirty="0" smtClean="0"/>
          </a:p>
          <a:p>
            <a:r>
              <a:rPr lang="es-PE" dirty="0" smtClean="0"/>
              <a:t>&lt;b&gt;Texto&lt;/b&gt; Negritas.</a:t>
            </a:r>
          </a:p>
          <a:p>
            <a:r>
              <a:rPr lang="es-PE" dirty="0" smtClean="0"/>
              <a:t>&lt;i&gt;Texto&lt;/i&gt; Cursiva.</a:t>
            </a:r>
          </a:p>
          <a:p>
            <a:r>
              <a:rPr lang="es-PE" dirty="0" smtClean="0"/>
              <a:t>&lt;u&gt;Texto&lt;/u&gt; subrayado.</a:t>
            </a:r>
          </a:p>
          <a:p>
            <a:r>
              <a:rPr lang="es-PE" dirty="0" smtClean="0"/>
              <a:t>&lt;s&gt;Texto&lt;/s&gt; tachado.</a:t>
            </a:r>
          </a:p>
          <a:p>
            <a:r>
              <a:rPr lang="es-PE" dirty="0" smtClean="0"/>
              <a:t>&lt;</a:t>
            </a:r>
            <a:r>
              <a:rPr lang="es-PE" dirty="0" err="1" smtClean="0"/>
              <a:t>mark</a:t>
            </a:r>
            <a:r>
              <a:rPr lang="es-PE" dirty="0" smtClean="0"/>
              <a:t>&gt;Texto&lt;/</a:t>
            </a:r>
            <a:r>
              <a:rPr lang="es-PE" dirty="0" err="1" smtClean="0"/>
              <a:t>mark</a:t>
            </a:r>
            <a:r>
              <a:rPr lang="es-PE" dirty="0" smtClean="0"/>
              <a:t>&gt; Resaltado.</a:t>
            </a:r>
          </a:p>
          <a:p>
            <a:r>
              <a:rPr lang="es-PE" dirty="0" smtClean="0"/>
              <a:t>&lt;</a:t>
            </a:r>
            <a:r>
              <a:rPr lang="es-PE" dirty="0" err="1" smtClean="0"/>
              <a:t>big</a:t>
            </a:r>
            <a:r>
              <a:rPr lang="es-PE" dirty="0" smtClean="0"/>
              <a:t>&gt;Texto&lt;/</a:t>
            </a:r>
            <a:r>
              <a:rPr lang="es-PE" dirty="0" err="1" smtClean="0"/>
              <a:t>big</a:t>
            </a:r>
            <a:r>
              <a:rPr lang="es-PE" dirty="0" smtClean="0"/>
              <a:t>&gt; Texto grande.</a:t>
            </a:r>
          </a:p>
          <a:p>
            <a:r>
              <a:rPr lang="es-PE" dirty="0" smtClean="0"/>
              <a:t>&lt;</a:t>
            </a:r>
            <a:r>
              <a:rPr lang="es-PE" dirty="0" err="1" smtClean="0"/>
              <a:t>small</a:t>
            </a:r>
            <a:r>
              <a:rPr lang="es-PE" dirty="0" smtClean="0"/>
              <a:t>&gt;Texto&lt;/</a:t>
            </a:r>
            <a:r>
              <a:rPr lang="es-PE" dirty="0" err="1" smtClean="0"/>
              <a:t>small</a:t>
            </a:r>
            <a:r>
              <a:rPr lang="es-PE" dirty="0" smtClean="0"/>
              <a:t>&gt; Texto pequeño.</a:t>
            </a:r>
          </a:p>
          <a:p>
            <a:r>
              <a:rPr lang="es-PE" dirty="0" smtClean="0"/>
              <a:t>&lt;</a:t>
            </a:r>
            <a:r>
              <a:rPr lang="es-PE" dirty="0" err="1" smtClean="0"/>
              <a:t>sup</a:t>
            </a:r>
            <a:r>
              <a:rPr lang="es-PE" dirty="0" smtClean="0"/>
              <a:t>&gt;Texto&lt;/</a:t>
            </a:r>
            <a:r>
              <a:rPr lang="es-PE" dirty="0" err="1" smtClean="0"/>
              <a:t>sup</a:t>
            </a:r>
            <a:r>
              <a:rPr lang="es-PE" dirty="0" smtClean="0"/>
              <a:t>&gt; Superíndice.</a:t>
            </a:r>
          </a:p>
          <a:p>
            <a:r>
              <a:rPr lang="es-PE" dirty="0" smtClean="0"/>
              <a:t>&lt;sub&gt;Texto&lt;/sub&gt; subíndice.</a:t>
            </a:r>
          </a:p>
          <a:p>
            <a:r>
              <a:rPr lang="en-US" dirty="0" smtClean="0"/>
              <a:t>&lt;acronym title=“</a:t>
            </a:r>
            <a:r>
              <a:rPr lang="en-US" dirty="0" err="1" smtClean="0"/>
              <a:t>Significado</a:t>
            </a:r>
            <a:r>
              <a:rPr lang="en-US" dirty="0" smtClean="0"/>
              <a:t> o </a:t>
            </a:r>
            <a:r>
              <a:rPr lang="en-US" dirty="0" err="1" smtClean="0"/>
              <a:t>descripción</a:t>
            </a:r>
            <a:r>
              <a:rPr lang="en-US" dirty="0" smtClean="0"/>
              <a:t>"&gt;</a:t>
            </a:r>
            <a:r>
              <a:rPr lang="en-US" dirty="0" err="1" smtClean="0"/>
              <a:t>Texto</a:t>
            </a:r>
            <a:r>
              <a:rPr lang="en-US" dirty="0" smtClean="0"/>
              <a:t>&lt;/acronym&gt;</a:t>
            </a:r>
          </a:p>
          <a:p>
            <a:r>
              <a:rPr lang="en-US" dirty="0" smtClean="0"/>
              <a:t>&lt;</a:t>
            </a:r>
            <a:r>
              <a:rPr lang="en-US" dirty="0" err="1" smtClean="0"/>
              <a:t>abbr</a:t>
            </a:r>
            <a:r>
              <a:rPr lang="en-US" dirty="0" smtClean="0"/>
              <a:t> title=“</a:t>
            </a:r>
            <a:r>
              <a:rPr lang="en-US" dirty="0" err="1" smtClean="0"/>
              <a:t>Significado</a:t>
            </a:r>
            <a:r>
              <a:rPr lang="en-US" dirty="0" smtClean="0"/>
              <a:t> o </a:t>
            </a:r>
            <a:r>
              <a:rPr lang="en-US" dirty="0" err="1" smtClean="0"/>
              <a:t>descripción</a:t>
            </a:r>
            <a:r>
              <a:rPr lang="en-US" dirty="0" smtClean="0"/>
              <a:t>"&gt;</a:t>
            </a:r>
            <a:r>
              <a:rPr lang="en-US" dirty="0" err="1" smtClean="0"/>
              <a:t>Texto</a:t>
            </a:r>
            <a:r>
              <a:rPr lang="en-US" dirty="0" smtClean="0"/>
              <a:t>&lt;/</a:t>
            </a:r>
            <a:r>
              <a:rPr lang="en-US" dirty="0" err="1" smtClean="0"/>
              <a:t>abbr</a:t>
            </a:r>
            <a:r>
              <a:rPr lang="en-US" dirty="0" smtClean="0"/>
              <a:t>&gt;</a:t>
            </a:r>
            <a:endParaRPr lang="es-PE" dirty="0"/>
          </a:p>
        </p:txBody>
      </p:sp>
      <p:sp>
        <p:nvSpPr>
          <p:cNvPr id="3" name="CuadroTexto 2"/>
          <p:cNvSpPr txBox="1"/>
          <p:nvPr/>
        </p:nvSpPr>
        <p:spPr>
          <a:xfrm>
            <a:off x="410197" y="3995678"/>
            <a:ext cx="10844613" cy="2308324"/>
          </a:xfrm>
          <a:prstGeom prst="rect">
            <a:avLst/>
          </a:prstGeom>
          <a:noFill/>
        </p:spPr>
        <p:txBody>
          <a:bodyPr wrap="square" rtlCol="0">
            <a:spAutoFit/>
          </a:bodyPr>
          <a:lstStyle/>
          <a:p>
            <a:r>
              <a:rPr lang="es-PE" u="sng" dirty="0" smtClean="0">
                <a:solidFill>
                  <a:srgbClr val="FF0000"/>
                </a:solidFill>
                <a:effectLst>
                  <a:outerShdw blurRad="38100" dist="38100" dir="2700000" algn="tl">
                    <a:srgbClr val="000000">
                      <a:alpha val="43137"/>
                    </a:srgbClr>
                  </a:outerShdw>
                </a:effectLst>
              </a:rPr>
              <a:t>ENCABEZADOS.</a:t>
            </a:r>
          </a:p>
          <a:p>
            <a:endParaRPr lang="es-PE" dirty="0" smtClean="0"/>
          </a:p>
          <a:p>
            <a:r>
              <a:rPr lang="es-PE" dirty="0" smtClean="0"/>
              <a:t>&lt;h1&gt; Texto &lt;/h1&gt;</a:t>
            </a:r>
          </a:p>
          <a:p>
            <a:r>
              <a:rPr lang="es-PE" dirty="0" smtClean="0"/>
              <a:t>&lt;h2&gt; Texto &lt;/h2&gt;</a:t>
            </a:r>
          </a:p>
          <a:p>
            <a:r>
              <a:rPr lang="es-PE" dirty="0" smtClean="0"/>
              <a:t>&lt;h3&gt; Texto &lt;/h3&gt;</a:t>
            </a:r>
          </a:p>
          <a:p>
            <a:r>
              <a:rPr lang="es-PE" dirty="0" smtClean="0"/>
              <a:t>&lt;h4&gt; Texto &lt;/h4&gt;</a:t>
            </a:r>
          </a:p>
          <a:p>
            <a:r>
              <a:rPr lang="es-PE" dirty="0" smtClean="0"/>
              <a:t>&lt;h5&gt; Texto &lt;/h5&gt;</a:t>
            </a:r>
          </a:p>
          <a:p>
            <a:r>
              <a:rPr lang="es-PE" dirty="0" smtClean="0"/>
              <a:t>&lt;h6&gt; Texto &lt;/h6&gt;</a:t>
            </a:r>
          </a:p>
        </p:txBody>
      </p:sp>
    </p:spTree>
    <p:extLst>
      <p:ext uri="{BB962C8B-B14F-4D97-AF65-F5344CB8AC3E}">
        <p14:creationId xmlns:p14="http://schemas.microsoft.com/office/powerpoint/2010/main" val="14284099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05422" y="366653"/>
            <a:ext cx="10844613" cy="4801314"/>
          </a:xfrm>
          <a:prstGeom prst="rect">
            <a:avLst/>
          </a:prstGeom>
          <a:noFill/>
        </p:spPr>
        <p:txBody>
          <a:bodyPr wrap="square" rtlCol="0">
            <a:spAutoFit/>
          </a:bodyPr>
          <a:lstStyle/>
          <a:p>
            <a:r>
              <a:rPr lang="es-PE" u="sng" dirty="0" smtClean="0">
                <a:solidFill>
                  <a:srgbClr val="FF0000"/>
                </a:solidFill>
                <a:effectLst>
                  <a:outerShdw blurRad="38100" dist="38100" dir="2700000" algn="tl">
                    <a:srgbClr val="000000">
                      <a:alpha val="43137"/>
                    </a:srgbClr>
                  </a:outerShdw>
                </a:effectLst>
              </a:rPr>
              <a:t>FUENTES.</a:t>
            </a:r>
          </a:p>
          <a:p>
            <a:endParaRPr lang="es-PE" dirty="0" smtClean="0">
              <a:effectLst>
                <a:outerShdw blurRad="38100" dist="38100" dir="2700000" algn="tl">
                  <a:srgbClr val="000000">
                    <a:alpha val="43137"/>
                  </a:srgbClr>
                </a:outerShdw>
              </a:effectLst>
            </a:endParaRPr>
          </a:p>
          <a:p>
            <a:r>
              <a:rPr lang="es-PE" dirty="0" smtClean="0">
                <a:effectLst>
                  <a:outerShdw blurRad="38100" dist="38100" dir="2700000" algn="tl">
                    <a:srgbClr val="000000">
                      <a:alpha val="43137"/>
                    </a:srgbClr>
                  </a:outerShdw>
                </a:effectLst>
              </a:rPr>
              <a:t>Tamaño:</a:t>
            </a:r>
          </a:p>
          <a:p>
            <a:r>
              <a:rPr lang="es-PE" dirty="0">
                <a:effectLst>
                  <a:outerShdw blurRad="38100" dist="38100" dir="2700000" algn="tl">
                    <a:srgbClr val="000000">
                      <a:alpha val="43137"/>
                    </a:srgbClr>
                  </a:outerShdw>
                </a:effectLst>
              </a:rPr>
              <a:t> </a:t>
            </a:r>
            <a:r>
              <a:rPr lang="es-PE" dirty="0" smtClean="0">
                <a:effectLst>
                  <a:outerShdw blurRad="38100" dist="38100" dir="2700000" algn="tl">
                    <a:srgbClr val="000000">
                      <a:alpha val="43137"/>
                    </a:srgbClr>
                  </a:outerShdw>
                </a:effectLst>
              </a:rPr>
              <a:t>  &lt;FONT </a:t>
            </a:r>
            <a:r>
              <a:rPr lang="es-PE" dirty="0" err="1" smtClean="0">
                <a:effectLst>
                  <a:outerShdw blurRad="38100" dist="38100" dir="2700000" algn="tl">
                    <a:srgbClr val="000000">
                      <a:alpha val="43137"/>
                    </a:srgbClr>
                  </a:outerShdw>
                </a:effectLst>
              </a:rPr>
              <a:t>size</a:t>
            </a:r>
            <a:r>
              <a:rPr lang="es-PE" dirty="0" smtClean="0">
                <a:effectLst>
                  <a:outerShdw blurRad="38100" dist="38100" dir="2700000" algn="tl">
                    <a:srgbClr val="000000">
                      <a:alpha val="43137"/>
                    </a:srgbClr>
                  </a:outerShdw>
                </a:effectLst>
              </a:rPr>
              <a:t>=tamaño </a:t>
            </a:r>
            <a:r>
              <a:rPr lang="es-PE" dirty="0" err="1" smtClean="0">
                <a:effectLst>
                  <a:outerShdw blurRad="38100" dist="38100" dir="2700000" algn="tl">
                    <a:srgbClr val="000000">
                      <a:alpha val="43137"/>
                    </a:srgbClr>
                  </a:outerShdw>
                </a:effectLst>
              </a:rPr>
              <a:t>face</a:t>
            </a:r>
            <a:r>
              <a:rPr lang="es-PE" dirty="0" smtClean="0">
                <a:effectLst>
                  <a:outerShdw blurRad="38100" dist="38100" dir="2700000" algn="tl">
                    <a:srgbClr val="000000">
                      <a:alpha val="43137"/>
                    </a:srgbClr>
                  </a:outerShdw>
                </a:effectLst>
              </a:rPr>
              <a:t>=fuente color=color&gt;</a:t>
            </a:r>
          </a:p>
          <a:p>
            <a:endParaRPr lang="es-PE" dirty="0">
              <a:effectLst>
                <a:outerShdw blurRad="38100" dist="38100" dir="2700000" algn="tl">
                  <a:srgbClr val="000000">
                    <a:alpha val="43137"/>
                  </a:srgbClr>
                </a:outerShdw>
              </a:effectLst>
            </a:endParaRPr>
          </a:p>
          <a:p>
            <a:r>
              <a:rPr lang="es-PE" dirty="0" smtClean="0">
                <a:effectLst>
                  <a:outerShdw blurRad="38100" dist="38100" dir="2700000" algn="tl">
                    <a:srgbClr val="000000">
                      <a:alpha val="43137"/>
                    </a:srgbClr>
                  </a:outerShdw>
                </a:effectLst>
              </a:rPr>
              <a:t>Donde tamaño:  constante por ejemplo 5  </a:t>
            </a:r>
            <a:r>
              <a:rPr lang="es-PE" dirty="0" smtClean="0">
                <a:effectLst>
                  <a:outerShdw blurRad="38100" dist="38100" dir="2700000" algn="tl">
                    <a:srgbClr val="000000">
                      <a:alpha val="43137"/>
                    </a:srgbClr>
                  </a:outerShdw>
                </a:effectLst>
                <a:sym typeface="Wingdings" panose="05000000000000000000" pitchFamily="2" charset="2"/>
              </a:rPr>
              <a:t> &lt;Font </a:t>
            </a:r>
            <a:r>
              <a:rPr lang="es-PE" dirty="0" err="1" smtClean="0">
                <a:effectLst>
                  <a:outerShdw blurRad="38100" dist="38100" dir="2700000" algn="tl">
                    <a:srgbClr val="000000">
                      <a:alpha val="43137"/>
                    </a:srgbClr>
                  </a:outerShdw>
                </a:effectLst>
                <a:sym typeface="Wingdings" panose="05000000000000000000" pitchFamily="2" charset="2"/>
              </a:rPr>
              <a:t>size</a:t>
            </a:r>
            <a:r>
              <a:rPr lang="es-PE" dirty="0" smtClean="0">
                <a:effectLst>
                  <a:outerShdw blurRad="38100" dist="38100" dir="2700000" algn="tl">
                    <a:srgbClr val="000000">
                      <a:alpha val="43137"/>
                    </a:srgbClr>
                  </a:outerShdw>
                </a:effectLst>
                <a:sym typeface="Wingdings" panose="05000000000000000000" pitchFamily="2" charset="2"/>
              </a:rPr>
              <a:t>=5&gt;</a:t>
            </a:r>
            <a:endParaRPr lang="es-PE" dirty="0" smtClean="0">
              <a:effectLst>
                <a:outerShdw blurRad="38100" dist="38100" dir="2700000" algn="tl">
                  <a:srgbClr val="000000">
                    <a:alpha val="43137"/>
                  </a:srgbClr>
                </a:outerShdw>
              </a:effectLst>
            </a:endParaRPr>
          </a:p>
          <a:p>
            <a:r>
              <a:rPr lang="es-PE" dirty="0">
                <a:effectLst>
                  <a:outerShdw blurRad="38100" dist="38100" dir="2700000" algn="tl">
                    <a:srgbClr val="000000">
                      <a:alpha val="43137"/>
                    </a:srgbClr>
                  </a:outerShdw>
                </a:effectLst>
              </a:rPr>
              <a:t> </a:t>
            </a:r>
            <a:r>
              <a:rPr lang="es-PE" dirty="0" smtClean="0">
                <a:effectLst>
                  <a:outerShdw blurRad="38100" dist="38100" dir="2700000" algn="tl">
                    <a:srgbClr val="000000">
                      <a:alpha val="43137"/>
                    </a:srgbClr>
                  </a:outerShdw>
                </a:effectLst>
              </a:rPr>
              <a:t>                             +constante por ejemplo +3 </a:t>
            </a:r>
            <a:r>
              <a:rPr lang="es-PE" dirty="0" smtClean="0">
                <a:effectLst>
                  <a:outerShdw blurRad="38100" dist="38100" dir="2700000" algn="tl">
                    <a:srgbClr val="000000">
                      <a:alpha val="43137"/>
                    </a:srgbClr>
                  </a:outerShdw>
                </a:effectLst>
                <a:sym typeface="Wingdings" panose="05000000000000000000" pitchFamily="2" charset="2"/>
              </a:rPr>
              <a:t> &lt;Font </a:t>
            </a:r>
            <a:r>
              <a:rPr lang="es-PE" dirty="0" err="1" smtClean="0">
                <a:effectLst>
                  <a:outerShdw blurRad="38100" dist="38100" dir="2700000" algn="tl">
                    <a:srgbClr val="000000">
                      <a:alpha val="43137"/>
                    </a:srgbClr>
                  </a:outerShdw>
                </a:effectLst>
                <a:sym typeface="Wingdings" panose="05000000000000000000" pitchFamily="2" charset="2"/>
              </a:rPr>
              <a:t>size</a:t>
            </a:r>
            <a:r>
              <a:rPr lang="es-PE" dirty="0" smtClean="0">
                <a:effectLst>
                  <a:outerShdw blurRad="38100" dist="38100" dir="2700000" algn="tl">
                    <a:srgbClr val="000000">
                      <a:alpha val="43137"/>
                    </a:srgbClr>
                  </a:outerShdw>
                </a:effectLst>
                <a:sym typeface="Wingdings" panose="05000000000000000000" pitchFamily="2" charset="2"/>
              </a:rPr>
              <a:t>=+3&gt;</a:t>
            </a:r>
          </a:p>
          <a:p>
            <a:r>
              <a:rPr lang="es-PE" dirty="0" smtClean="0">
                <a:effectLst>
                  <a:outerShdw blurRad="38100" dist="38100" dir="2700000" algn="tl">
                    <a:srgbClr val="000000">
                      <a:alpha val="43137"/>
                    </a:srgbClr>
                  </a:outerShdw>
                </a:effectLst>
                <a:sym typeface="Wingdings" panose="05000000000000000000" pitchFamily="2" charset="2"/>
              </a:rPr>
              <a:t>Recordar tamaño de fuente inicial siempre es 3.</a:t>
            </a:r>
          </a:p>
          <a:p>
            <a:endParaRPr lang="es-PE" dirty="0">
              <a:effectLst>
                <a:outerShdw blurRad="38100" dist="38100" dir="2700000" algn="tl">
                  <a:srgbClr val="000000">
                    <a:alpha val="43137"/>
                  </a:srgbClr>
                </a:outerShdw>
              </a:effectLst>
              <a:sym typeface="Wingdings" panose="05000000000000000000" pitchFamily="2" charset="2"/>
            </a:endParaRPr>
          </a:p>
          <a:p>
            <a:r>
              <a:rPr lang="es-PE" dirty="0" smtClean="0">
                <a:effectLst>
                  <a:outerShdw blurRad="38100" dist="38100" dir="2700000" algn="tl">
                    <a:srgbClr val="000000">
                      <a:alpha val="43137"/>
                    </a:srgbClr>
                  </a:outerShdw>
                </a:effectLst>
                <a:sym typeface="Wingdings" panose="05000000000000000000" pitchFamily="2" charset="2"/>
              </a:rPr>
              <a:t>Fuente: Tipo de fuente como </a:t>
            </a:r>
            <a:r>
              <a:rPr lang="es-PE" dirty="0" err="1" smtClean="0">
                <a:effectLst>
                  <a:outerShdw blurRad="38100" dist="38100" dir="2700000" algn="tl">
                    <a:srgbClr val="000000">
                      <a:alpha val="43137"/>
                    </a:srgbClr>
                  </a:outerShdw>
                </a:effectLst>
                <a:sym typeface="Wingdings" panose="05000000000000000000" pitchFamily="2" charset="2"/>
              </a:rPr>
              <a:t>arial</a:t>
            </a:r>
            <a:r>
              <a:rPr lang="es-PE" dirty="0" smtClean="0">
                <a:effectLst>
                  <a:outerShdw blurRad="38100" dist="38100" dir="2700000" algn="tl">
                    <a:srgbClr val="000000">
                      <a:alpha val="43137"/>
                    </a:srgbClr>
                  </a:outerShdw>
                </a:effectLst>
                <a:sym typeface="Wingdings" panose="05000000000000000000" pitchFamily="2" charset="2"/>
              </a:rPr>
              <a:t>, </a:t>
            </a:r>
            <a:r>
              <a:rPr lang="es-PE" dirty="0" err="1" smtClean="0">
                <a:effectLst>
                  <a:outerShdw blurRad="38100" dist="38100" dir="2700000" algn="tl">
                    <a:srgbClr val="000000">
                      <a:alpha val="43137"/>
                    </a:srgbClr>
                  </a:outerShdw>
                </a:effectLst>
                <a:sym typeface="Wingdings" panose="05000000000000000000" pitchFamily="2" charset="2"/>
              </a:rPr>
              <a:t>calibri</a:t>
            </a:r>
            <a:r>
              <a:rPr lang="es-PE" dirty="0" smtClean="0">
                <a:effectLst>
                  <a:outerShdw blurRad="38100" dist="38100" dir="2700000" algn="tl">
                    <a:srgbClr val="000000">
                      <a:alpha val="43137"/>
                    </a:srgbClr>
                  </a:outerShdw>
                </a:effectLst>
                <a:sym typeface="Wingdings" panose="05000000000000000000" pitchFamily="2" charset="2"/>
              </a:rPr>
              <a:t>, </a:t>
            </a:r>
            <a:r>
              <a:rPr lang="es-PE" dirty="0" err="1" smtClean="0">
                <a:effectLst>
                  <a:outerShdw blurRad="38100" dist="38100" dir="2700000" algn="tl">
                    <a:srgbClr val="000000">
                      <a:alpha val="43137"/>
                    </a:srgbClr>
                  </a:outerShdw>
                </a:effectLst>
                <a:sym typeface="Wingdings" panose="05000000000000000000" pitchFamily="2" charset="2"/>
              </a:rPr>
              <a:t>Renfrew</a:t>
            </a:r>
            <a:r>
              <a:rPr lang="es-PE" dirty="0" smtClean="0">
                <a:effectLst>
                  <a:outerShdw blurRad="38100" dist="38100" dir="2700000" algn="tl">
                    <a:srgbClr val="000000">
                      <a:alpha val="43137"/>
                    </a:srgbClr>
                  </a:outerShdw>
                </a:effectLst>
                <a:sym typeface="Wingdings" panose="05000000000000000000" pitchFamily="2" charset="2"/>
              </a:rPr>
              <a:t>, etc.</a:t>
            </a:r>
          </a:p>
          <a:p>
            <a:endParaRPr lang="es-PE" dirty="0">
              <a:effectLst>
                <a:outerShdw blurRad="38100" dist="38100" dir="2700000" algn="tl">
                  <a:srgbClr val="000000">
                    <a:alpha val="43137"/>
                  </a:srgbClr>
                </a:outerShdw>
              </a:effectLst>
              <a:sym typeface="Wingdings" panose="05000000000000000000" pitchFamily="2" charset="2"/>
            </a:endParaRPr>
          </a:p>
          <a:p>
            <a:r>
              <a:rPr lang="es-PE" dirty="0" smtClean="0"/>
              <a:t>Color: Es el color indicado en inglés o un código.</a:t>
            </a:r>
            <a:endParaRPr lang="es-PE" dirty="0"/>
          </a:p>
          <a:p>
            <a:endParaRPr lang="es-PE" u="sng" dirty="0" smtClean="0">
              <a:solidFill>
                <a:srgbClr val="FF0000"/>
              </a:solidFill>
              <a:effectLst>
                <a:outerShdw blurRad="38100" dist="38100" dir="2700000" algn="tl">
                  <a:srgbClr val="000000">
                    <a:alpha val="43137"/>
                  </a:srgbClr>
                </a:outerShdw>
              </a:effectLst>
            </a:endParaRPr>
          </a:p>
          <a:p>
            <a:r>
              <a:rPr lang="es-PE" dirty="0" smtClean="0"/>
              <a:t>&lt;</a:t>
            </a:r>
            <a:r>
              <a:rPr lang="es-PE" dirty="0" err="1" smtClean="0"/>
              <a:t>br</a:t>
            </a:r>
            <a:r>
              <a:rPr lang="es-PE" dirty="0" smtClean="0"/>
              <a:t>&gt; Salto de línea.</a:t>
            </a:r>
          </a:p>
          <a:p>
            <a:endParaRPr lang="es-PE" dirty="0"/>
          </a:p>
          <a:p>
            <a:r>
              <a:rPr lang="es-PE" dirty="0" smtClean="0"/>
              <a:t>&lt;</a:t>
            </a:r>
            <a:r>
              <a:rPr lang="es-PE" dirty="0" err="1" smtClean="0"/>
              <a:t>hr</a:t>
            </a:r>
            <a:r>
              <a:rPr lang="es-PE" dirty="0" smtClean="0"/>
              <a:t> color=color </a:t>
            </a:r>
            <a:r>
              <a:rPr lang="es-PE" dirty="0" err="1" smtClean="0"/>
              <a:t>align</a:t>
            </a:r>
            <a:r>
              <a:rPr lang="es-PE" dirty="0" smtClean="0"/>
              <a:t>=</a:t>
            </a:r>
            <a:r>
              <a:rPr lang="es-PE" dirty="0" err="1" smtClean="0"/>
              <a:t>left|center|rigth</a:t>
            </a:r>
            <a:r>
              <a:rPr lang="es-PE" dirty="0" smtClean="0"/>
              <a:t>&gt;</a:t>
            </a:r>
          </a:p>
          <a:p>
            <a:endParaRPr lang="es-PE" dirty="0" smtClean="0"/>
          </a:p>
        </p:txBody>
      </p:sp>
    </p:spTree>
    <p:extLst>
      <p:ext uri="{BB962C8B-B14F-4D97-AF65-F5344CB8AC3E}">
        <p14:creationId xmlns:p14="http://schemas.microsoft.com/office/powerpoint/2010/main" val="38194556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175826" y="456843"/>
            <a:ext cx="5534797" cy="5106113"/>
          </a:xfrm>
          <a:prstGeom prst="rect">
            <a:avLst/>
          </a:prstGeom>
        </p:spPr>
      </p:pic>
      <p:pic>
        <p:nvPicPr>
          <p:cNvPr id="3" name="Imagen 2"/>
          <p:cNvPicPr>
            <a:picLocks noChangeAspect="1"/>
          </p:cNvPicPr>
          <p:nvPr/>
        </p:nvPicPr>
        <p:blipFill>
          <a:blip r:embed="rId3"/>
          <a:stretch>
            <a:fillRect/>
          </a:stretch>
        </p:blipFill>
        <p:spPr>
          <a:xfrm>
            <a:off x="6086089" y="456843"/>
            <a:ext cx="5963036" cy="4708742"/>
          </a:xfrm>
          <a:prstGeom prst="rect">
            <a:avLst/>
          </a:prstGeom>
        </p:spPr>
      </p:pic>
    </p:spTree>
    <p:extLst>
      <p:ext uri="{BB962C8B-B14F-4D97-AF65-F5344CB8AC3E}">
        <p14:creationId xmlns:p14="http://schemas.microsoft.com/office/powerpoint/2010/main" val="39425116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078966" y="2605177"/>
            <a:ext cx="8324491" cy="923330"/>
          </a:xfrm>
          <a:prstGeom prst="rect">
            <a:avLst/>
          </a:prstGeom>
          <a:noFill/>
        </p:spPr>
        <p:txBody>
          <a:bodyPr wrap="square" rtlCol="0">
            <a:spAutoFit/>
          </a:bodyPr>
          <a:lstStyle/>
          <a:p>
            <a:pPr algn="ctr"/>
            <a:r>
              <a:rPr lang="es-PE" sz="5400" b="1" dirty="0" smtClean="0"/>
              <a:t>PÁRRAFOS</a:t>
            </a:r>
            <a:endParaRPr lang="es-PE" sz="5400" b="1" dirty="0"/>
          </a:p>
        </p:txBody>
      </p:sp>
    </p:spTree>
    <p:extLst>
      <p:ext uri="{BB962C8B-B14F-4D97-AF65-F5344CB8AC3E}">
        <p14:creationId xmlns:p14="http://schemas.microsoft.com/office/powerpoint/2010/main" val="4750505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406401" y="216685"/>
            <a:ext cx="1431636" cy="461665"/>
          </a:xfrm>
          <a:prstGeom prst="rect">
            <a:avLst/>
          </a:prstGeom>
          <a:noFill/>
        </p:spPr>
        <p:txBody>
          <a:bodyPr wrap="square" rtlCol="0">
            <a:spAutoFit/>
          </a:bodyPr>
          <a:lstStyle/>
          <a:p>
            <a:r>
              <a:rPr lang="es-PE" sz="2400" b="1" dirty="0" smtClean="0"/>
              <a:t>&lt;p&gt; &lt;/p&gt;</a:t>
            </a:r>
            <a:endParaRPr lang="es-PE" sz="2400" b="1" dirty="0"/>
          </a:p>
        </p:txBody>
      </p:sp>
      <p:sp>
        <p:nvSpPr>
          <p:cNvPr id="3" name="CuadroTexto 2"/>
          <p:cNvSpPr txBox="1"/>
          <p:nvPr/>
        </p:nvSpPr>
        <p:spPr>
          <a:xfrm>
            <a:off x="480289" y="734275"/>
            <a:ext cx="10714181" cy="646331"/>
          </a:xfrm>
          <a:prstGeom prst="rect">
            <a:avLst/>
          </a:prstGeom>
          <a:noFill/>
        </p:spPr>
        <p:txBody>
          <a:bodyPr wrap="square" rtlCol="0">
            <a:spAutoFit/>
          </a:bodyPr>
          <a:lstStyle/>
          <a:p>
            <a:pPr algn="just"/>
            <a:r>
              <a:rPr lang="es-PE" dirty="0" smtClean="0"/>
              <a:t>Permite escribir un párrafo, lo que implica que al utilizar la etiqueta BR deja un espaciado amplio antes del siguiente párrafo.</a:t>
            </a:r>
          </a:p>
        </p:txBody>
      </p:sp>
      <p:sp>
        <p:nvSpPr>
          <p:cNvPr id="4" name="Rectángulo 3"/>
          <p:cNvSpPr/>
          <p:nvPr/>
        </p:nvSpPr>
        <p:spPr>
          <a:xfrm>
            <a:off x="905164" y="1295177"/>
            <a:ext cx="8432800" cy="1754326"/>
          </a:xfrm>
          <a:prstGeom prst="rect">
            <a:avLst/>
          </a:prstGeom>
        </p:spPr>
        <p:txBody>
          <a:bodyPr wrap="square">
            <a:spAutoFit/>
          </a:bodyPr>
          <a:lstStyle/>
          <a:p>
            <a:r>
              <a:rPr lang="es-PE" dirty="0"/>
              <a:t>&lt;</a:t>
            </a:r>
            <a:r>
              <a:rPr lang="es-PE" dirty="0" err="1"/>
              <a:t>body</a:t>
            </a:r>
            <a:r>
              <a:rPr lang="es-PE" dirty="0"/>
              <a:t>&gt;</a:t>
            </a:r>
          </a:p>
          <a:p>
            <a:r>
              <a:rPr lang="es-PE" dirty="0"/>
              <a:t>  &lt;p&gt; Hola amigos, ¿cómo están? &lt;/p&gt;&lt;</a:t>
            </a:r>
            <a:r>
              <a:rPr lang="es-PE" dirty="0" err="1"/>
              <a:t>br</a:t>
            </a:r>
            <a:r>
              <a:rPr lang="es-PE" dirty="0"/>
              <a:t>&gt;</a:t>
            </a:r>
          </a:p>
          <a:p>
            <a:r>
              <a:rPr lang="es-PE" dirty="0"/>
              <a:t>  &lt;p&gt; Espero que todos estén bien &lt;/p&gt;&lt;</a:t>
            </a:r>
            <a:r>
              <a:rPr lang="es-PE" dirty="0" err="1"/>
              <a:t>br</a:t>
            </a:r>
            <a:r>
              <a:rPr lang="es-PE" dirty="0"/>
              <a:t>&gt;</a:t>
            </a:r>
          </a:p>
          <a:p>
            <a:r>
              <a:rPr lang="es-PE" dirty="0"/>
              <a:t>  ahora no uso etiqueta p &lt;</a:t>
            </a:r>
            <a:r>
              <a:rPr lang="es-PE" dirty="0" err="1"/>
              <a:t>br</a:t>
            </a:r>
            <a:r>
              <a:rPr lang="es-PE" dirty="0"/>
              <a:t>&gt;</a:t>
            </a:r>
          </a:p>
          <a:p>
            <a:r>
              <a:rPr lang="es-PE" dirty="0"/>
              <a:t>  ¿se observa igual?</a:t>
            </a:r>
          </a:p>
          <a:p>
            <a:r>
              <a:rPr lang="es-PE" dirty="0"/>
              <a:t>&lt;/</a:t>
            </a:r>
            <a:r>
              <a:rPr lang="es-PE" dirty="0" err="1"/>
              <a:t>body</a:t>
            </a:r>
            <a:r>
              <a:rPr lang="es-PE" dirty="0"/>
              <a:t>&gt;</a:t>
            </a:r>
          </a:p>
        </p:txBody>
      </p:sp>
      <p:sp>
        <p:nvSpPr>
          <p:cNvPr id="5" name="CuadroTexto 4"/>
          <p:cNvSpPr txBox="1"/>
          <p:nvPr/>
        </p:nvSpPr>
        <p:spPr>
          <a:xfrm>
            <a:off x="406401" y="3805382"/>
            <a:ext cx="2068945" cy="461665"/>
          </a:xfrm>
          <a:prstGeom prst="rect">
            <a:avLst/>
          </a:prstGeom>
          <a:noFill/>
        </p:spPr>
        <p:txBody>
          <a:bodyPr wrap="square" rtlCol="0">
            <a:spAutoFit/>
          </a:bodyPr>
          <a:lstStyle>
            <a:defPPr>
              <a:defRPr lang="es-PE"/>
            </a:defPPr>
            <a:lvl1pPr>
              <a:defRPr sz="2400" b="1"/>
            </a:lvl1pPr>
          </a:lstStyle>
          <a:p>
            <a:r>
              <a:rPr lang="es-PE" dirty="0"/>
              <a:t>&lt;pre&gt;&lt;/pre&gt;</a:t>
            </a:r>
          </a:p>
        </p:txBody>
      </p:sp>
      <p:sp>
        <p:nvSpPr>
          <p:cNvPr id="6" name="Rectángulo 5"/>
          <p:cNvSpPr/>
          <p:nvPr/>
        </p:nvSpPr>
        <p:spPr>
          <a:xfrm>
            <a:off x="480289" y="4368586"/>
            <a:ext cx="3112655" cy="1754326"/>
          </a:xfrm>
          <a:prstGeom prst="rect">
            <a:avLst/>
          </a:prstGeom>
        </p:spPr>
        <p:txBody>
          <a:bodyPr wrap="square">
            <a:spAutoFit/>
          </a:bodyPr>
          <a:lstStyle/>
          <a:p>
            <a:pPr algn="just"/>
            <a:r>
              <a:rPr lang="es-MX" dirty="0" smtClean="0"/>
              <a:t>Representa </a:t>
            </a:r>
            <a:r>
              <a:rPr lang="es-MX" dirty="0"/>
              <a:t>un bloque de texto </a:t>
            </a:r>
            <a:r>
              <a:rPr lang="es-MX" dirty="0" err="1"/>
              <a:t>preformateado</a:t>
            </a:r>
            <a:r>
              <a:rPr lang="es-MX" dirty="0"/>
              <a:t> donde, en contraste con otros elementos, los espacios continuos y los quiebres de línea son respetados.</a:t>
            </a:r>
            <a:endParaRPr lang="es-PE" dirty="0"/>
          </a:p>
        </p:txBody>
      </p:sp>
      <p:sp>
        <p:nvSpPr>
          <p:cNvPr id="7" name="Rectángulo 6"/>
          <p:cNvSpPr/>
          <p:nvPr/>
        </p:nvSpPr>
        <p:spPr>
          <a:xfrm>
            <a:off x="5292435" y="3358217"/>
            <a:ext cx="4701307" cy="3416320"/>
          </a:xfrm>
          <a:prstGeom prst="rect">
            <a:avLst/>
          </a:prstGeom>
        </p:spPr>
        <p:txBody>
          <a:bodyPr wrap="square">
            <a:spAutoFit/>
          </a:bodyPr>
          <a:lstStyle/>
          <a:p>
            <a:r>
              <a:rPr lang="es-MX" dirty="0"/>
              <a:t>&lt;</a:t>
            </a:r>
            <a:r>
              <a:rPr lang="es-MX" dirty="0" err="1"/>
              <a:t>body</a:t>
            </a:r>
            <a:r>
              <a:rPr lang="es-MX" dirty="0"/>
              <a:t>&gt;</a:t>
            </a:r>
          </a:p>
          <a:p>
            <a:r>
              <a:rPr lang="es-MX" dirty="0"/>
              <a:t>  &lt;p&gt; Hola amigos, ¿cómo están? &lt;/p&gt;&lt;</a:t>
            </a:r>
            <a:r>
              <a:rPr lang="es-MX" dirty="0" err="1"/>
              <a:t>br</a:t>
            </a:r>
            <a:r>
              <a:rPr lang="es-MX" dirty="0"/>
              <a:t>&gt;</a:t>
            </a:r>
          </a:p>
          <a:p>
            <a:r>
              <a:rPr lang="es-MX" dirty="0"/>
              <a:t>  &lt;p&gt; Espero que todos estén bien &lt;/p&gt;&lt;</a:t>
            </a:r>
            <a:r>
              <a:rPr lang="es-MX" dirty="0" err="1"/>
              <a:t>br</a:t>
            </a:r>
            <a:r>
              <a:rPr lang="es-MX" dirty="0"/>
              <a:t>&gt;</a:t>
            </a:r>
          </a:p>
          <a:p>
            <a:r>
              <a:rPr lang="es-MX" dirty="0"/>
              <a:t>  ahora no uso etiqueta p &lt;</a:t>
            </a:r>
            <a:r>
              <a:rPr lang="es-MX" dirty="0" err="1"/>
              <a:t>br</a:t>
            </a:r>
            <a:r>
              <a:rPr lang="es-MX" dirty="0"/>
              <a:t>&gt;</a:t>
            </a:r>
          </a:p>
          <a:p>
            <a:r>
              <a:rPr lang="es-MX" dirty="0"/>
              <a:t>  ¿se observa igual? &lt;/</a:t>
            </a:r>
            <a:r>
              <a:rPr lang="es-MX" dirty="0" err="1"/>
              <a:t>body</a:t>
            </a:r>
            <a:r>
              <a:rPr lang="es-MX" dirty="0"/>
              <a:t>&gt;</a:t>
            </a:r>
          </a:p>
          <a:p>
            <a:r>
              <a:rPr lang="es-MX" dirty="0"/>
              <a:t>  &lt;pre&gt; &lt;b&gt;Ahora&lt;/b&gt; utilizo la etiqueta PRE </a:t>
            </a:r>
          </a:p>
          <a:p>
            <a:r>
              <a:rPr lang="es-MX" dirty="0"/>
              <a:t>  	y acabo de utilizar &lt;b&gt;&lt;u&gt;salto de línea&lt;/u&gt;&lt;/b&gt;&lt;/pre&gt;</a:t>
            </a:r>
          </a:p>
          <a:p>
            <a:r>
              <a:rPr lang="es-MX" dirty="0"/>
              <a:t>  &lt;pre&gt; ahora agregamos en este nuevo</a:t>
            </a:r>
          </a:p>
          <a:p>
            <a:r>
              <a:rPr lang="es-MX" dirty="0"/>
              <a:t>  	    párrafo un salto &lt;</a:t>
            </a:r>
            <a:r>
              <a:rPr lang="es-MX" dirty="0" err="1"/>
              <a:t>br</a:t>
            </a:r>
            <a:r>
              <a:rPr lang="es-MX" dirty="0"/>
              <a:t>&gt;</a:t>
            </a:r>
          </a:p>
          <a:p>
            <a:r>
              <a:rPr lang="es-MX" dirty="0"/>
              <a:t>  	y ya saltó &lt;/pre&gt;</a:t>
            </a:r>
          </a:p>
          <a:p>
            <a:r>
              <a:rPr lang="es-MX" dirty="0"/>
              <a:t>&lt;/</a:t>
            </a:r>
            <a:r>
              <a:rPr lang="es-MX" dirty="0" err="1"/>
              <a:t>body</a:t>
            </a:r>
            <a:r>
              <a:rPr lang="es-MX" dirty="0"/>
              <a:t>&gt;</a:t>
            </a:r>
            <a:endParaRPr lang="es-PE" dirty="0"/>
          </a:p>
        </p:txBody>
      </p:sp>
      <p:cxnSp>
        <p:nvCxnSpPr>
          <p:cNvPr id="9" name="Conector recto 8"/>
          <p:cNvCxnSpPr/>
          <p:nvPr/>
        </p:nvCxnSpPr>
        <p:spPr>
          <a:xfrm>
            <a:off x="212436" y="3223491"/>
            <a:ext cx="11841019"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093544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563419" y="369455"/>
            <a:ext cx="1459346" cy="400110"/>
          </a:xfrm>
          <a:prstGeom prst="rect">
            <a:avLst/>
          </a:prstGeom>
          <a:noFill/>
        </p:spPr>
        <p:txBody>
          <a:bodyPr wrap="square" rtlCol="0">
            <a:spAutoFit/>
          </a:bodyPr>
          <a:lstStyle/>
          <a:p>
            <a:r>
              <a:rPr lang="es-PE" sz="2000" b="1" dirty="0" smtClean="0"/>
              <a:t>IMÁGENES</a:t>
            </a:r>
            <a:endParaRPr lang="es-PE" sz="2000" b="1" dirty="0"/>
          </a:p>
        </p:txBody>
      </p:sp>
      <p:sp>
        <p:nvSpPr>
          <p:cNvPr id="3" name="Rectangle 1"/>
          <p:cNvSpPr>
            <a:spLocks noChangeArrowheads="1"/>
          </p:cNvSpPr>
          <p:nvPr/>
        </p:nvSpPr>
        <p:spPr bwMode="auto">
          <a:xfrm>
            <a:off x="1076769" y="785099"/>
            <a:ext cx="3777241" cy="31032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6348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PE" altLang="es-PE" sz="1600" b="0" i="0" u="none" strike="noStrike" cap="none" normalizeH="0" baseline="0" dirty="0" smtClean="0">
                <a:ln>
                  <a:noFill/>
                </a:ln>
                <a:solidFill>
                  <a:srgbClr val="000080"/>
                </a:solidFill>
                <a:effectLst/>
                <a:latin typeface="Menlo"/>
              </a:rPr>
              <a:t>&lt;</a:t>
            </a:r>
            <a:r>
              <a:rPr kumimoji="0" lang="es-PE" altLang="es-PE" sz="1600" b="0" i="0" u="none" strike="noStrike" cap="none" normalizeH="0" baseline="0" dirty="0" err="1" smtClean="0">
                <a:ln>
                  <a:noFill/>
                </a:ln>
                <a:solidFill>
                  <a:srgbClr val="000080"/>
                </a:solidFill>
                <a:effectLst/>
                <a:latin typeface="Menlo"/>
              </a:rPr>
              <a:t>img</a:t>
            </a:r>
            <a:r>
              <a:rPr kumimoji="0" lang="es-PE" altLang="es-PE" sz="1600" b="0" i="0" u="none" strike="noStrike" cap="none" normalizeH="0" baseline="0" dirty="0" smtClean="0">
                <a:ln>
                  <a:noFill/>
                </a:ln>
                <a:solidFill>
                  <a:srgbClr val="333333"/>
                </a:solidFill>
                <a:effectLst/>
                <a:latin typeface="Menlo"/>
              </a:rPr>
              <a:t> </a:t>
            </a:r>
            <a:r>
              <a:rPr kumimoji="0" lang="es-PE" altLang="es-PE" sz="1600" b="0" i="0" u="none" strike="noStrike" cap="none" normalizeH="0" baseline="0" dirty="0" err="1" smtClean="0">
                <a:ln>
                  <a:noFill/>
                </a:ln>
                <a:solidFill>
                  <a:srgbClr val="008080"/>
                </a:solidFill>
                <a:effectLst/>
                <a:latin typeface="Menlo"/>
              </a:rPr>
              <a:t>src</a:t>
            </a:r>
            <a:r>
              <a:rPr kumimoji="0" lang="es-PE" altLang="es-PE" sz="1600" b="0" i="0" u="none" strike="noStrike" cap="none" normalizeH="0" baseline="0" dirty="0" smtClean="0">
                <a:ln>
                  <a:noFill/>
                </a:ln>
                <a:solidFill>
                  <a:srgbClr val="008080"/>
                </a:solidFill>
                <a:effectLst/>
                <a:latin typeface="Menlo"/>
              </a:rPr>
              <a:t>=</a:t>
            </a:r>
            <a:r>
              <a:rPr kumimoji="0" lang="es-PE" altLang="es-PE" sz="1600" b="0" i="0" u="none" strike="noStrike" cap="none" normalizeH="0" baseline="0" dirty="0" smtClean="0">
                <a:ln>
                  <a:noFill/>
                </a:ln>
                <a:solidFill>
                  <a:srgbClr val="DD1144"/>
                </a:solidFill>
                <a:effectLst/>
                <a:latin typeface="Menlo"/>
              </a:rPr>
              <a:t>"nombreimagen.jpg"</a:t>
            </a:r>
            <a:r>
              <a:rPr kumimoji="0" lang="es-PE" altLang="es-PE" sz="1600" b="0" i="0" u="none" strike="noStrike" cap="none" normalizeH="0" baseline="0" dirty="0" smtClean="0">
                <a:ln>
                  <a:noFill/>
                </a:ln>
                <a:solidFill>
                  <a:srgbClr val="333333"/>
                </a:solidFill>
                <a:effectLst/>
                <a:latin typeface="Menlo"/>
              </a:rPr>
              <a:t> </a:t>
            </a:r>
            <a:r>
              <a:rPr kumimoji="0" lang="es-PE" altLang="es-PE" sz="1600" b="0" i="0" u="none" strike="noStrike" cap="none" normalizeH="0" baseline="0" dirty="0" err="1" smtClean="0">
                <a:ln>
                  <a:noFill/>
                </a:ln>
                <a:solidFill>
                  <a:srgbClr val="008080"/>
                </a:solidFill>
                <a:effectLst/>
                <a:latin typeface="Menlo"/>
              </a:rPr>
              <a:t>alt</a:t>
            </a:r>
            <a:r>
              <a:rPr kumimoji="0" lang="es-PE" altLang="es-PE" sz="1600" b="0" i="0" u="none" strike="noStrike" cap="none" normalizeH="0" baseline="0" dirty="0" smtClean="0">
                <a:ln>
                  <a:noFill/>
                </a:ln>
                <a:solidFill>
                  <a:srgbClr val="008080"/>
                </a:solidFill>
                <a:effectLst/>
                <a:latin typeface="Menlo"/>
              </a:rPr>
              <a:t>=</a:t>
            </a:r>
            <a:r>
              <a:rPr kumimoji="0" lang="es-PE" altLang="es-PE" sz="1600" b="0" i="0" u="none" strike="noStrike" cap="none" normalizeH="0" baseline="0" dirty="0" smtClean="0">
                <a:ln>
                  <a:noFill/>
                </a:ln>
                <a:solidFill>
                  <a:srgbClr val="DD1144"/>
                </a:solidFill>
                <a:effectLst/>
                <a:latin typeface="Menlo"/>
              </a:rPr>
              <a:t>""</a:t>
            </a:r>
            <a:r>
              <a:rPr kumimoji="0" lang="es-PE" altLang="es-PE" sz="1600" b="0" i="0" u="none" strike="noStrike" cap="none" normalizeH="0" baseline="0" dirty="0" smtClean="0">
                <a:ln>
                  <a:noFill/>
                </a:ln>
                <a:solidFill>
                  <a:srgbClr val="333333"/>
                </a:solidFill>
                <a:effectLst/>
                <a:latin typeface="Menlo"/>
              </a:rPr>
              <a:t> </a:t>
            </a:r>
            <a:r>
              <a:rPr kumimoji="0" lang="es-PE" altLang="es-PE" sz="1600" b="0" i="0" u="none" strike="noStrike" cap="none" normalizeH="0" baseline="0" dirty="0" smtClean="0">
                <a:ln>
                  <a:noFill/>
                </a:ln>
                <a:solidFill>
                  <a:srgbClr val="000080"/>
                </a:solidFill>
                <a:effectLst/>
                <a:latin typeface="Menlo"/>
              </a:rPr>
              <a:t>/&gt;</a:t>
            </a:r>
            <a:r>
              <a:rPr kumimoji="0" lang="es-PE" altLang="es-PE" sz="1600" b="0" i="0" u="none" strike="noStrike" cap="none" normalizeH="0" baseline="0" dirty="0" smtClean="0">
                <a:ln>
                  <a:noFill/>
                </a:ln>
                <a:solidFill>
                  <a:schemeClr val="tx1"/>
                </a:solidFill>
                <a:effectLst/>
              </a:rPr>
              <a:t> </a:t>
            </a:r>
            <a:endParaRPr kumimoji="0" lang="es-PE" altLang="es-PE" sz="1600" b="0" i="0" u="none" strike="noStrike" cap="none" normalizeH="0" baseline="0" dirty="0" smtClean="0">
              <a:ln>
                <a:noFill/>
              </a:ln>
              <a:solidFill>
                <a:schemeClr val="tx1"/>
              </a:solidFill>
              <a:effectLst/>
              <a:latin typeface="Arial" panose="020B0604020202020204" pitchFamily="34" charset="0"/>
            </a:endParaRPr>
          </a:p>
        </p:txBody>
      </p:sp>
      <p:sp>
        <p:nvSpPr>
          <p:cNvPr id="4" name="Rectangle 2"/>
          <p:cNvSpPr>
            <a:spLocks noChangeArrowheads="1"/>
          </p:cNvSpPr>
          <p:nvPr/>
        </p:nvSpPr>
        <p:spPr bwMode="auto">
          <a:xfrm>
            <a:off x="6358072" y="415623"/>
            <a:ext cx="3144852" cy="24876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6348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PE" altLang="es-PE" sz="1200" b="0" i="0" u="none" strike="noStrike" cap="none" normalizeH="0" baseline="0" dirty="0" smtClean="0">
                <a:ln>
                  <a:noFill/>
                </a:ln>
                <a:solidFill>
                  <a:srgbClr val="000080"/>
                </a:solidFill>
                <a:effectLst/>
                <a:latin typeface="Menlo"/>
              </a:rPr>
              <a:t>&lt;</a:t>
            </a:r>
            <a:r>
              <a:rPr kumimoji="0" lang="es-PE" altLang="es-PE" sz="1200" b="0" i="0" u="none" strike="noStrike" cap="none" normalizeH="0" baseline="0" dirty="0" err="1" smtClean="0">
                <a:ln>
                  <a:noFill/>
                </a:ln>
                <a:solidFill>
                  <a:srgbClr val="000080"/>
                </a:solidFill>
                <a:effectLst/>
                <a:latin typeface="Menlo"/>
              </a:rPr>
              <a:t>img</a:t>
            </a:r>
            <a:r>
              <a:rPr kumimoji="0" lang="es-PE" altLang="es-PE" sz="1200" b="0" i="0" u="none" strike="noStrike" cap="none" normalizeH="0" baseline="0" dirty="0" smtClean="0">
                <a:ln>
                  <a:noFill/>
                </a:ln>
                <a:solidFill>
                  <a:srgbClr val="333333"/>
                </a:solidFill>
                <a:effectLst/>
                <a:latin typeface="Menlo"/>
              </a:rPr>
              <a:t> </a:t>
            </a:r>
            <a:r>
              <a:rPr kumimoji="0" lang="es-PE" altLang="es-PE" sz="1200" b="0" i="0" u="none" strike="noStrike" cap="none" normalizeH="0" baseline="0" dirty="0" err="1" smtClean="0">
                <a:ln>
                  <a:noFill/>
                </a:ln>
                <a:solidFill>
                  <a:srgbClr val="008080"/>
                </a:solidFill>
                <a:effectLst/>
                <a:latin typeface="Menlo"/>
              </a:rPr>
              <a:t>src</a:t>
            </a:r>
            <a:r>
              <a:rPr kumimoji="0" lang="es-PE" altLang="es-PE" sz="1200" b="0" i="0" u="none" strike="noStrike" cap="none" normalizeH="0" baseline="0" dirty="0" smtClean="0">
                <a:ln>
                  <a:noFill/>
                </a:ln>
                <a:solidFill>
                  <a:srgbClr val="008080"/>
                </a:solidFill>
                <a:effectLst/>
                <a:latin typeface="Menlo"/>
              </a:rPr>
              <a:t>=</a:t>
            </a:r>
            <a:r>
              <a:rPr kumimoji="0" lang="es-PE" altLang="es-PE" sz="1200" b="0" i="0" u="none" strike="noStrike" cap="none" normalizeH="0" baseline="0" dirty="0" smtClean="0">
                <a:ln>
                  <a:noFill/>
                </a:ln>
                <a:solidFill>
                  <a:srgbClr val="DD1144"/>
                </a:solidFill>
                <a:effectLst/>
                <a:latin typeface="Menlo"/>
              </a:rPr>
              <a:t>"foto.jpg"</a:t>
            </a:r>
            <a:r>
              <a:rPr kumimoji="0" lang="es-PE" altLang="es-PE" sz="1200" b="0" i="0" u="none" strike="noStrike" cap="none" normalizeH="0" baseline="0" dirty="0" smtClean="0">
                <a:ln>
                  <a:noFill/>
                </a:ln>
                <a:solidFill>
                  <a:srgbClr val="333333"/>
                </a:solidFill>
                <a:effectLst/>
                <a:latin typeface="Menlo"/>
              </a:rPr>
              <a:t> </a:t>
            </a:r>
            <a:r>
              <a:rPr kumimoji="0" lang="es-PE" altLang="es-PE" sz="1200" b="0" i="0" u="none" strike="noStrike" cap="none" normalizeH="0" baseline="0" dirty="0" err="1" smtClean="0">
                <a:ln>
                  <a:noFill/>
                </a:ln>
                <a:solidFill>
                  <a:srgbClr val="008080"/>
                </a:solidFill>
                <a:effectLst/>
                <a:latin typeface="Menlo"/>
              </a:rPr>
              <a:t>alt</a:t>
            </a:r>
            <a:r>
              <a:rPr kumimoji="0" lang="es-PE" altLang="es-PE" sz="1200" b="0" i="0" u="none" strike="noStrike" cap="none" normalizeH="0" baseline="0" dirty="0" smtClean="0">
                <a:ln>
                  <a:noFill/>
                </a:ln>
                <a:solidFill>
                  <a:srgbClr val="008080"/>
                </a:solidFill>
                <a:effectLst/>
                <a:latin typeface="Menlo"/>
              </a:rPr>
              <a:t>=</a:t>
            </a:r>
            <a:r>
              <a:rPr kumimoji="0" lang="es-PE" altLang="es-PE" sz="1200" b="0" i="0" u="none" strike="noStrike" cap="none" normalizeH="0" baseline="0" dirty="0" smtClean="0">
                <a:ln>
                  <a:noFill/>
                </a:ln>
                <a:solidFill>
                  <a:srgbClr val="DD1144"/>
                </a:solidFill>
                <a:effectLst/>
                <a:latin typeface="Menlo"/>
              </a:rPr>
              <a:t>""</a:t>
            </a:r>
            <a:r>
              <a:rPr kumimoji="0" lang="es-PE" altLang="es-PE" sz="1200" b="0" i="0" u="none" strike="noStrike" cap="none" normalizeH="0" baseline="0" dirty="0" smtClean="0">
                <a:ln>
                  <a:noFill/>
                </a:ln>
                <a:solidFill>
                  <a:srgbClr val="333333"/>
                </a:solidFill>
                <a:effectLst/>
                <a:latin typeface="Menlo"/>
              </a:rPr>
              <a:t> </a:t>
            </a:r>
            <a:r>
              <a:rPr kumimoji="0" lang="es-PE" altLang="es-PE" sz="1200" b="0" i="0" u="none" strike="noStrike" cap="none" normalizeH="0" baseline="0" dirty="0" smtClean="0">
                <a:ln>
                  <a:noFill/>
                </a:ln>
                <a:solidFill>
                  <a:srgbClr val="000080"/>
                </a:solidFill>
                <a:effectLst/>
                <a:latin typeface="Menlo"/>
              </a:rPr>
              <a:t>/&gt;</a:t>
            </a:r>
            <a:r>
              <a:rPr kumimoji="0" lang="es-PE" altLang="es-PE" sz="1200" b="0" i="0" u="none" strike="noStrike" cap="none" normalizeH="0" baseline="0" dirty="0" smtClean="0">
                <a:ln>
                  <a:noFill/>
                </a:ln>
                <a:solidFill>
                  <a:schemeClr val="tx1"/>
                </a:solidFill>
                <a:effectLst/>
              </a:rPr>
              <a:t> </a:t>
            </a:r>
            <a:endParaRPr kumimoji="0" lang="es-PE" altLang="es-PE" sz="1200" b="0" i="0" u="none" strike="noStrike" cap="none" normalizeH="0" baseline="0" dirty="0" smtClean="0">
              <a:ln>
                <a:noFill/>
              </a:ln>
              <a:solidFill>
                <a:schemeClr val="tx1"/>
              </a:solidFill>
              <a:effectLst/>
              <a:latin typeface="Arial" panose="020B0604020202020204" pitchFamily="34" charset="0"/>
            </a:endParaRPr>
          </a:p>
        </p:txBody>
      </p:sp>
      <p:sp>
        <p:nvSpPr>
          <p:cNvPr id="5" name="Rectangle 3"/>
          <p:cNvSpPr>
            <a:spLocks noChangeArrowheads="1"/>
          </p:cNvSpPr>
          <p:nvPr/>
        </p:nvSpPr>
        <p:spPr bwMode="auto">
          <a:xfrm>
            <a:off x="6358072" y="693330"/>
            <a:ext cx="4458056" cy="24876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63480" numCol="1" anchor="ctr" anchorCtr="0" compatLnSpc="1">
            <a:prstTxWarp prst="textNoShape">
              <a:avLst/>
            </a:prstTxWarp>
            <a:spAutoFit/>
          </a:bodyPr>
          <a:lstStyle/>
          <a:p>
            <a:pPr eaLnBrk="0" fontAlgn="base" hangingPunct="0">
              <a:spcBef>
                <a:spcPct val="0"/>
              </a:spcBef>
              <a:spcAft>
                <a:spcPct val="0"/>
              </a:spcAft>
            </a:pPr>
            <a:r>
              <a:rPr lang="es-PE" altLang="es-PE" sz="1200" dirty="0">
                <a:solidFill>
                  <a:srgbClr val="000080"/>
                </a:solidFill>
                <a:latin typeface="Menlo"/>
              </a:rPr>
              <a:t>&lt;</a:t>
            </a:r>
            <a:r>
              <a:rPr lang="es-PE" altLang="es-PE" sz="1200" dirty="0" err="1">
                <a:solidFill>
                  <a:srgbClr val="000080"/>
                </a:solidFill>
                <a:latin typeface="Menlo"/>
              </a:rPr>
              <a:t>img</a:t>
            </a:r>
            <a:r>
              <a:rPr lang="es-PE" altLang="es-PE" sz="1200" dirty="0">
                <a:solidFill>
                  <a:srgbClr val="000080"/>
                </a:solidFill>
                <a:latin typeface="Menlo"/>
              </a:rPr>
              <a:t> </a:t>
            </a:r>
            <a:r>
              <a:rPr lang="es-PE" altLang="es-PE" sz="1200" dirty="0" err="1">
                <a:solidFill>
                  <a:srgbClr val="000080"/>
                </a:solidFill>
                <a:latin typeface="Menlo"/>
              </a:rPr>
              <a:t>src</a:t>
            </a:r>
            <a:r>
              <a:rPr lang="es-PE" altLang="es-PE" sz="1200" dirty="0">
                <a:solidFill>
                  <a:srgbClr val="000080"/>
                </a:solidFill>
                <a:latin typeface="Menlo"/>
              </a:rPr>
              <a:t>="/multimedia/</a:t>
            </a:r>
            <a:r>
              <a:rPr lang="es-PE" altLang="es-PE" sz="1200" dirty="0" err="1">
                <a:solidFill>
                  <a:srgbClr val="000080"/>
                </a:solidFill>
                <a:latin typeface="Menlo"/>
              </a:rPr>
              <a:t>imagenes</a:t>
            </a:r>
            <a:r>
              <a:rPr lang="es-PE" altLang="es-PE" sz="1200" dirty="0">
                <a:solidFill>
                  <a:srgbClr val="000080"/>
                </a:solidFill>
                <a:latin typeface="Menlo"/>
              </a:rPr>
              <a:t>/foto.jpg" </a:t>
            </a:r>
            <a:r>
              <a:rPr lang="es-PE" altLang="es-PE" sz="1200" dirty="0" err="1">
                <a:solidFill>
                  <a:srgbClr val="000080"/>
                </a:solidFill>
                <a:latin typeface="Menlo"/>
              </a:rPr>
              <a:t>alt</a:t>
            </a:r>
            <a:r>
              <a:rPr lang="es-PE" altLang="es-PE" sz="1200" dirty="0">
                <a:solidFill>
                  <a:srgbClr val="000080"/>
                </a:solidFill>
                <a:latin typeface="Menlo"/>
              </a:rPr>
              <a:t>="" /&gt; </a:t>
            </a:r>
          </a:p>
        </p:txBody>
      </p:sp>
      <p:sp>
        <p:nvSpPr>
          <p:cNvPr id="6" name="Rectangle 4"/>
          <p:cNvSpPr>
            <a:spLocks noChangeArrowheads="1"/>
          </p:cNvSpPr>
          <p:nvPr/>
        </p:nvSpPr>
        <p:spPr bwMode="auto">
          <a:xfrm>
            <a:off x="6358072" y="971037"/>
            <a:ext cx="4842617" cy="24876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63480" numCol="1" anchor="ctr" anchorCtr="0" compatLnSpc="1">
            <a:prstTxWarp prst="textNoShape">
              <a:avLst/>
            </a:prstTxWarp>
            <a:spAutoFit/>
          </a:bodyPr>
          <a:lstStyle/>
          <a:p>
            <a:pPr marR="0" lvl="0" indent="0" eaLnBrk="0" fontAlgn="base" hangingPunct="0">
              <a:lnSpc>
                <a:spcPct val="100000"/>
              </a:lnSpc>
              <a:spcBef>
                <a:spcPct val="0"/>
              </a:spcBef>
              <a:spcAft>
                <a:spcPct val="0"/>
              </a:spcAft>
              <a:buClrTx/>
              <a:buSzTx/>
              <a:buFontTx/>
              <a:buNone/>
              <a:tabLst/>
            </a:pPr>
            <a:r>
              <a:rPr lang="es-PE" altLang="es-PE" sz="1200" dirty="0">
                <a:solidFill>
                  <a:srgbClr val="000080"/>
                </a:solidFill>
                <a:latin typeface="Menlo"/>
              </a:rPr>
              <a:t>&lt;</a:t>
            </a:r>
            <a:r>
              <a:rPr lang="es-PE" altLang="es-PE" sz="1200" dirty="0" err="1">
                <a:solidFill>
                  <a:srgbClr val="000080"/>
                </a:solidFill>
                <a:latin typeface="Menlo"/>
              </a:rPr>
              <a:t>img</a:t>
            </a:r>
            <a:r>
              <a:rPr lang="es-PE" altLang="es-PE" sz="1200" dirty="0">
                <a:solidFill>
                  <a:srgbClr val="000080"/>
                </a:solidFill>
                <a:latin typeface="Menlo"/>
              </a:rPr>
              <a:t> </a:t>
            </a:r>
            <a:r>
              <a:rPr lang="es-PE" altLang="es-PE" sz="1200" dirty="0" err="1">
                <a:solidFill>
                  <a:srgbClr val="000080"/>
                </a:solidFill>
                <a:latin typeface="Menlo"/>
              </a:rPr>
              <a:t>src</a:t>
            </a:r>
            <a:r>
              <a:rPr lang="es-PE" altLang="es-PE" sz="1200" dirty="0">
                <a:solidFill>
                  <a:srgbClr val="000080"/>
                </a:solidFill>
                <a:latin typeface="Menlo"/>
              </a:rPr>
              <a:t>="http://lineadecodigo.com/</a:t>
            </a:r>
            <a:r>
              <a:rPr lang="es-PE" altLang="es-PE" sz="1200" dirty="0" err="1">
                <a:solidFill>
                  <a:srgbClr val="000080"/>
                </a:solidFill>
                <a:latin typeface="Menlo"/>
              </a:rPr>
              <a:t>imagenes</a:t>
            </a:r>
            <a:r>
              <a:rPr lang="es-PE" altLang="es-PE" sz="1200" dirty="0">
                <a:solidFill>
                  <a:srgbClr val="000080"/>
                </a:solidFill>
                <a:latin typeface="Menlo"/>
              </a:rPr>
              <a:t>/logo.jpg" </a:t>
            </a:r>
            <a:r>
              <a:rPr lang="es-PE" altLang="es-PE" sz="1200" dirty="0" err="1">
                <a:solidFill>
                  <a:srgbClr val="000080"/>
                </a:solidFill>
                <a:latin typeface="Menlo"/>
              </a:rPr>
              <a:t>alt</a:t>
            </a:r>
            <a:r>
              <a:rPr lang="es-PE" altLang="es-PE" sz="1200" dirty="0">
                <a:solidFill>
                  <a:srgbClr val="000080"/>
                </a:solidFill>
                <a:latin typeface="Menlo"/>
              </a:rPr>
              <a:t>="" /&gt; </a:t>
            </a:r>
          </a:p>
        </p:txBody>
      </p:sp>
      <p:sp>
        <p:nvSpPr>
          <p:cNvPr id="7" name="Rectángulo 6"/>
          <p:cNvSpPr/>
          <p:nvPr/>
        </p:nvSpPr>
        <p:spPr>
          <a:xfrm>
            <a:off x="623843" y="2206472"/>
            <a:ext cx="11041166" cy="923330"/>
          </a:xfrm>
          <a:prstGeom prst="rect">
            <a:avLst/>
          </a:prstGeom>
        </p:spPr>
        <p:txBody>
          <a:bodyPr wrap="square">
            <a:spAutoFit/>
          </a:bodyPr>
          <a:lstStyle/>
          <a:p>
            <a:pPr algn="just"/>
            <a:r>
              <a:rPr lang="es-MX" b="0" i="0" dirty="0" smtClean="0">
                <a:effectLst/>
                <a:latin typeface="Source Sans Pro" panose="020B0503030403020204" pitchFamily="34" charset="0"/>
              </a:rPr>
              <a:t>Si no indicamos más sobre el </a:t>
            </a:r>
            <a:r>
              <a:rPr lang="es-MX" b="0" i="0" u="none" strike="noStrike" dirty="0" smtClean="0">
                <a:effectLst/>
                <a:latin typeface="Source Sans Pro" panose="020B0503030403020204" pitchFamily="34" charset="0"/>
              </a:rPr>
              <a:t>elemento img</a:t>
            </a:r>
            <a:r>
              <a:rPr lang="es-MX" b="0" i="0" dirty="0" smtClean="0">
                <a:effectLst/>
                <a:latin typeface="Source Sans Pro" panose="020B0503030403020204" pitchFamily="34" charset="0"/>
              </a:rPr>
              <a:t>, la imagen que le hayamos pasado en su campo </a:t>
            </a:r>
            <a:r>
              <a:rPr lang="es-MX" b="0" i="0" dirty="0" err="1" smtClean="0">
                <a:effectLst/>
                <a:latin typeface="Source Sans Pro" panose="020B0503030403020204" pitchFamily="34" charset="0"/>
              </a:rPr>
              <a:t>src</a:t>
            </a:r>
            <a:r>
              <a:rPr lang="es-MX" b="0" i="0" dirty="0" smtClean="0">
                <a:effectLst/>
                <a:latin typeface="Source Sans Pro" panose="020B0503030403020204" pitchFamily="34" charset="0"/>
              </a:rPr>
              <a:t> se cargará con su tamaño original. Disponemos de los atributos </a:t>
            </a:r>
            <a:r>
              <a:rPr lang="es-MX" b="0" i="0" u="none" strike="noStrike" dirty="0" smtClean="0">
                <a:effectLst/>
                <a:latin typeface="Source Sans Pro" panose="020B0503030403020204" pitchFamily="34" charset="0"/>
              </a:rPr>
              <a:t>width</a:t>
            </a:r>
            <a:r>
              <a:rPr lang="es-MX" b="0" i="0" dirty="0" smtClean="0">
                <a:effectLst/>
                <a:latin typeface="Source Sans Pro" panose="020B0503030403020204" pitchFamily="34" charset="0"/>
              </a:rPr>
              <a:t> para el ancho de la imagen y </a:t>
            </a:r>
            <a:r>
              <a:rPr lang="es-MX" b="0" i="0" u="none" strike="noStrike" dirty="0" smtClean="0">
                <a:effectLst/>
                <a:latin typeface="Source Sans Pro" panose="020B0503030403020204" pitchFamily="34" charset="0"/>
              </a:rPr>
              <a:t>height</a:t>
            </a:r>
            <a:r>
              <a:rPr lang="es-MX" b="0" i="0" dirty="0" smtClean="0">
                <a:effectLst/>
                <a:latin typeface="Source Sans Pro" panose="020B0503030403020204" pitchFamily="34" charset="0"/>
              </a:rPr>
              <a:t> para el alto de la imagen. De esta forma, si queremos que nuestra imagen se vea en 100x100 </a:t>
            </a:r>
            <a:r>
              <a:rPr lang="es-MX" b="0" i="0" dirty="0" err="1" smtClean="0">
                <a:effectLst/>
                <a:latin typeface="Source Sans Pro" panose="020B0503030403020204" pitchFamily="34" charset="0"/>
              </a:rPr>
              <a:t>pixels</a:t>
            </a:r>
            <a:r>
              <a:rPr lang="es-MX" b="0" i="0" dirty="0" smtClean="0">
                <a:effectLst/>
                <a:latin typeface="Source Sans Pro" panose="020B0503030403020204" pitchFamily="34" charset="0"/>
              </a:rPr>
              <a:t>, podemos insertar el siguiente código:</a:t>
            </a:r>
            <a:endParaRPr lang="es-MX" b="0" i="0" dirty="0">
              <a:effectLst/>
              <a:latin typeface="Source Sans Pro" panose="020B0503030403020204" pitchFamily="34" charset="0"/>
            </a:endParaRPr>
          </a:p>
        </p:txBody>
      </p:sp>
      <p:sp>
        <p:nvSpPr>
          <p:cNvPr id="8" name="Flecha derecha 7"/>
          <p:cNvSpPr/>
          <p:nvPr/>
        </p:nvSpPr>
        <p:spPr>
          <a:xfrm>
            <a:off x="4854010" y="683664"/>
            <a:ext cx="837489" cy="4117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9" name="Rectángulo 8"/>
          <p:cNvSpPr/>
          <p:nvPr/>
        </p:nvSpPr>
        <p:spPr>
          <a:xfrm>
            <a:off x="501748" y="1571568"/>
            <a:ext cx="4180953" cy="369332"/>
          </a:xfrm>
          <a:prstGeom prst="rect">
            <a:avLst/>
          </a:prstGeom>
        </p:spPr>
        <p:txBody>
          <a:bodyPr wrap="none">
            <a:spAutoFit/>
          </a:bodyPr>
          <a:lstStyle/>
          <a:p>
            <a:r>
              <a:rPr lang="es-MX" b="1" i="0" dirty="0" smtClean="0">
                <a:solidFill>
                  <a:srgbClr val="FF0000"/>
                </a:solidFill>
                <a:effectLst>
                  <a:outerShdw blurRad="38100" dist="38100" dir="2700000" algn="tl">
                    <a:srgbClr val="000000">
                      <a:alpha val="43137"/>
                    </a:srgbClr>
                  </a:outerShdw>
                </a:effectLst>
              </a:rPr>
              <a:t>Dimensiones de la imagen: width y height</a:t>
            </a:r>
          </a:p>
        </p:txBody>
      </p:sp>
      <p:sp>
        <p:nvSpPr>
          <p:cNvPr id="10" name="Rectangle 5"/>
          <p:cNvSpPr>
            <a:spLocks noChangeArrowheads="1"/>
          </p:cNvSpPr>
          <p:nvPr/>
        </p:nvSpPr>
        <p:spPr bwMode="auto">
          <a:xfrm>
            <a:off x="2179175" y="3327822"/>
            <a:ext cx="6836637" cy="31032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6348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PE" altLang="es-PE" sz="1600" b="0" i="0" u="none" strike="noStrike" cap="none" normalizeH="0" baseline="0" dirty="0" smtClean="0">
                <a:ln>
                  <a:noFill/>
                </a:ln>
                <a:solidFill>
                  <a:srgbClr val="000080"/>
                </a:solidFill>
                <a:effectLst/>
                <a:latin typeface="Menlo"/>
              </a:rPr>
              <a:t>&lt;</a:t>
            </a:r>
            <a:r>
              <a:rPr kumimoji="0" lang="es-PE" altLang="es-PE" sz="1600" b="0" i="0" u="none" strike="noStrike" cap="none" normalizeH="0" baseline="0" dirty="0" err="1" smtClean="0">
                <a:ln>
                  <a:noFill/>
                </a:ln>
                <a:solidFill>
                  <a:srgbClr val="000080"/>
                </a:solidFill>
                <a:effectLst/>
                <a:latin typeface="Menlo"/>
              </a:rPr>
              <a:t>img</a:t>
            </a:r>
            <a:r>
              <a:rPr kumimoji="0" lang="es-PE" altLang="es-PE" sz="1600" b="0" i="0" u="none" strike="noStrike" cap="none" normalizeH="0" baseline="0" dirty="0" smtClean="0">
                <a:ln>
                  <a:noFill/>
                </a:ln>
                <a:solidFill>
                  <a:srgbClr val="333333"/>
                </a:solidFill>
                <a:effectLst/>
                <a:latin typeface="Menlo"/>
              </a:rPr>
              <a:t> </a:t>
            </a:r>
            <a:r>
              <a:rPr kumimoji="0" lang="es-PE" altLang="es-PE" sz="1600" b="0" i="0" u="none" strike="noStrike" cap="none" normalizeH="0" baseline="0" dirty="0" err="1" smtClean="0">
                <a:ln>
                  <a:noFill/>
                </a:ln>
                <a:solidFill>
                  <a:srgbClr val="008080"/>
                </a:solidFill>
                <a:effectLst/>
                <a:latin typeface="Menlo"/>
              </a:rPr>
              <a:t>src</a:t>
            </a:r>
            <a:r>
              <a:rPr kumimoji="0" lang="es-PE" altLang="es-PE" sz="1600" b="0" i="0" u="none" strike="noStrike" cap="none" normalizeH="0" baseline="0" dirty="0" smtClean="0">
                <a:ln>
                  <a:noFill/>
                </a:ln>
                <a:solidFill>
                  <a:srgbClr val="008080"/>
                </a:solidFill>
                <a:effectLst/>
                <a:latin typeface="Menlo"/>
              </a:rPr>
              <a:t>=</a:t>
            </a:r>
            <a:r>
              <a:rPr kumimoji="0" lang="es-PE" altLang="es-PE" sz="1600" b="0" i="0" u="none" strike="noStrike" cap="none" normalizeH="0" baseline="0" dirty="0" smtClean="0">
                <a:ln>
                  <a:noFill/>
                </a:ln>
                <a:solidFill>
                  <a:srgbClr val="DD1144"/>
                </a:solidFill>
                <a:effectLst/>
                <a:latin typeface="Menlo"/>
              </a:rPr>
              <a:t>"foto.jpg”"</a:t>
            </a:r>
            <a:r>
              <a:rPr kumimoji="0" lang="es-PE" altLang="es-PE" sz="1600" b="0" i="0" u="none" strike="noStrike" cap="none" normalizeH="0" baseline="0" dirty="0" smtClean="0">
                <a:ln>
                  <a:noFill/>
                </a:ln>
                <a:solidFill>
                  <a:srgbClr val="333333"/>
                </a:solidFill>
                <a:effectLst/>
                <a:latin typeface="Menlo"/>
              </a:rPr>
              <a:t> </a:t>
            </a:r>
            <a:r>
              <a:rPr kumimoji="0" lang="es-PE" altLang="es-PE" sz="1600" b="0" i="0" u="none" strike="noStrike" cap="none" normalizeH="0" baseline="0" dirty="0" err="1" smtClean="0">
                <a:ln>
                  <a:noFill/>
                </a:ln>
                <a:solidFill>
                  <a:srgbClr val="008080"/>
                </a:solidFill>
                <a:effectLst/>
                <a:latin typeface="Menlo"/>
              </a:rPr>
              <a:t>alt</a:t>
            </a:r>
            <a:r>
              <a:rPr kumimoji="0" lang="es-PE" altLang="es-PE" sz="1600" b="0" i="0" u="none" strike="noStrike" cap="none" normalizeH="0" baseline="0" dirty="0" smtClean="0">
                <a:ln>
                  <a:noFill/>
                </a:ln>
                <a:solidFill>
                  <a:srgbClr val="008080"/>
                </a:solidFill>
                <a:effectLst/>
                <a:latin typeface="Menlo"/>
              </a:rPr>
              <a:t>=</a:t>
            </a:r>
            <a:r>
              <a:rPr kumimoji="0" lang="es-PE" altLang="es-PE" sz="1600" b="0" i="0" u="none" strike="noStrike" cap="none" normalizeH="0" baseline="0" dirty="0" smtClean="0">
                <a:ln>
                  <a:noFill/>
                </a:ln>
                <a:solidFill>
                  <a:srgbClr val="DD1144"/>
                </a:solidFill>
                <a:effectLst/>
                <a:latin typeface="Menlo"/>
              </a:rPr>
              <a:t>"</a:t>
            </a:r>
            <a:r>
              <a:rPr kumimoji="0" lang="es-PE" altLang="es-PE" sz="1600" b="0" i="0" u="none" strike="noStrike" cap="none" normalizeH="0" baseline="0" dirty="0" smtClean="0">
                <a:ln>
                  <a:noFill/>
                </a:ln>
                <a:solidFill>
                  <a:srgbClr val="333333"/>
                </a:solidFill>
                <a:effectLst/>
                <a:latin typeface="Menlo"/>
              </a:rPr>
              <a:t> </a:t>
            </a:r>
            <a:r>
              <a:rPr kumimoji="0" lang="es-PE" altLang="es-PE" sz="1600" b="0" i="0" u="none" strike="noStrike" cap="none" normalizeH="0" baseline="0" dirty="0" err="1" smtClean="0">
                <a:ln>
                  <a:noFill/>
                </a:ln>
                <a:solidFill>
                  <a:srgbClr val="008080"/>
                </a:solidFill>
                <a:effectLst/>
                <a:latin typeface="Menlo"/>
              </a:rPr>
              <a:t>width</a:t>
            </a:r>
            <a:r>
              <a:rPr kumimoji="0" lang="es-PE" altLang="es-PE" sz="1600" b="0" i="0" u="none" strike="noStrike" cap="none" normalizeH="0" baseline="0" dirty="0" smtClean="0">
                <a:ln>
                  <a:noFill/>
                </a:ln>
                <a:solidFill>
                  <a:srgbClr val="008080"/>
                </a:solidFill>
                <a:effectLst/>
                <a:latin typeface="Menlo"/>
              </a:rPr>
              <a:t>=</a:t>
            </a:r>
            <a:r>
              <a:rPr kumimoji="0" lang="es-PE" altLang="es-PE" sz="1600" b="0" i="0" u="none" strike="noStrike" cap="none" normalizeH="0" baseline="0" dirty="0" smtClean="0">
                <a:ln>
                  <a:noFill/>
                </a:ln>
                <a:solidFill>
                  <a:srgbClr val="DD1144"/>
                </a:solidFill>
                <a:effectLst/>
                <a:latin typeface="Menlo"/>
              </a:rPr>
              <a:t>”100”"</a:t>
            </a:r>
            <a:r>
              <a:rPr kumimoji="0" lang="es-PE" altLang="es-PE" sz="1600" b="0" i="0" u="none" strike="noStrike" cap="none" normalizeH="0" baseline="0" dirty="0" smtClean="0">
                <a:ln>
                  <a:noFill/>
                </a:ln>
                <a:solidFill>
                  <a:srgbClr val="333333"/>
                </a:solidFill>
                <a:effectLst/>
                <a:latin typeface="Menlo"/>
              </a:rPr>
              <a:t> </a:t>
            </a:r>
            <a:r>
              <a:rPr kumimoji="0" lang="es-PE" altLang="es-PE" sz="1600" b="0" i="0" u="none" strike="noStrike" cap="none" normalizeH="0" baseline="0" dirty="0" err="1" smtClean="0">
                <a:ln>
                  <a:noFill/>
                </a:ln>
                <a:solidFill>
                  <a:srgbClr val="008080"/>
                </a:solidFill>
                <a:effectLst/>
                <a:latin typeface="Menlo"/>
              </a:rPr>
              <a:t>height</a:t>
            </a:r>
            <a:r>
              <a:rPr kumimoji="0" lang="es-PE" altLang="es-PE" sz="1600" b="0" i="0" u="none" strike="noStrike" cap="none" normalizeH="0" baseline="0" dirty="0" smtClean="0">
                <a:ln>
                  <a:noFill/>
                </a:ln>
                <a:solidFill>
                  <a:srgbClr val="008080"/>
                </a:solidFill>
                <a:effectLst/>
                <a:latin typeface="Menlo"/>
              </a:rPr>
              <a:t>=</a:t>
            </a:r>
            <a:r>
              <a:rPr kumimoji="0" lang="es-PE" altLang="es-PE" sz="1600" b="0" i="0" u="none" strike="noStrike" cap="none" normalizeH="0" baseline="0" dirty="0" smtClean="0">
                <a:ln>
                  <a:noFill/>
                </a:ln>
                <a:solidFill>
                  <a:srgbClr val="DD1144"/>
                </a:solidFill>
                <a:effectLst/>
                <a:latin typeface="Menlo"/>
              </a:rPr>
              <a:t>"100”</a:t>
            </a:r>
            <a:r>
              <a:rPr kumimoji="0" lang="es-PE" altLang="es-PE" sz="1600" b="0" i="0" u="none" strike="noStrike" cap="none" normalizeH="0" baseline="0" dirty="0" smtClean="0">
                <a:ln>
                  <a:noFill/>
                </a:ln>
                <a:solidFill>
                  <a:srgbClr val="333333"/>
                </a:solidFill>
                <a:effectLst/>
                <a:latin typeface="Menlo"/>
              </a:rPr>
              <a:t> </a:t>
            </a:r>
            <a:r>
              <a:rPr kumimoji="0" lang="es-PE" altLang="es-PE" sz="1600" b="0" i="0" u="none" strike="noStrike" cap="none" normalizeH="0" baseline="0" dirty="0" smtClean="0">
                <a:ln>
                  <a:noFill/>
                </a:ln>
                <a:solidFill>
                  <a:srgbClr val="000080"/>
                </a:solidFill>
                <a:effectLst/>
                <a:latin typeface="Menlo"/>
              </a:rPr>
              <a:t>/&gt;</a:t>
            </a:r>
            <a:r>
              <a:rPr kumimoji="0" lang="es-PE" altLang="es-PE" sz="1600" b="0" i="0" u="none" strike="noStrike" cap="none" normalizeH="0" baseline="0" dirty="0" smtClean="0">
                <a:ln>
                  <a:noFill/>
                </a:ln>
                <a:solidFill>
                  <a:schemeClr val="tx1"/>
                </a:solidFill>
                <a:effectLst/>
              </a:rPr>
              <a:t> </a:t>
            </a:r>
            <a:endParaRPr kumimoji="0" lang="es-PE" altLang="es-PE" sz="1600" b="0" i="0" u="none" strike="noStrike" cap="none" normalizeH="0" baseline="0" dirty="0" smtClean="0">
              <a:ln>
                <a:noFill/>
              </a:ln>
              <a:solidFill>
                <a:schemeClr val="tx1"/>
              </a:solidFill>
              <a:effectLst/>
              <a:latin typeface="Arial" panose="020B0604020202020204" pitchFamily="34" charset="0"/>
            </a:endParaRPr>
          </a:p>
        </p:txBody>
      </p:sp>
      <p:sp>
        <p:nvSpPr>
          <p:cNvPr id="11" name="Rectángulo 10"/>
          <p:cNvSpPr/>
          <p:nvPr/>
        </p:nvSpPr>
        <p:spPr>
          <a:xfrm>
            <a:off x="623843" y="4116471"/>
            <a:ext cx="11041166" cy="646331"/>
          </a:xfrm>
          <a:prstGeom prst="rect">
            <a:avLst/>
          </a:prstGeom>
        </p:spPr>
        <p:txBody>
          <a:bodyPr wrap="square">
            <a:spAutoFit/>
          </a:bodyPr>
          <a:lstStyle/>
          <a:p>
            <a:pPr algn="just"/>
            <a:r>
              <a:rPr lang="es-MX" b="0" i="0" dirty="0" smtClean="0">
                <a:solidFill>
                  <a:srgbClr val="555555"/>
                </a:solidFill>
                <a:effectLst/>
                <a:latin typeface="Source Sans Pro" panose="020B0503030403020204" pitchFamily="34" charset="0"/>
              </a:rPr>
              <a:t>El tamaño de la imagen puede ser especificado en </a:t>
            </a:r>
            <a:r>
              <a:rPr lang="es-MX" b="0" i="0" dirty="0" err="1" smtClean="0">
                <a:solidFill>
                  <a:srgbClr val="555555"/>
                </a:solidFill>
                <a:effectLst/>
                <a:latin typeface="Source Sans Pro" panose="020B0503030403020204" pitchFamily="34" charset="0"/>
              </a:rPr>
              <a:t>pixels</a:t>
            </a:r>
            <a:r>
              <a:rPr lang="es-MX" b="0" i="0" dirty="0" smtClean="0">
                <a:solidFill>
                  <a:srgbClr val="555555"/>
                </a:solidFill>
                <a:effectLst/>
                <a:latin typeface="Source Sans Pro" panose="020B0503030403020204" pitchFamily="34" charset="0"/>
              </a:rPr>
              <a:t> o en porcentajes. En caso de omitir la unidad se utilizará el pixel.</a:t>
            </a:r>
            <a:endParaRPr lang="es-PE" dirty="0"/>
          </a:p>
        </p:txBody>
      </p:sp>
      <p:sp>
        <p:nvSpPr>
          <p:cNvPr id="12" name="Rectangle 6"/>
          <p:cNvSpPr>
            <a:spLocks noChangeArrowheads="1"/>
          </p:cNvSpPr>
          <p:nvPr/>
        </p:nvSpPr>
        <p:spPr bwMode="auto">
          <a:xfrm>
            <a:off x="2410734" y="4988102"/>
            <a:ext cx="5724039" cy="103359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63480" numCol="1" anchor="ctr" anchorCtr="0" compatLnSpc="1">
            <a:prstTxWarp prst="textNoShape">
              <a:avLst/>
            </a:prstTxWarp>
            <a:spAutoFit/>
          </a:body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es-PE" altLang="es-PE" sz="1400" b="0" i="0" u="none" strike="noStrike" cap="none" normalizeH="0" baseline="0" dirty="0" smtClean="0">
                <a:ln>
                  <a:noFill/>
                </a:ln>
                <a:solidFill>
                  <a:srgbClr val="000080"/>
                </a:solidFill>
                <a:effectLst/>
                <a:latin typeface="Menlo"/>
              </a:rPr>
              <a:t>&lt;</a:t>
            </a:r>
            <a:r>
              <a:rPr kumimoji="0" lang="es-PE" altLang="es-PE" sz="1400" b="0" i="0" u="none" strike="noStrike" cap="none" normalizeH="0" baseline="0" dirty="0" err="1" smtClean="0">
                <a:ln>
                  <a:noFill/>
                </a:ln>
                <a:solidFill>
                  <a:srgbClr val="000080"/>
                </a:solidFill>
                <a:effectLst/>
                <a:latin typeface="Menlo"/>
              </a:rPr>
              <a:t>img</a:t>
            </a:r>
            <a:r>
              <a:rPr kumimoji="0" lang="es-PE" altLang="es-PE" sz="1400" b="0" i="0" u="none" strike="noStrike" cap="none" normalizeH="0" baseline="0" dirty="0" smtClean="0">
                <a:ln>
                  <a:noFill/>
                </a:ln>
                <a:solidFill>
                  <a:srgbClr val="333333"/>
                </a:solidFill>
                <a:effectLst/>
                <a:latin typeface="Menlo"/>
              </a:rPr>
              <a:t> </a:t>
            </a:r>
            <a:r>
              <a:rPr kumimoji="0" lang="es-PE" altLang="es-PE" sz="1400" b="0" i="0" u="none" strike="noStrike" cap="none" normalizeH="0" baseline="0" dirty="0" err="1" smtClean="0">
                <a:ln>
                  <a:noFill/>
                </a:ln>
                <a:solidFill>
                  <a:srgbClr val="008080"/>
                </a:solidFill>
                <a:effectLst/>
                <a:latin typeface="Menlo"/>
              </a:rPr>
              <a:t>src</a:t>
            </a:r>
            <a:r>
              <a:rPr kumimoji="0" lang="es-PE" altLang="es-PE" sz="1400" b="0" i="0" u="none" strike="noStrike" cap="none" normalizeH="0" baseline="0" dirty="0" smtClean="0">
                <a:ln>
                  <a:noFill/>
                </a:ln>
                <a:solidFill>
                  <a:srgbClr val="008080"/>
                </a:solidFill>
                <a:effectLst/>
                <a:latin typeface="Menlo"/>
              </a:rPr>
              <a:t>=</a:t>
            </a:r>
            <a:r>
              <a:rPr kumimoji="0" lang="es-PE" altLang="es-PE" sz="1400" b="0" i="0" u="none" strike="noStrike" cap="none" normalizeH="0" baseline="0" dirty="0" smtClean="0">
                <a:ln>
                  <a:noFill/>
                </a:ln>
                <a:solidFill>
                  <a:srgbClr val="DD1144"/>
                </a:solidFill>
                <a:effectLst/>
                <a:latin typeface="Menlo"/>
              </a:rPr>
              <a:t>"foto.jpg"</a:t>
            </a:r>
            <a:r>
              <a:rPr kumimoji="0" lang="es-PE" altLang="es-PE" sz="1400" b="0" i="0" u="none" strike="noStrike" cap="none" normalizeH="0" baseline="0" dirty="0" smtClean="0">
                <a:ln>
                  <a:noFill/>
                </a:ln>
                <a:solidFill>
                  <a:srgbClr val="333333"/>
                </a:solidFill>
                <a:effectLst/>
                <a:latin typeface="Menlo"/>
              </a:rPr>
              <a:t> </a:t>
            </a:r>
            <a:r>
              <a:rPr kumimoji="0" lang="es-PE" altLang="es-PE" sz="1400" b="0" i="0" u="none" strike="noStrike" cap="none" normalizeH="0" baseline="0" dirty="0" err="1" smtClean="0">
                <a:ln>
                  <a:noFill/>
                </a:ln>
                <a:solidFill>
                  <a:srgbClr val="008080"/>
                </a:solidFill>
                <a:effectLst/>
                <a:latin typeface="Menlo"/>
              </a:rPr>
              <a:t>alt</a:t>
            </a:r>
            <a:r>
              <a:rPr kumimoji="0" lang="es-PE" altLang="es-PE" sz="1400" b="0" i="0" u="none" strike="noStrike" cap="none" normalizeH="0" baseline="0" dirty="0" smtClean="0">
                <a:ln>
                  <a:noFill/>
                </a:ln>
                <a:solidFill>
                  <a:srgbClr val="008080"/>
                </a:solidFill>
                <a:effectLst/>
                <a:latin typeface="Menlo"/>
              </a:rPr>
              <a:t>=</a:t>
            </a:r>
            <a:r>
              <a:rPr kumimoji="0" lang="es-PE" altLang="es-PE" sz="1400" b="0" i="0" u="none" strike="noStrike" cap="none" normalizeH="0" baseline="0" dirty="0" smtClean="0">
                <a:ln>
                  <a:noFill/>
                </a:ln>
                <a:solidFill>
                  <a:srgbClr val="DD1144"/>
                </a:solidFill>
                <a:effectLst/>
                <a:latin typeface="Menlo"/>
              </a:rPr>
              <a:t>""</a:t>
            </a:r>
            <a:r>
              <a:rPr kumimoji="0" lang="es-PE" altLang="es-PE" sz="1400" b="0" i="0" u="none" strike="noStrike" cap="none" normalizeH="0" baseline="0" dirty="0" smtClean="0">
                <a:ln>
                  <a:noFill/>
                </a:ln>
                <a:solidFill>
                  <a:srgbClr val="333333"/>
                </a:solidFill>
                <a:effectLst/>
                <a:latin typeface="Menlo"/>
              </a:rPr>
              <a:t> </a:t>
            </a:r>
            <a:r>
              <a:rPr kumimoji="0" lang="es-PE" altLang="es-PE" sz="1400" b="0" i="0" u="none" strike="noStrike" cap="none" normalizeH="0" baseline="0" dirty="0" err="1" smtClean="0">
                <a:ln>
                  <a:noFill/>
                </a:ln>
                <a:solidFill>
                  <a:srgbClr val="008080"/>
                </a:solidFill>
                <a:effectLst/>
                <a:latin typeface="Menlo"/>
              </a:rPr>
              <a:t>width</a:t>
            </a:r>
            <a:r>
              <a:rPr kumimoji="0" lang="es-PE" altLang="es-PE" sz="1400" b="0" i="0" u="none" strike="noStrike" cap="none" normalizeH="0" baseline="0" dirty="0" smtClean="0">
                <a:ln>
                  <a:noFill/>
                </a:ln>
                <a:solidFill>
                  <a:srgbClr val="008080"/>
                </a:solidFill>
                <a:effectLst/>
                <a:latin typeface="Menlo"/>
              </a:rPr>
              <a:t>=</a:t>
            </a:r>
            <a:r>
              <a:rPr kumimoji="0" lang="es-PE" altLang="es-PE" sz="1400" b="0" i="0" u="none" strike="noStrike" cap="none" normalizeH="0" baseline="0" dirty="0" smtClean="0">
                <a:ln>
                  <a:noFill/>
                </a:ln>
                <a:solidFill>
                  <a:srgbClr val="DD1144"/>
                </a:solidFill>
                <a:effectLst/>
                <a:latin typeface="Menlo"/>
              </a:rPr>
              <a:t>"100"</a:t>
            </a:r>
            <a:r>
              <a:rPr kumimoji="0" lang="es-PE" altLang="es-PE" sz="1400" b="0" i="0" u="none" strike="noStrike" cap="none" normalizeH="0" baseline="0" dirty="0" smtClean="0">
                <a:ln>
                  <a:noFill/>
                </a:ln>
                <a:solidFill>
                  <a:srgbClr val="333333"/>
                </a:solidFill>
                <a:effectLst/>
                <a:latin typeface="Menlo"/>
              </a:rPr>
              <a:t> </a:t>
            </a:r>
            <a:r>
              <a:rPr kumimoji="0" lang="es-PE" altLang="es-PE" sz="1400" b="0" i="0" u="none" strike="noStrike" cap="none" normalizeH="0" baseline="0" dirty="0" err="1" smtClean="0">
                <a:ln>
                  <a:noFill/>
                </a:ln>
                <a:solidFill>
                  <a:srgbClr val="008080"/>
                </a:solidFill>
                <a:effectLst/>
                <a:latin typeface="Menlo"/>
              </a:rPr>
              <a:t>height</a:t>
            </a:r>
            <a:r>
              <a:rPr kumimoji="0" lang="es-PE" altLang="es-PE" sz="1400" b="0" i="0" u="none" strike="noStrike" cap="none" normalizeH="0" baseline="0" dirty="0" smtClean="0">
                <a:ln>
                  <a:noFill/>
                </a:ln>
                <a:solidFill>
                  <a:srgbClr val="008080"/>
                </a:solidFill>
                <a:effectLst/>
                <a:latin typeface="Menlo"/>
              </a:rPr>
              <a:t>=</a:t>
            </a:r>
            <a:r>
              <a:rPr kumimoji="0" lang="es-PE" altLang="es-PE" sz="1400" b="0" i="0" u="none" strike="noStrike" cap="none" normalizeH="0" baseline="0" dirty="0" smtClean="0">
                <a:ln>
                  <a:noFill/>
                </a:ln>
                <a:solidFill>
                  <a:srgbClr val="DD1144"/>
                </a:solidFill>
                <a:effectLst/>
                <a:latin typeface="Menlo"/>
              </a:rPr>
              <a:t>"100"</a:t>
            </a:r>
            <a:r>
              <a:rPr kumimoji="0" lang="es-PE" altLang="es-PE" sz="1400" b="0" i="0" u="none" strike="noStrike" cap="none" normalizeH="0" baseline="0" dirty="0" smtClean="0">
                <a:ln>
                  <a:noFill/>
                </a:ln>
                <a:solidFill>
                  <a:srgbClr val="333333"/>
                </a:solidFill>
                <a:effectLst/>
                <a:latin typeface="Menlo"/>
              </a:rPr>
              <a:t> </a:t>
            </a:r>
            <a:r>
              <a:rPr kumimoji="0" lang="es-PE" altLang="es-PE" sz="1400" b="0" i="0" u="none" strike="noStrike" cap="none" normalizeH="0" baseline="0" dirty="0" smtClean="0">
                <a:ln>
                  <a:noFill/>
                </a:ln>
                <a:solidFill>
                  <a:srgbClr val="000080"/>
                </a:solidFill>
                <a:effectLst/>
                <a:latin typeface="Menlo"/>
              </a:rPr>
              <a:t>/&gt;</a:t>
            </a:r>
          </a:p>
          <a:p>
            <a:pPr marL="0" marR="0" lvl="0" indent="0" algn="l" defTabSz="914400" rtl="0" eaLnBrk="0" fontAlgn="base" latinLnBrk="0" hangingPunct="0">
              <a:lnSpc>
                <a:spcPct val="150000"/>
              </a:lnSpc>
              <a:spcBef>
                <a:spcPct val="0"/>
              </a:spcBef>
              <a:spcAft>
                <a:spcPct val="0"/>
              </a:spcAft>
              <a:buClrTx/>
              <a:buSzTx/>
              <a:buFontTx/>
              <a:buNone/>
              <a:tabLst/>
            </a:pPr>
            <a:r>
              <a:rPr kumimoji="0" lang="es-PE" altLang="es-PE" sz="1400" b="0" i="0" u="none" strike="noStrike" cap="none" normalizeH="0" baseline="0" dirty="0" smtClean="0">
                <a:ln>
                  <a:noFill/>
                </a:ln>
                <a:solidFill>
                  <a:srgbClr val="333333"/>
                </a:solidFill>
                <a:effectLst/>
                <a:latin typeface="Menlo"/>
              </a:rPr>
              <a:t> </a:t>
            </a:r>
            <a:r>
              <a:rPr kumimoji="0" lang="es-PE" altLang="es-PE" sz="1400" b="0" i="0" u="none" strike="noStrike" cap="none" normalizeH="0" baseline="0" dirty="0" smtClean="0">
                <a:ln>
                  <a:noFill/>
                </a:ln>
                <a:solidFill>
                  <a:srgbClr val="000080"/>
                </a:solidFill>
                <a:effectLst/>
                <a:latin typeface="Menlo"/>
              </a:rPr>
              <a:t>&lt;</a:t>
            </a:r>
            <a:r>
              <a:rPr kumimoji="0" lang="es-PE" altLang="es-PE" sz="1400" b="0" i="0" u="none" strike="noStrike" cap="none" normalizeH="0" baseline="0" dirty="0" err="1" smtClean="0">
                <a:ln>
                  <a:noFill/>
                </a:ln>
                <a:solidFill>
                  <a:srgbClr val="000080"/>
                </a:solidFill>
                <a:effectLst/>
                <a:latin typeface="Menlo"/>
              </a:rPr>
              <a:t>img</a:t>
            </a:r>
            <a:r>
              <a:rPr kumimoji="0" lang="es-PE" altLang="es-PE" sz="1400" b="0" i="0" u="none" strike="noStrike" cap="none" normalizeH="0" baseline="0" dirty="0" smtClean="0">
                <a:ln>
                  <a:noFill/>
                </a:ln>
                <a:solidFill>
                  <a:srgbClr val="333333"/>
                </a:solidFill>
                <a:effectLst/>
                <a:latin typeface="Menlo"/>
              </a:rPr>
              <a:t> </a:t>
            </a:r>
            <a:r>
              <a:rPr kumimoji="0" lang="es-PE" altLang="es-PE" sz="1400" b="0" i="0" u="none" strike="noStrike" cap="none" normalizeH="0" baseline="0" dirty="0" err="1" smtClean="0">
                <a:ln>
                  <a:noFill/>
                </a:ln>
                <a:solidFill>
                  <a:srgbClr val="008080"/>
                </a:solidFill>
                <a:effectLst/>
                <a:latin typeface="Menlo"/>
              </a:rPr>
              <a:t>src</a:t>
            </a:r>
            <a:r>
              <a:rPr kumimoji="0" lang="es-PE" altLang="es-PE" sz="1400" b="0" i="0" u="none" strike="noStrike" cap="none" normalizeH="0" baseline="0" dirty="0" smtClean="0">
                <a:ln>
                  <a:noFill/>
                </a:ln>
                <a:solidFill>
                  <a:srgbClr val="008080"/>
                </a:solidFill>
                <a:effectLst/>
                <a:latin typeface="Menlo"/>
              </a:rPr>
              <a:t>=</a:t>
            </a:r>
            <a:r>
              <a:rPr kumimoji="0" lang="es-PE" altLang="es-PE" sz="1400" b="0" i="0" u="none" strike="noStrike" cap="none" normalizeH="0" baseline="0" dirty="0" smtClean="0">
                <a:ln>
                  <a:noFill/>
                </a:ln>
                <a:solidFill>
                  <a:srgbClr val="DD1144"/>
                </a:solidFill>
                <a:effectLst/>
                <a:latin typeface="Menlo"/>
              </a:rPr>
              <a:t>"foto.jpg"</a:t>
            </a:r>
            <a:r>
              <a:rPr kumimoji="0" lang="es-PE" altLang="es-PE" sz="1400" b="0" i="0" u="none" strike="noStrike" cap="none" normalizeH="0" baseline="0" dirty="0" smtClean="0">
                <a:ln>
                  <a:noFill/>
                </a:ln>
                <a:solidFill>
                  <a:srgbClr val="333333"/>
                </a:solidFill>
                <a:effectLst/>
                <a:latin typeface="Menlo"/>
              </a:rPr>
              <a:t> </a:t>
            </a:r>
            <a:r>
              <a:rPr kumimoji="0" lang="es-PE" altLang="es-PE" sz="1400" b="0" i="0" u="none" strike="noStrike" cap="none" normalizeH="0" baseline="0" dirty="0" err="1" smtClean="0">
                <a:ln>
                  <a:noFill/>
                </a:ln>
                <a:solidFill>
                  <a:srgbClr val="008080"/>
                </a:solidFill>
                <a:effectLst/>
                <a:latin typeface="Menlo"/>
              </a:rPr>
              <a:t>alt</a:t>
            </a:r>
            <a:r>
              <a:rPr kumimoji="0" lang="es-PE" altLang="es-PE" sz="1400" b="0" i="0" u="none" strike="noStrike" cap="none" normalizeH="0" baseline="0" dirty="0" smtClean="0">
                <a:ln>
                  <a:noFill/>
                </a:ln>
                <a:solidFill>
                  <a:srgbClr val="008080"/>
                </a:solidFill>
                <a:effectLst/>
                <a:latin typeface="Menlo"/>
              </a:rPr>
              <a:t>=</a:t>
            </a:r>
            <a:r>
              <a:rPr kumimoji="0" lang="es-PE" altLang="es-PE" sz="1400" b="0" i="0" u="none" strike="noStrike" cap="none" normalizeH="0" baseline="0" dirty="0" smtClean="0">
                <a:ln>
                  <a:noFill/>
                </a:ln>
                <a:solidFill>
                  <a:srgbClr val="DD1144"/>
                </a:solidFill>
                <a:effectLst/>
                <a:latin typeface="Menlo"/>
              </a:rPr>
              <a:t>""</a:t>
            </a:r>
            <a:r>
              <a:rPr kumimoji="0" lang="es-PE" altLang="es-PE" sz="1400" b="0" i="0" u="none" strike="noStrike" cap="none" normalizeH="0" baseline="0" dirty="0" smtClean="0">
                <a:ln>
                  <a:noFill/>
                </a:ln>
                <a:solidFill>
                  <a:srgbClr val="333333"/>
                </a:solidFill>
                <a:effectLst/>
                <a:latin typeface="Menlo"/>
              </a:rPr>
              <a:t> </a:t>
            </a:r>
            <a:r>
              <a:rPr kumimoji="0" lang="es-PE" altLang="es-PE" sz="1400" b="0" i="0" u="none" strike="noStrike" cap="none" normalizeH="0" baseline="0" dirty="0" err="1" smtClean="0">
                <a:ln>
                  <a:noFill/>
                </a:ln>
                <a:solidFill>
                  <a:srgbClr val="008080"/>
                </a:solidFill>
                <a:effectLst/>
                <a:latin typeface="Menlo"/>
              </a:rPr>
              <a:t>width</a:t>
            </a:r>
            <a:r>
              <a:rPr kumimoji="0" lang="es-PE" altLang="es-PE" sz="1400" b="0" i="0" u="none" strike="noStrike" cap="none" normalizeH="0" baseline="0" dirty="0" smtClean="0">
                <a:ln>
                  <a:noFill/>
                </a:ln>
                <a:solidFill>
                  <a:srgbClr val="008080"/>
                </a:solidFill>
                <a:effectLst/>
                <a:latin typeface="Menlo"/>
              </a:rPr>
              <a:t>=</a:t>
            </a:r>
            <a:r>
              <a:rPr kumimoji="0" lang="es-PE" altLang="es-PE" sz="1400" b="0" i="0" u="none" strike="noStrike" cap="none" normalizeH="0" baseline="0" dirty="0" smtClean="0">
                <a:ln>
                  <a:noFill/>
                </a:ln>
                <a:solidFill>
                  <a:srgbClr val="DD1144"/>
                </a:solidFill>
                <a:effectLst/>
                <a:latin typeface="Menlo"/>
              </a:rPr>
              <a:t>"100px"</a:t>
            </a:r>
            <a:r>
              <a:rPr kumimoji="0" lang="es-PE" altLang="es-PE" sz="1400" b="0" i="0" u="none" strike="noStrike" cap="none" normalizeH="0" baseline="0" dirty="0" smtClean="0">
                <a:ln>
                  <a:noFill/>
                </a:ln>
                <a:solidFill>
                  <a:srgbClr val="333333"/>
                </a:solidFill>
                <a:effectLst/>
                <a:latin typeface="Menlo"/>
              </a:rPr>
              <a:t> </a:t>
            </a:r>
            <a:r>
              <a:rPr kumimoji="0" lang="es-PE" altLang="es-PE" sz="1400" b="0" i="0" u="none" strike="noStrike" cap="none" normalizeH="0" baseline="0" dirty="0" err="1" smtClean="0">
                <a:ln>
                  <a:noFill/>
                </a:ln>
                <a:solidFill>
                  <a:srgbClr val="008080"/>
                </a:solidFill>
                <a:effectLst/>
                <a:latin typeface="Menlo"/>
              </a:rPr>
              <a:t>height</a:t>
            </a:r>
            <a:r>
              <a:rPr kumimoji="0" lang="es-PE" altLang="es-PE" sz="1400" b="0" i="0" u="none" strike="noStrike" cap="none" normalizeH="0" baseline="0" dirty="0" smtClean="0">
                <a:ln>
                  <a:noFill/>
                </a:ln>
                <a:solidFill>
                  <a:srgbClr val="008080"/>
                </a:solidFill>
                <a:effectLst/>
                <a:latin typeface="Menlo"/>
              </a:rPr>
              <a:t>=</a:t>
            </a:r>
            <a:r>
              <a:rPr kumimoji="0" lang="es-PE" altLang="es-PE" sz="1400" b="0" i="0" u="none" strike="noStrike" cap="none" normalizeH="0" baseline="0" dirty="0" smtClean="0">
                <a:ln>
                  <a:noFill/>
                </a:ln>
                <a:solidFill>
                  <a:srgbClr val="DD1144"/>
                </a:solidFill>
                <a:effectLst/>
                <a:latin typeface="Menlo"/>
              </a:rPr>
              <a:t>"100px"</a:t>
            </a:r>
            <a:r>
              <a:rPr kumimoji="0" lang="es-PE" altLang="es-PE" sz="1400" b="0" i="0" u="none" strike="noStrike" cap="none" normalizeH="0" baseline="0" dirty="0" smtClean="0">
                <a:ln>
                  <a:noFill/>
                </a:ln>
                <a:solidFill>
                  <a:srgbClr val="333333"/>
                </a:solidFill>
                <a:effectLst/>
                <a:latin typeface="Menlo"/>
              </a:rPr>
              <a:t> </a:t>
            </a:r>
            <a:r>
              <a:rPr kumimoji="0" lang="es-PE" altLang="es-PE" sz="1400" b="0" i="0" u="none" strike="noStrike" cap="none" normalizeH="0" baseline="0" dirty="0" smtClean="0">
                <a:ln>
                  <a:noFill/>
                </a:ln>
                <a:solidFill>
                  <a:srgbClr val="000080"/>
                </a:solidFill>
                <a:effectLst/>
                <a:latin typeface="Menlo"/>
              </a:rPr>
              <a:t>/&gt;</a:t>
            </a:r>
          </a:p>
          <a:p>
            <a:pPr marL="0" marR="0" lvl="0" indent="0" algn="l" defTabSz="914400" rtl="0" eaLnBrk="0" fontAlgn="base" latinLnBrk="0" hangingPunct="0">
              <a:lnSpc>
                <a:spcPct val="150000"/>
              </a:lnSpc>
              <a:spcBef>
                <a:spcPct val="0"/>
              </a:spcBef>
              <a:spcAft>
                <a:spcPct val="0"/>
              </a:spcAft>
              <a:buClrTx/>
              <a:buSzTx/>
              <a:buFontTx/>
              <a:buNone/>
              <a:tabLst/>
            </a:pPr>
            <a:r>
              <a:rPr kumimoji="0" lang="es-PE" altLang="es-PE" sz="1400" b="0" i="0" u="none" strike="noStrike" cap="none" normalizeH="0" baseline="0" dirty="0" smtClean="0">
                <a:ln>
                  <a:noFill/>
                </a:ln>
                <a:solidFill>
                  <a:srgbClr val="333333"/>
                </a:solidFill>
                <a:effectLst/>
                <a:latin typeface="Menlo"/>
              </a:rPr>
              <a:t> </a:t>
            </a:r>
            <a:r>
              <a:rPr kumimoji="0" lang="es-PE" altLang="es-PE" sz="1400" b="0" i="0" u="none" strike="noStrike" cap="none" normalizeH="0" baseline="0" dirty="0" smtClean="0">
                <a:ln>
                  <a:noFill/>
                </a:ln>
                <a:solidFill>
                  <a:srgbClr val="000080"/>
                </a:solidFill>
                <a:effectLst/>
                <a:latin typeface="Menlo"/>
              </a:rPr>
              <a:t>&lt;</a:t>
            </a:r>
            <a:r>
              <a:rPr kumimoji="0" lang="es-PE" altLang="es-PE" sz="1400" b="0" i="0" u="none" strike="noStrike" cap="none" normalizeH="0" baseline="0" dirty="0" err="1" smtClean="0">
                <a:ln>
                  <a:noFill/>
                </a:ln>
                <a:solidFill>
                  <a:srgbClr val="000080"/>
                </a:solidFill>
                <a:effectLst/>
                <a:latin typeface="Menlo"/>
              </a:rPr>
              <a:t>img</a:t>
            </a:r>
            <a:r>
              <a:rPr kumimoji="0" lang="es-PE" altLang="es-PE" sz="1400" b="0" i="0" u="none" strike="noStrike" cap="none" normalizeH="0" baseline="0" dirty="0" smtClean="0">
                <a:ln>
                  <a:noFill/>
                </a:ln>
                <a:solidFill>
                  <a:srgbClr val="333333"/>
                </a:solidFill>
                <a:effectLst/>
                <a:latin typeface="Menlo"/>
              </a:rPr>
              <a:t> </a:t>
            </a:r>
            <a:r>
              <a:rPr kumimoji="0" lang="es-PE" altLang="es-PE" sz="1400" b="0" i="0" u="none" strike="noStrike" cap="none" normalizeH="0" baseline="0" dirty="0" err="1" smtClean="0">
                <a:ln>
                  <a:noFill/>
                </a:ln>
                <a:solidFill>
                  <a:srgbClr val="008080"/>
                </a:solidFill>
                <a:effectLst/>
                <a:latin typeface="Menlo"/>
              </a:rPr>
              <a:t>src</a:t>
            </a:r>
            <a:r>
              <a:rPr kumimoji="0" lang="es-PE" altLang="es-PE" sz="1400" b="0" i="0" u="none" strike="noStrike" cap="none" normalizeH="0" baseline="0" dirty="0" smtClean="0">
                <a:ln>
                  <a:noFill/>
                </a:ln>
                <a:solidFill>
                  <a:srgbClr val="008080"/>
                </a:solidFill>
                <a:effectLst/>
                <a:latin typeface="Menlo"/>
              </a:rPr>
              <a:t>=</a:t>
            </a:r>
            <a:r>
              <a:rPr kumimoji="0" lang="es-PE" altLang="es-PE" sz="1400" b="0" i="0" u="none" strike="noStrike" cap="none" normalizeH="0" baseline="0" dirty="0" smtClean="0">
                <a:ln>
                  <a:noFill/>
                </a:ln>
                <a:solidFill>
                  <a:srgbClr val="DD1144"/>
                </a:solidFill>
                <a:effectLst/>
                <a:latin typeface="Menlo"/>
              </a:rPr>
              <a:t>"foto.jpg"</a:t>
            </a:r>
            <a:r>
              <a:rPr kumimoji="0" lang="es-PE" altLang="es-PE" sz="1400" b="0" i="0" u="none" strike="noStrike" cap="none" normalizeH="0" baseline="0" dirty="0" smtClean="0">
                <a:ln>
                  <a:noFill/>
                </a:ln>
                <a:solidFill>
                  <a:srgbClr val="333333"/>
                </a:solidFill>
                <a:effectLst/>
                <a:latin typeface="Menlo"/>
              </a:rPr>
              <a:t> </a:t>
            </a:r>
            <a:r>
              <a:rPr kumimoji="0" lang="es-PE" altLang="es-PE" sz="1400" b="0" i="0" u="none" strike="noStrike" cap="none" normalizeH="0" baseline="0" dirty="0" err="1" smtClean="0">
                <a:ln>
                  <a:noFill/>
                </a:ln>
                <a:solidFill>
                  <a:srgbClr val="008080"/>
                </a:solidFill>
                <a:effectLst/>
                <a:latin typeface="Menlo"/>
              </a:rPr>
              <a:t>alt</a:t>
            </a:r>
            <a:r>
              <a:rPr kumimoji="0" lang="es-PE" altLang="es-PE" sz="1400" b="0" i="0" u="none" strike="noStrike" cap="none" normalizeH="0" baseline="0" dirty="0" smtClean="0">
                <a:ln>
                  <a:noFill/>
                </a:ln>
                <a:solidFill>
                  <a:srgbClr val="008080"/>
                </a:solidFill>
                <a:effectLst/>
                <a:latin typeface="Menlo"/>
              </a:rPr>
              <a:t>=</a:t>
            </a:r>
            <a:r>
              <a:rPr kumimoji="0" lang="es-PE" altLang="es-PE" sz="1400" b="0" i="0" u="none" strike="noStrike" cap="none" normalizeH="0" baseline="0" dirty="0" smtClean="0">
                <a:ln>
                  <a:noFill/>
                </a:ln>
                <a:solidFill>
                  <a:srgbClr val="DD1144"/>
                </a:solidFill>
                <a:effectLst/>
                <a:latin typeface="Menlo"/>
              </a:rPr>
              <a:t>""</a:t>
            </a:r>
            <a:r>
              <a:rPr kumimoji="0" lang="es-PE" altLang="es-PE" sz="1400" b="0" i="0" u="none" strike="noStrike" cap="none" normalizeH="0" baseline="0" dirty="0" smtClean="0">
                <a:ln>
                  <a:noFill/>
                </a:ln>
                <a:solidFill>
                  <a:srgbClr val="333333"/>
                </a:solidFill>
                <a:effectLst/>
                <a:latin typeface="Menlo"/>
              </a:rPr>
              <a:t> </a:t>
            </a:r>
            <a:r>
              <a:rPr kumimoji="0" lang="es-PE" altLang="es-PE" sz="1400" b="0" i="0" u="none" strike="noStrike" cap="none" normalizeH="0" baseline="0" dirty="0" err="1" smtClean="0">
                <a:ln>
                  <a:noFill/>
                </a:ln>
                <a:solidFill>
                  <a:srgbClr val="008080"/>
                </a:solidFill>
                <a:effectLst/>
                <a:latin typeface="Menlo"/>
              </a:rPr>
              <a:t>width</a:t>
            </a:r>
            <a:r>
              <a:rPr kumimoji="0" lang="es-PE" altLang="es-PE" sz="1400" b="0" i="0" u="none" strike="noStrike" cap="none" normalizeH="0" baseline="0" dirty="0" smtClean="0">
                <a:ln>
                  <a:noFill/>
                </a:ln>
                <a:solidFill>
                  <a:srgbClr val="008080"/>
                </a:solidFill>
                <a:effectLst/>
                <a:latin typeface="Menlo"/>
              </a:rPr>
              <a:t>=</a:t>
            </a:r>
            <a:r>
              <a:rPr kumimoji="0" lang="es-PE" altLang="es-PE" sz="1400" b="0" i="0" u="none" strike="noStrike" cap="none" normalizeH="0" baseline="0" dirty="0" smtClean="0">
                <a:ln>
                  <a:noFill/>
                </a:ln>
                <a:solidFill>
                  <a:srgbClr val="DD1144"/>
                </a:solidFill>
                <a:effectLst/>
                <a:latin typeface="Menlo"/>
              </a:rPr>
              <a:t>"50%"</a:t>
            </a:r>
            <a:r>
              <a:rPr kumimoji="0" lang="es-PE" altLang="es-PE" sz="1400" b="0" i="0" u="none" strike="noStrike" cap="none" normalizeH="0" baseline="0" dirty="0" smtClean="0">
                <a:ln>
                  <a:noFill/>
                </a:ln>
                <a:solidFill>
                  <a:srgbClr val="333333"/>
                </a:solidFill>
                <a:effectLst/>
                <a:latin typeface="Menlo"/>
              </a:rPr>
              <a:t> </a:t>
            </a:r>
            <a:r>
              <a:rPr kumimoji="0" lang="es-PE" altLang="es-PE" sz="1400" b="0" i="0" u="none" strike="noStrike" cap="none" normalizeH="0" baseline="0" dirty="0" err="1" smtClean="0">
                <a:ln>
                  <a:noFill/>
                </a:ln>
                <a:solidFill>
                  <a:srgbClr val="008080"/>
                </a:solidFill>
                <a:effectLst/>
                <a:latin typeface="Menlo"/>
              </a:rPr>
              <a:t>height</a:t>
            </a:r>
            <a:r>
              <a:rPr kumimoji="0" lang="es-PE" altLang="es-PE" sz="1400" b="0" i="0" u="none" strike="noStrike" cap="none" normalizeH="0" baseline="0" dirty="0" smtClean="0">
                <a:ln>
                  <a:noFill/>
                </a:ln>
                <a:solidFill>
                  <a:srgbClr val="008080"/>
                </a:solidFill>
                <a:effectLst/>
                <a:latin typeface="Menlo"/>
              </a:rPr>
              <a:t>=</a:t>
            </a:r>
            <a:r>
              <a:rPr kumimoji="0" lang="es-PE" altLang="es-PE" sz="1400" b="0" i="0" u="none" strike="noStrike" cap="none" normalizeH="0" baseline="0" dirty="0" smtClean="0">
                <a:ln>
                  <a:noFill/>
                </a:ln>
                <a:solidFill>
                  <a:srgbClr val="DD1144"/>
                </a:solidFill>
                <a:effectLst/>
                <a:latin typeface="Menlo"/>
              </a:rPr>
              <a:t>"50%"</a:t>
            </a:r>
            <a:r>
              <a:rPr kumimoji="0" lang="es-PE" altLang="es-PE" sz="1400" b="0" i="0" u="none" strike="noStrike" cap="none" normalizeH="0" baseline="0" dirty="0" smtClean="0">
                <a:ln>
                  <a:noFill/>
                </a:ln>
                <a:solidFill>
                  <a:srgbClr val="333333"/>
                </a:solidFill>
                <a:effectLst/>
                <a:latin typeface="Menlo"/>
              </a:rPr>
              <a:t> </a:t>
            </a:r>
            <a:r>
              <a:rPr kumimoji="0" lang="es-PE" altLang="es-PE" sz="1400" b="0" i="0" u="none" strike="noStrike" cap="none" normalizeH="0" baseline="0" dirty="0" smtClean="0">
                <a:ln>
                  <a:noFill/>
                </a:ln>
                <a:solidFill>
                  <a:srgbClr val="000080"/>
                </a:solidFill>
                <a:effectLst/>
                <a:latin typeface="Menlo"/>
              </a:rPr>
              <a:t>/&gt;</a:t>
            </a:r>
            <a:r>
              <a:rPr kumimoji="0" lang="es-PE" altLang="es-PE" sz="1400" b="0" i="0" u="none" strike="noStrike" cap="none" normalizeH="0" baseline="0" dirty="0" smtClean="0">
                <a:ln>
                  <a:noFill/>
                </a:ln>
                <a:solidFill>
                  <a:schemeClr val="tx1"/>
                </a:solidFill>
                <a:effectLst/>
              </a:rPr>
              <a:t> </a:t>
            </a:r>
            <a:endParaRPr kumimoji="0" lang="es-PE" altLang="es-PE" sz="1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3301037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261</TotalTime>
  <Words>2238</Words>
  <Application>Microsoft Office PowerPoint</Application>
  <PresentationFormat>Panorámica</PresentationFormat>
  <Paragraphs>255</Paragraphs>
  <Slides>22</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22</vt:i4>
      </vt:variant>
    </vt:vector>
  </HeadingPairs>
  <TitlesOfParts>
    <vt:vector size="30" baseType="lpstr">
      <vt:lpstr>Arial</vt:lpstr>
      <vt:lpstr>Calibri</vt:lpstr>
      <vt:lpstr>Calibri Light</vt:lpstr>
      <vt:lpstr>Courier New</vt:lpstr>
      <vt:lpstr>Menlo</vt:lpstr>
      <vt:lpstr>Source Sans Pro</vt:lpstr>
      <vt:lpstr>Wingdings</vt:lpstr>
      <vt:lpstr>Tema de Office</vt:lpstr>
      <vt:lpstr>INTRODUCCIÓN Y FORMATO DE CARACTERES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Hipervínculos html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User</dc:creator>
  <cp:lastModifiedBy>User</cp:lastModifiedBy>
  <cp:revision>11</cp:revision>
  <dcterms:created xsi:type="dcterms:W3CDTF">2022-06-08T22:09:54Z</dcterms:created>
  <dcterms:modified xsi:type="dcterms:W3CDTF">2023-07-03T08:49:22Z</dcterms:modified>
</cp:coreProperties>
</file>