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7" r:id="rId4"/>
    <p:sldId id="258" r:id="rId5"/>
    <p:sldId id="259" r:id="rId6"/>
    <p:sldId id="260" r:id="rId7"/>
    <p:sldId id="276"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PE"/>
          </a:p>
        </p:txBody>
      </p:sp>
      <p:sp>
        <p:nvSpPr>
          <p:cNvPr id="4" name="Marcador de fecha 3"/>
          <p:cNvSpPr>
            <a:spLocks noGrp="1"/>
          </p:cNvSpPr>
          <p:nvPr>
            <p:ph type="dt" sz="half" idx="10"/>
          </p:nvPr>
        </p:nvSpPr>
        <p:spPr/>
        <p:txBody>
          <a:bodyPr/>
          <a:lstStyle/>
          <a:p>
            <a:fld id="{6C2AA9D0-BE48-4416-8799-DC556BB35291}" type="datetimeFigureOut">
              <a:rPr lang="es-PE" smtClean="0"/>
              <a:t>3/07/2023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52281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C2AA9D0-BE48-4416-8799-DC556BB35291}" type="datetimeFigureOut">
              <a:rPr lang="es-PE" smtClean="0"/>
              <a:t>3/07/2023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452113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C2AA9D0-BE48-4416-8799-DC556BB35291}" type="datetimeFigureOut">
              <a:rPr lang="es-PE" smtClean="0"/>
              <a:t>3/07/2023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73103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6C2AA9D0-BE48-4416-8799-DC556BB35291}" type="datetimeFigureOut">
              <a:rPr lang="es-PE" smtClean="0"/>
              <a:t>3/07/2023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50369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C2AA9D0-BE48-4416-8799-DC556BB35291}" type="datetimeFigureOut">
              <a:rPr lang="es-PE" smtClean="0"/>
              <a:t>3/07/2023</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09051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6C2AA9D0-BE48-4416-8799-DC556BB35291}" type="datetimeFigureOut">
              <a:rPr lang="es-PE" smtClean="0"/>
              <a:t>3/07/2023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60079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6C2AA9D0-BE48-4416-8799-DC556BB35291}" type="datetimeFigureOut">
              <a:rPr lang="es-PE" smtClean="0"/>
              <a:t>3/07/2023</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340723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6C2AA9D0-BE48-4416-8799-DC556BB35291}" type="datetimeFigureOut">
              <a:rPr lang="es-PE" smtClean="0"/>
              <a:t>3/07/2023</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4122965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C2AA9D0-BE48-4416-8799-DC556BB35291}" type="datetimeFigureOut">
              <a:rPr lang="es-PE" smtClean="0"/>
              <a:t>3/07/2023</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314171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C2AA9D0-BE48-4416-8799-DC556BB35291}" type="datetimeFigureOut">
              <a:rPr lang="es-PE" smtClean="0"/>
              <a:t>3/07/2023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236089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C2AA9D0-BE48-4416-8799-DC556BB35291}" type="datetimeFigureOut">
              <a:rPr lang="es-PE" smtClean="0"/>
              <a:t>3/07/2023</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F70A4533-A4B6-45BE-AC83-1D205C741C1B}" type="slidenum">
              <a:rPr lang="es-PE" smtClean="0"/>
              <a:t>‹Nº›</a:t>
            </a:fld>
            <a:endParaRPr lang="es-PE"/>
          </a:p>
        </p:txBody>
      </p:sp>
    </p:spTree>
    <p:extLst>
      <p:ext uri="{BB962C8B-B14F-4D97-AF65-F5344CB8AC3E}">
        <p14:creationId xmlns:p14="http://schemas.microsoft.com/office/powerpoint/2010/main" val="425623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AA9D0-BE48-4416-8799-DC556BB35291}" type="datetimeFigureOut">
              <a:rPr lang="es-PE" smtClean="0"/>
              <a:t>3/07/2023</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A4533-A4B6-45BE-AC83-1D205C741C1B}" type="slidenum">
              <a:rPr lang="es-PE" smtClean="0"/>
              <a:t>‹Nº›</a:t>
            </a:fld>
            <a:endParaRPr lang="es-PE"/>
          </a:p>
        </p:txBody>
      </p:sp>
    </p:spTree>
    <p:extLst>
      <p:ext uri="{BB962C8B-B14F-4D97-AF65-F5344CB8AC3E}">
        <p14:creationId xmlns:p14="http://schemas.microsoft.com/office/powerpoint/2010/main" val="2793012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smtClean="0"/>
              <a:t>INTRODUCCIÓN Y FORMATO DE CARACTERES</a:t>
            </a:r>
            <a:endParaRPr lang="es-PE" dirty="0"/>
          </a:p>
        </p:txBody>
      </p:sp>
      <p:sp>
        <p:nvSpPr>
          <p:cNvPr id="3" name="Subtítulo 2"/>
          <p:cNvSpPr>
            <a:spLocks noGrp="1"/>
          </p:cNvSpPr>
          <p:nvPr>
            <p:ph type="subTitle" idx="1"/>
          </p:nvPr>
        </p:nvSpPr>
        <p:spPr/>
        <p:txBody>
          <a:bodyPr/>
          <a:lstStyle/>
          <a:p>
            <a:endParaRPr lang="es-PE"/>
          </a:p>
        </p:txBody>
      </p:sp>
    </p:spTree>
    <p:extLst>
      <p:ext uri="{BB962C8B-B14F-4D97-AF65-F5344CB8AC3E}">
        <p14:creationId xmlns:p14="http://schemas.microsoft.com/office/powerpoint/2010/main" val="3893779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334080"/>
            <a:ext cx="4489114" cy="369332"/>
          </a:xfrm>
          <a:prstGeom prst="rect">
            <a:avLst/>
          </a:prstGeom>
        </p:spPr>
        <p:txBody>
          <a:bodyPr wrap="none">
            <a:spAutoFit/>
          </a:bodyPr>
          <a:lstStyle/>
          <a:p>
            <a:r>
              <a:rPr lang="es-MX" b="1" dirty="0">
                <a:solidFill>
                  <a:srgbClr val="FF0000"/>
                </a:solidFill>
                <a:effectLst>
                  <a:outerShdw blurRad="38100" dist="38100" dir="2700000" algn="tl">
                    <a:srgbClr val="000000">
                      <a:alpha val="43137"/>
                    </a:srgbClr>
                  </a:outerShdw>
                </a:effectLst>
              </a:rPr>
              <a:t>Texto alternativo de la imagen: el atributo </a:t>
            </a:r>
            <a:r>
              <a:rPr lang="es-MX" b="1" dirty="0" smtClean="0">
                <a:solidFill>
                  <a:srgbClr val="FF0000"/>
                </a:solidFill>
                <a:effectLst>
                  <a:outerShdw blurRad="38100" dist="38100" dir="2700000" algn="tl">
                    <a:srgbClr val="000000">
                      <a:alpha val="43137"/>
                    </a:srgbClr>
                  </a:outerShdw>
                </a:effectLst>
              </a:rPr>
              <a:t>alt</a:t>
            </a:r>
            <a:endParaRPr lang="es-PE" b="1" dirty="0">
              <a:solidFill>
                <a:srgbClr val="FF0000"/>
              </a:solidFill>
              <a:effectLst>
                <a:outerShdw blurRad="38100" dist="38100" dir="2700000" algn="tl">
                  <a:srgbClr val="000000">
                    <a:alpha val="43137"/>
                  </a:srgbClr>
                </a:outerShdw>
              </a:effectLst>
            </a:endParaRPr>
          </a:p>
        </p:txBody>
      </p:sp>
      <p:sp>
        <p:nvSpPr>
          <p:cNvPr id="5" name="Rectángulo 4"/>
          <p:cNvSpPr/>
          <p:nvPr/>
        </p:nvSpPr>
        <p:spPr>
          <a:xfrm>
            <a:off x="893885" y="703412"/>
            <a:ext cx="10632830" cy="646331"/>
          </a:xfrm>
          <a:prstGeom prst="rect">
            <a:avLst/>
          </a:prstGeom>
        </p:spPr>
        <p:txBody>
          <a:bodyPr wrap="square">
            <a:spAutoFit/>
          </a:bodyPr>
          <a:lstStyle/>
          <a:p>
            <a:pPr algn="just"/>
            <a:r>
              <a:rPr lang="es-MX" b="0" i="0" dirty="0" smtClean="0">
                <a:solidFill>
                  <a:srgbClr val="555555"/>
                </a:solidFill>
                <a:effectLst/>
                <a:latin typeface="Source Sans Pro" panose="020B0503030403020204" pitchFamily="34" charset="0"/>
              </a:rPr>
              <a:t>Sobre una imagen podemos indicar un texto alternativo o descriptivo de la misma. Para ello tenemos el </a:t>
            </a:r>
            <a:r>
              <a:rPr lang="es-MX" b="0" i="0" u="none" strike="noStrike" dirty="0" smtClean="0">
                <a:solidFill>
                  <a:srgbClr val="158CBA"/>
                </a:solidFill>
                <a:effectLst/>
                <a:latin typeface="Source Sans Pro" panose="020B0503030403020204" pitchFamily="34" charset="0"/>
              </a:rPr>
              <a:t>atributo alt</a:t>
            </a:r>
            <a:r>
              <a:rPr lang="es-MX" b="0" i="0" dirty="0" smtClean="0">
                <a:solidFill>
                  <a:srgbClr val="555555"/>
                </a:solidFill>
                <a:effectLst/>
                <a:latin typeface="Source Sans Pro" panose="020B0503030403020204" pitchFamily="34" charset="0"/>
              </a:rPr>
              <a:t>.</a:t>
            </a:r>
            <a:endParaRPr lang="es-PE" dirty="0"/>
          </a:p>
        </p:txBody>
      </p:sp>
      <p:sp>
        <p:nvSpPr>
          <p:cNvPr id="6" name="Rectangle 1"/>
          <p:cNvSpPr>
            <a:spLocks noChangeArrowheads="1"/>
          </p:cNvSpPr>
          <p:nvPr/>
        </p:nvSpPr>
        <p:spPr bwMode="auto">
          <a:xfrm>
            <a:off x="2326921" y="1563914"/>
            <a:ext cx="3048384" cy="3103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600" b="0" i="0" u="none" strike="noStrike" cap="none" normalizeH="0" baseline="0" dirty="0" smtClean="0">
                <a:ln>
                  <a:noFill/>
                </a:ln>
                <a:solidFill>
                  <a:srgbClr val="000080"/>
                </a:solidFill>
                <a:effectLst/>
                <a:latin typeface="Menlo"/>
              </a:rPr>
              <a:t>&lt;</a:t>
            </a:r>
            <a:r>
              <a:rPr kumimoji="0" lang="es-PE" altLang="es-PE" sz="1600" b="0" i="0" u="none" strike="noStrike" cap="none" normalizeH="0" baseline="0" dirty="0" err="1" smtClean="0">
                <a:ln>
                  <a:noFill/>
                </a:ln>
                <a:solidFill>
                  <a:srgbClr val="000080"/>
                </a:solidFill>
                <a:effectLst/>
                <a:latin typeface="Menlo"/>
              </a:rPr>
              <a:t>img</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err="1" smtClean="0">
                <a:ln>
                  <a:noFill/>
                </a:ln>
                <a:solidFill>
                  <a:srgbClr val="008080"/>
                </a:solidFill>
                <a:effectLst/>
                <a:latin typeface="Menlo"/>
              </a:rPr>
              <a:t>src</a:t>
            </a:r>
            <a:r>
              <a:rPr kumimoji="0" lang="es-PE" altLang="es-PE" sz="1600" b="0" i="0" u="none" strike="noStrike" cap="none" normalizeH="0" baseline="0" dirty="0" smtClean="0">
                <a:ln>
                  <a:noFill/>
                </a:ln>
                <a:solidFill>
                  <a:srgbClr val="008080"/>
                </a:solidFill>
                <a:effectLst/>
                <a:latin typeface="Menlo"/>
              </a:rPr>
              <a:t>=</a:t>
            </a:r>
            <a:r>
              <a:rPr kumimoji="0" lang="es-PE" altLang="es-PE" sz="1600" b="0" i="0" u="none" strike="noStrike" cap="none" normalizeH="0" baseline="0" dirty="0" smtClean="0">
                <a:ln>
                  <a:noFill/>
                </a:ln>
                <a:solidFill>
                  <a:srgbClr val="DD1144"/>
                </a:solidFill>
                <a:effectLst/>
                <a:latin typeface="Menlo"/>
              </a:rPr>
              <a:t>"foto.jpg"</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err="1" smtClean="0">
                <a:ln>
                  <a:noFill/>
                </a:ln>
                <a:solidFill>
                  <a:srgbClr val="008080"/>
                </a:solidFill>
                <a:effectLst/>
                <a:latin typeface="Menlo"/>
              </a:rPr>
              <a:t>alt</a:t>
            </a:r>
            <a:r>
              <a:rPr kumimoji="0" lang="es-PE" altLang="es-PE" sz="1600" b="0" i="0" u="none" strike="noStrike" cap="none" normalizeH="0" baseline="0" dirty="0" smtClean="0">
                <a:ln>
                  <a:noFill/>
                </a:ln>
                <a:solidFill>
                  <a:srgbClr val="008080"/>
                </a:solidFill>
                <a:effectLst/>
                <a:latin typeface="Menlo"/>
              </a:rPr>
              <a:t>=</a:t>
            </a:r>
            <a:r>
              <a:rPr kumimoji="0" lang="es-PE" altLang="es-PE" sz="1600" b="0" i="0" u="none" strike="noStrike" cap="none" normalizeH="0" baseline="0" dirty="0" smtClean="0">
                <a:ln>
                  <a:noFill/>
                </a:ln>
                <a:solidFill>
                  <a:srgbClr val="DD1144"/>
                </a:solidFill>
                <a:effectLst/>
                <a:latin typeface="Menlo"/>
              </a:rPr>
              <a:t>"texto"</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smtClean="0">
                <a:ln>
                  <a:noFill/>
                </a:ln>
                <a:solidFill>
                  <a:srgbClr val="000080"/>
                </a:solidFill>
                <a:effectLst/>
                <a:latin typeface="Menlo"/>
              </a:rPr>
              <a:t>/&gt;</a:t>
            </a:r>
            <a:r>
              <a:rPr kumimoji="0" lang="es-PE" altLang="es-PE" sz="1600" b="0" i="0" u="none" strike="noStrike" cap="none" normalizeH="0" baseline="0" dirty="0" smtClean="0">
                <a:ln>
                  <a:noFill/>
                </a:ln>
                <a:solidFill>
                  <a:schemeClr val="tx1"/>
                </a:solidFill>
                <a:effectLst/>
              </a:rPr>
              <a:t> </a:t>
            </a:r>
            <a:endParaRPr kumimoji="0" lang="es-PE" altLang="es-PE" sz="1600" b="0" i="0" u="none" strike="noStrike" cap="none" normalizeH="0" baseline="0" dirty="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5720861" y="2222790"/>
            <a:ext cx="4003430" cy="3103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600" b="0" i="0" u="none" strike="noStrike" cap="none" normalizeH="0" baseline="0" smtClean="0">
                <a:ln>
                  <a:noFill/>
                </a:ln>
                <a:solidFill>
                  <a:srgbClr val="000080"/>
                </a:solidFill>
                <a:effectLst/>
                <a:latin typeface="Menlo"/>
              </a:rPr>
              <a:t>&lt;img</a:t>
            </a:r>
            <a:r>
              <a:rPr kumimoji="0" lang="es-PE" altLang="es-PE" sz="1600" b="0" i="0" u="none" strike="noStrike" cap="none" normalizeH="0" baseline="0" smtClean="0">
                <a:ln>
                  <a:noFill/>
                </a:ln>
                <a:solidFill>
                  <a:srgbClr val="333333"/>
                </a:solidFill>
                <a:effectLst/>
                <a:latin typeface="Menlo"/>
              </a:rPr>
              <a:t> </a:t>
            </a:r>
            <a:r>
              <a:rPr kumimoji="0" lang="es-PE" altLang="es-PE" sz="1600" b="0" i="0" u="none" strike="noStrike" cap="none" normalizeH="0" baseline="0" smtClean="0">
                <a:ln>
                  <a:noFill/>
                </a:ln>
                <a:solidFill>
                  <a:srgbClr val="008080"/>
                </a:solidFill>
                <a:effectLst/>
                <a:latin typeface="Menlo"/>
              </a:rPr>
              <a:t>src=</a:t>
            </a:r>
            <a:r>
              <a:rPr kumimoji="0" lang="es-PE" altLang="es-PE" sz="1600" b="0" i="0" u="none" strike="noStrike" cap="none" normalizeH="0" baseline="0" smtClean="0">
                <a:ln>
                  <a:noFill/>
                </a:ln>
                <a:solidFill>
                  <a:srgbClr val="DD1144"/>
                </a:solidFill>
                <a:effectLst/>
                <a:latin typeface="Menlo"/>
              </a:rPr>
              <a:t>"foto.jpg"</a:t>
            </a:r>
            <a:r>
              <a:rPr kumimoji="0" lang="es-PE" altLang="es-PE" sz="1600" b="0" i="0" u="none" strike="noStrike" cap="none" normalizeH="0" baseline="0" smtClean="0">
                <a:ln>
                  <a:noFill/>
                </a:ln>
                <a:solidFill>
                  <a:srgbClr val="333333"/>
                </a:solidFill>
                <a:effectLst/>
                <a:latin typeface="Menlo"/>
              </a:rPr>
              <a:t> </a:t>
            </a:r>
            <a:r>
              <a:rPr kumimoji="0" lang="es-PE" altLang="es-PE" sz="1600" b="0" i="0" u="none" strike="noStrike" cap="none" normalizeH="0" baseline="0" smtClean="0">
                <a:ln>
                  <a:noFill/>
                </a:ln>
                <a:solidFill>
                  <a:srgbClr val="008080"/>
                </a:solidFill>
                <a:effectLst/>
                <a:latin typeface="Menlo"/>
              </a:rPr>
              <a:t>alt=</a:t>
            </a:r>
            <a:r>
              <a:rPr kumimoji="0" lang="es-PE" altLang="es-PE" sz="1600" b="0" i="0" u="none" strike="noStrike" cap="none" normalizeH="0" baseline="0" smtClean="0">
                <a:ln>
                  <a:noFill/>
                </a:ln>
                <a:solidFill>
                  <a:srgbClr val="DD1144"/>
                </a:solidFill>
                <a:effectLst/>
                <a:latin typeface="Menlo"/>
              </a:rPr>
              <a:t>"Fotografía"</a:t>
            </a:r>
            <a:r>
              <a:rPr kumimoji="0" lang="es-PE" altLang="es-PE" sz="1600" b="0" i="0" u="none" strike="noStrike" cap="none" normalizeH="0" baseline="0" smtClean="0">
                <a:ln>
                  <a:noFill/>
                </a:ln>
                <a:solidFill>
                  <a:srgbClr val="333333"/>
                </a:solidFill>
                <a:effectLst/>
                <a:latin typeface="Menlo"/>
              </a:rPr>
              <a:t> </a:t>
            </a:r>
            <a:r>
              <a:rPr kumimoji="0" lang="es-PE" altLang="es-PE" sz="1600" b="0" i="0" u="none" strike="noStrike" cap="none" normalizeH="0" baseline="0" smtClean="0">
                <a:ln>
                  <a:noFill/>
                </a:ln>
                <a:solidFill>
                  <a:srgbClr val="000080"/>
                </a:solidFill>
                <a:effectLst/>
                <a:latin typeface="Menlo"/>
              </a:rPr>
              <a:t>/&gt;</a:t>
            </a:r>
            <a:r>
              <a:rPr kumimoji="0" lang="es-PE" altLang="es-PE" sz="1600" b="0" i="0" u="none" strike="noStrike" cap="none" normalizeH="0" baseline="0" smtClean="0">
                <a:ln>
                  <a:noFill/>
                </a:ln>
                <a:solidFill>
                  <a:schemeClr val="tx1"/>
                </a:solidFill>
                <a:effectLst/>
              </a:rPr>
              <a:t> </a:t>
            </a:r>
            <a:endParaRPr kumimoji="0" lang="es-PE" altLang="es-PE" sz="1600" b="0" i="0" u="none" strike="noStrike" cap="none" normalizeH="0" baseline="0" smtClean="0">
              <a:ln>
                <a:noFill/>
              </a:ln>
              <a:solidFill>
                <a:schemeClr val="tx1"/>
              </a:solidFill>
              <a:effectLst/>
              <a:latin typeface="Arial" panose="020B0604020202020204" pitchFamily="34" charset="0"/>
            </a:endParaRPr>
          </a:p>
        </p:txBody>
      </p:sp>
      <p:sp>
        <p:nvSpPr>
          <p:cNvPr id="8" name="Flecha doblada hacia arriba 7"/>
          <p:cNvSpPr/>
          <p:nvPr/>
        </p:nvSpPr>
        <p:spPr>
          <a:xfrm rot="5400000">
            <a:off x="4031871" y="1535786"/>
            <a:ext cx="642731" cy="135192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Rectángulo 11"/>
          <p:cNvSpPr/>
          <p:nvPr/>
        </p:nvSpPr>
        <p:spPr>
          <a:xfrm>
            <a:off x="297513" y="3813410"/>
            <a:ext cx="10846695" cy="2308324"/>
          </a:xfrm>
          <a:prstGeom prst="rect">
            <a:avLst/>
          </a:prstGeom>
        </p:spPr>
        <p:txBody>
          <a:bodyPr wrap="square">
            <a:spAutoFit/>
          </a:bodyPr>
          <a:lstStyle/>
          <a:p>
            <a:r>
              <a:rPr lang="es-MX" dirty="0" smtClean="0"/>
              <a:t>Un valor que indica cómo el elemento debería estar alineado respecto de sus alrededores. Existen cinco valores posibles, insensibles a mayúsculas/minúsculas:</a:t>
            </a:r>
          </a:p>
          <a:p>
            <a:endParaRPr lang="es-MX" dirty="0" smtClean="0"/>
          </a:p>
          <a:p>
            <a:r>
              <a:rPr lang="es-MX" dirty="0" smtClean="0"/>
              <a:t>top: el borde superior de la imagen se alinea verticalmente con la línea base.</a:t>
            </a:r>
          </a:p>
          <a:p>
            <a:r>
              <a:rPr lang="es-MX" dirty="0" err="1" smtClean="0"/>
              <a:t>middle</a:t>
            </a:r>
            <a:r>
              <a:rPr lang="es-MX" dirty="0" smtClean="0"/>
              <a:t>: la imagen es centrada verticalmente con respecto a la línea base.</a:t>
            </a:r>
          </a:p>
          <a:p>
            <a:r>
              <a:rPr lang="es-MX" dirty="0" err="1" smtClean="0"/>
              <a:t>bottom</a:t>
            </a:r>
            <a:r>
              <a:rPr lang="es-MX" dirty="0" smtClean="0"/>
              <a:t>: el borde superior de la imagen se alinea verticalmente con la línea base. Este es el valor por defecto.</a:t>
            </a:r>
          </a:p>
          <a:p>
            <a:r>
              <a:rPr lang="es-MX" dirty="0" err="1" smtClean="0"/>
              <a:t>left</a:t>
            </a:r>
            <a:r>
              <a:rPr lang="es-MX" dirty="0" smtClean="0"/>
              <a:t>: la imagen flota hacia la margen izquierda.</a:t>
            </a:r>
          </a:p>
          <a:p>
            <a:r>
              <a:rPr lang="es-MX" dirty="0" err="1" smtClean="0"/>
              <a:t>right</a:t>
            </a:r>
            <a:r>
              <a:rPr lang="es-MX" dirty="0" smtClean="0"/>
              <a:t>: la imagen flota hacia la margen derecha.</a:t>
            </a:r>
            <a:endParaRPr lang="es-PE" dirty="0"/>
          </a:p>
        </p:txBody>
      </p:sp>
      <p:sp>
        <p:nvSpPr>
          <p:cNvPr id="13" name="Rectángulo 12"/>
          <p:cNvSpPr/>
          <p:nvPr/>
        </p:nvSpPr>
        <p:spPr>
          <a:xfrm>
            <a:off x="82364" y="3277975"/>
            <a:ext cx="668773" cy="369332"/>
          </a:xfrm>
          <a:prstGeom prst="rect">
            <a:avLst/>
          </a:prstGeom>
        </p:spPr>
        <p:txBody>
          <a:bodyPr wrap="none">
            <a:spAutoFit/>
          </a:bodyPr>
          <a:lstStyle/>
          <a:p>
            <a:r>
              <a:rPr lang="es-MX" b="1" dirty="0" err="1" smtClean="0">
                <a:solidFill>
                  <a:srgbClr val="FF0000"/>
                </a:solidFill>
                <a:effectLst>
                  <a:outerShdw blurRad="38100" dist="38100" dir="2700000" algn="tl">
                    <a:srgbClr val="000000">
                      <a:alpha val="43137"/>
                    </a:srgbClr>
                  </a:outerShdw>
                </a:effectLst>
              </a:rPr>
              <a:t>Align</a:t>
            </a:r>
            <a:endParaRPr lang="es-PE" b="1" dirty="0">
              <a:solidFill>
                <a:srgbClr val="FF0000"/>
              </a:solidFill>
              <a:effectLst>
                <a:outerShdw blurRad="38100" dist="38100" dir="2700000" algn="tl">
                  <a:srgbClr val="000000">
                    <a:alpha val="43137"/>
                  </a:srgbClr>
                </a:outerShdw>
              </a:effectLst>
            </a:endParaRPr>
          </a:p>
        </p:txBody>
      </p:sp>
      <p:sp>
        <p:nvSpPr>
          <p:cNvPr id="14" name="Rectángulo 13"/>
          <p:cNvSpPr/>
          <p:nvPr/>
        </p:nvSpPr>
        <p:spPr>
          <a:xfrm>
            <a:off x="2975685" y="6224927"/>
            <a:ext cx="5009705" cy="369332"/>
          </a:xfrm>
          <a:prstGeom prst="rect">
            <a:avLst/>
          </a:prstGeom>
        </p:spPr>
        <p:txBody>
          <a:bodyPr wrap="none">
            <a:spAutoFit/>
          </a:bodyPr>
          <a:lstStyle/>
          <a:p>
            <a:r>
              <a:rPr lang="es-PE" b="0" i="0" dirty="0" smtClean="0">
                <a:solidFill>
                  <a:srgbClr val="000088"/>
                </a:solidFill>
                <a:effectLst/>
                <a:latin typeface="Courier New" panose="02070309020205020404" pitchFamily="49" charset="0"/>
              </a:rPr>
              <a:t>&lt;</a:t>
            </a:r>
            <a:r>
              <a:rPr lang="es-PE" b="0" i="0" dirty="0" err="1" smtClean="0">
                <a:solidFill>
                  <a:srgbClr val="000088"/>
                </a:solidFill>
                <a:effectLst/>
                <a:latin typeface="Courier New" panose="02070309020205020404" pitchFamily="49" charset="0"/>
              </a:rPr>
              <a:t>img</a:t>
            </a:r>
            <a:r>
              <a:rPr lang="es-PE" b="0" i="0" dirty="0" smtClean="0">
                <a:solidFill>
                  <a:srgbClr val="660066"/>
                </a:solidFill>
                <a:effectLst/>
                <a:latin typeface="Courier New" panose="02070309020205020404" pitchFamily="49" charset="0"/>
              </a:rPr>
              <a:t> </a:t>
            </a:r>
            <a:r>
              <a:rPr lang="es-PE" b="0" i="0" dirty="0" err="1" smtClean="0">
                <a:solidFill>
                  <a:srgbClr val="660066"/>
                </a:solidFill>
                <a:effectLst/>
                <a:latin typeface="Courier New" panose="02070309020205020404" pitchFamily="49" charset="0"/>
              </a:rPr>
              <a:t>src</a:t>
            </a:r>
            <a:r>
              <a:rPr lang="es-PE" b="0" i="0" dirty="0" smtClean="0">
                <a:solidFill>
                  <a:srgbClr val="660066"/>
                </a:solidFill>
                <a:effectLst/>
                <a:latin typeface="Courier New" panose="02070309020205020404" pitchFamily="49" charset="0"/>
              </a:rPr>
              <a:t>=</a:t>
            </a:r>
            <a:r>
              <a:rPr lang="es-PE" b="0" i="0" dirty="0" smtClean="0">
                <a:solidFill>
                  <a:srgbClr val="008800"/>
                </a:solidFill>
                <a:effectLst/>
                <a:latin typeface="Courier New" panose="02070309020205020404" pitchFamily="49" charset="0"/>
              </a:rPr>
              <a:t>"foto.png"</a:t>
            </a:r>
            <a:r>
              <a:rPr lang="es-PE" b="0" i="0" dirty="0" smtClean="0">
                <a:solidFill>
                  <a:srgbClr val="660066"/>
                </a:solidFill>
                <a:effectLst/>
                <a:latin typeface="Courier New" panose="02070309020205020404" pitchFamily="49" charset="0"/>
              </a:rPr>
              <a:t> </a:t>
            </a:r>
            <a:r>
              <a:rPr lang="es-PE" b="0" i="0" dirty="0" err="1" smtClean="0">
                <a:solidFill>
                  <a:srgbClr val="660066"/>
                </a:solidFill>
                <a:effectLst/>
                <a:latin typeface="Courier New" panose="02070309020205020404" pitchFamily="49" charset="0"/>
              </a:rPr>
              <a:t>align</a:t>
            </a:r>
            <a:r>
              <a:rPr lang="es-PE" b="0" i="0" dirty="0" smtClean="0">
                <a:solidFill>
                  <a:srgbClr val="660066"/>
                </a:solidFill>
                <a:effectLst/>
                <a:latin typeface="Courier New" panose="02070309020205020404" pitchFamily="49" charset="0"/>
              </a:rPr>
              <a:t>=</a:t>
            </a:r>
            <a:r>
              <a:rPr lang="es-PE" b="0" i="0" dirty="0" smtClean="0">
                <a:solidFill>
                  <a:srgbClr val="008800"/>
                </a:solidFill>
                <a:effectLst/>
                <a:latin typeface="Courier New" panose="02070309020205020404" pitchFamily="49" charset="0"/>
              </a:rPr>
              <a:t>"center"</a:t>
            </a:r>
            <a:r>
              <a:rPr lang="es-PE" b="0" i="0" dirty="0" smtClean="0">
                <a:solidFill>
                  <a:srgbClr val="000088"/>
                </a:solidFill>
                <a:effectLst/>
                <a:latin typeface="Courier New" panose="02070309020205020404" pitchFamily="49" charset="0"/>
              </a:rPr>
              <a:t>&gt;</a:t>
            </a:r>
            <a:endParaRPr lang="es-PE" dirty="0"/>
          </a:p>
        </p:txBody>
      </p:sp>
    </p:spTree>
    <p:extLst>
      <p:ext uri="{BB962C8B-B14F-4D97-AF65-F5344CB8AC3E}">
        <p14:creationId xmlns:p14="http://schemas.microsoft.com/office/powerpoint/2010/main" val="3607215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68669" y="1278799"/>
            <a:ext cx="9683262" cy="3416320"/>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Utilizamos la metodología AMCO &lt;</a:t>
            </a:r>
            <a:r>
              <a:rPr lang="es-PE" dirty="0" err="1" smtClean="0"/>
              <a:t>img</a:t>
            </a:r>
            <a:r>
              <a:rPr lang="es-PE" dirty="0" smtClean="0"/>
              <a:t> </a:t>
            </a:r>
            <a:r>
              <a:rPr lang="es-PE" dirty="0" err="1" smtClean="0"/>
              <a:t>src</a:t>
            </a:r>
            <a:r>
              <a:rPr lang="es-PE" dirty="0" smtClean="0"/>
              <a:t>="aluzo algarrobos.png" </a:t>
            </a:r>
            <a:r>
              <a:rPr lang="es-PE" dirty="0" err="1" smtClean="0"/>
              <a:t>width</a:t>
            </a:r>
            <a:r>
              <a:rPr lang="es-PE" dirty="0" smtClean="0"/>
              <a:t>=20% </a:t>
            </a:r>
            <a:r>
              <a:rPr lang="es-PE" dirty="0" err="1" smtClean="0"/>
              <a:t>height</a:t>
            </a:r>
            <a:r>
              <a:rPr lang="es-PE" dirty="0" smtClean="0"/>
              <a:t>=20%&gt; La imagen se visualizó&lt;</a:t>
            </a:r>
            <a:r>
              <a:rPr lang="es-PE" dirty="0" err="1" smtClean="0"/>
              <a:t>br</a:t>
            </a:r>
            <a:r>
              <a:rPr lang="es-PE" dirty="0" smtClean="0"/>
              <a:t>&gt;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2762904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1831" y="197346"/>
            <a:ext cx="11246265" cy="3970318"/>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Utilizamos la metodología AMCO &lt;</a:t>
            </a:r>
            <a:r>
              <a:rPr lang="es-PE" dirty="0" err="1" smtClean="0"/>
              <a:t>img</a:t>
            </a:r>
            <a:r>
              <a:rPr lang="es-PE" dirty="0" smtClean="0"/>
              <a:t> </a:t>
            </a:r>
            <a:r>
              <a:rPr lang="es-PE" dirty="0" err="1" smtClean="0"/>
              <a:t>src</a:t>
            </a:r>
            <a:r>
              <a:rPr lang="es-PE" dirty="0" smtClean="0"/>
              <a:t>="aluzo algarrobos.png" </a:t>
            </a:r>
            <a:r>
              <a:rPr lang="es-PE" dirty="0" err="1" smtClean="0"/>
              <a:t>width</a:t>
            </a:r>
            <a:r>
              <a:rPr lang="es-PE" dirty="0" smtClean="0"/>
              <a:t>=20% </a:t>
            </a:r>
            <a:r>
              <a:rPr lang="es-PE" dirty="0" err="1" smtClean="0"/>
              <a:t>height</a:t>
            </a:r>
            <a:r>
              <a:rPr lang="es-PE" dirty="0" smtClean="0"/>
              <a:t>=20%&gt; La imagen se visualizó&lt;</a:t>
            </a:r>
            <a:r>
              <a:rPr lang="es-PE" dirty="0" err="1" smtClean="0"/>
              <a:t>br</a:t>
            </a:r>
            <a:r>
              <a:rPr lang="es-PE" dirty="0" smtClean="0"/>
              <a:t>&gt;</a:t>
            </a:r>
          </a:p>
          <a:p>
            <a:r>
              <a:rPr lang="es-PE" dirty="0" smtClean="0"/>
              <a:t>    Utilizamos la metodología AMCO &lt;</a:t>
            </a:r>
            <a:r>
              <a:rPr lang="es-PE" dirty="0" err="1" smtClean="0"/>
              <a:t>img</a:t>
            </a:r>
            <a:r>
              <a:rPr lang="es-PE" dirty="0" smtClean="0"/>
              <a:t> </a:t>
            </a:r>
            <a:r>
              <a:rPr lang="es-PE" dirty="0" err="1" smtClean="0"/>
              <a:t>src</a:t>
            </a:r>
            <a:r>
              <a:rPr lang="es-PE" dirty="0" smtClean="0"/>
              <a:t>="aluzo algarrobos.png" </a:t>
            </a:r>
            <a:r>
              <a:rPr lang="es-PE" dirty="0" err="1" smtClean="0"/>
              <a:t>width</a:t>
            </a:r>
            <a:r>
              <a:rPr lang="es-PE" dirty="0" smtClean="0"/>
              <a:t>=20% </a:t>
            </a:r>
            <a:r>
              <a:rPr lang="es-PE" dirty="0" err="1" smtClean="0"/>
              <a:t>height</a:t>
            </a:r>
            <a:r>
              <a:rPr lang="es-PE" dirty="0" smtClean="0"/>
              <a:t>=20% </a:t>
            </a:r>
            <a:r>
              <a:rPr lang="es-PE" dirty="0" err="1" smtClean="0"/>
              <a:t>align</a:t>
            </a:r>
            <a:r>
              <a:rPr lang="es-PE" dirty="0" smtClean="0"/>
              <a:t>="center"&gt;La imagen se visualizó&lt;</a:t>
            </a:r>
            <a:r>
              <a:rPr lang="es-PE" dirty="0" err="1" smtClean="0"/>
              <a:t>br</a:t>
            </a:r>
            <a:r>
              <a:rPr lang="es-PE" dirty="0" smtClean="0"/>
              <a:t>&gt;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3729951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98204" y="923739"/>
            <a:ext cx="11246265" cy="5078313"/>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Utilizamos la metodología AMCO &lt;</a:t>
            </a:r>
            <a:r>
              <a:rPr lang="es-PE" dirty="0" err="1" smtClean="0"/>
              <a:t>img</a:t>
            </a:r>
            <a:r>
              <a:rPr lang="es-PE" dirty="0" smtClean="0"/>
              <a:t> </a:t>
            </a:r>
            <a:r>
              <a:rPr lang="es-PE" dirty="0" err="1" smtClean="0"/>
              <a:t>src</a:t>
            </a:r>
            <a:r>
              <a:rPr lang="es-PE" dirty="0" smtClean="0"/>
              <a:t>="aluzo algarrobos.png" </a:t>
            </a:r>
            <a:r>
              <a:rPr lang="es-PE" dirty="0" err="1" smtClean="0"/>
              <a:t>width</a:t>
            </a:r>
            <a:r>
              <a:rPr lang="es-PE" dirty="0" smtClean="0"/>
              <a:t>=20% </a:t>
            </a:r>
            <a:r>
              <a:rPr lang="es-PE" dirty="0" err="1" smtClean="0"/>
              <a:t>height</a:t>
            </a:r>
            <a:r>
              <a:rPr lang="es-PE" dirty="0" smtClean="0"/>
              <a:t>=20%&gt; La imagen se visualizó&lt;</a:t>
            </a:r>
            <a:r>
              <a:rPr lang="es-PE" dirty="0" err="1" smtClean="0"/>
              <a:t>br</a:t>
            </a:r>
            <a:r>
              <a:rPr lang="es-PE" dirty="0" smtClean="0"/>
              <a:t>&gt;</a:t>
            </a:r>
          </a:p>
          <a:p>
            <a:r>
              <a:rPr lang="es-PE" dirty="0" smtClean="0"/>
              <a:t>    Utilizamos la metodología AMCO &lt;</a:t>
            </a:r>
            <a:r>
              <a:rPr lang="es-PE" dirty="0" err="1" smtClean="0"/>
              <a:t>img</a:t>
            </a:r>
            <a:r>
              <a:rPr lang="es-PE" dirty="0" smtClean="0"/>
              <a:t> </a:t>
            </a:r>
            <a:r>
              <a:rPr lang="es-PE" dirty="0" err="1" smtClean="0"/>
              <a:t>src</a:t>
            </a:r>
            <a:r>
              <a:rPr lang="es-PE" dirty="0" smtClean="0"/>
              <a:t>="aluzo algarrobos.png" </a:t>
            </a:r>
            <a:r>
              <a:rPr lang="es-PE" dirty="0" err="1" smtClean="0"/>
              <a:t>width</a:t>
            </a:r>
            <a:r>
              <a:rPr lang="es-PE" dirty="0" smtClean="0"/>
              <a:t>=20% </a:t>
            </a:r>
            <a:r>
              <a:rPr lang="es-PE" dirty="0" err="1" smtClean="0"/>
              <a:t>height</a:t>
            </a:r>
            <a:r>
              <a:rPr lang="es-PE" dirty="0" smtClean="0"/>
              <a:t>=20% </a:t>
            </a:r>
            <a:r>
              <a:rPr lang="es-PE" dirty="0" err="1" smtClean="0"/>
              <a:t>align</a:t>
            </a:r>
            <a:r>
              <a:rPr lang="es-PE" dirty="0" smtClean="0"/>
              <a:t>="center"&gt;La imagen se visualizó&lt;</a:t>
            </a:r>
            <a:r>
              <a:rPr lang="es-PE" dirty="0" err="1" smtClean="0"/>
              <a:t>br</a:t>
            </a:r>
            <a:r>
              <a:rPr lang="es-PE" dirty="0" smtClean="0"/>
              <a:t>&gt;</a:t>
            </a:r>
          </a:p>
          <a:p>
            <a:r>
              <a:rPr lang="es-PE" dirty="0" smtClean="0"/>
              <a:t>    Utilizamos la metodología AMCO &lt;</a:t>
            </a:r>
            <a:r>
              <a:rPr lang="es-PE" dirty="0" err="1" smtClean="0"/>
              <a:t>img</a:t>
            </a:r>
            <a:r>
              <a:rPr lang="es-PE" dirty="0" smtClean="0"/>
              <a:t> </a:t>
            </a:r>
            <a:r>
              <a:rPr lang="es-PE" dirty="0" err="1" smtClean="0"/>
              <a:t>src</a:t>
            </a:r>
            <a:r>
              <a:rPr lang="es-PE" dirty="0" smtClean="0"/>
              <a:t>="aluzo algarrobos.png" </a:t>
            </a:r>
            <a:r>
              <a:rPr lang="es-PE" dirty="0" err="1" smtClean="0"/>
              <a:t>width</a:t>
            </a:r>
            <a:r>
              <a:rPr lang="es-PE" dirty="0" smtClean="0"/>
              <a:t>=20% </a:t>
            </a:r>
            <a:r>
              <a:rPr lang="es-PE" dirty="0" err="1" smtClean="0"/>
              <a:t>height</a:t>
            </a:r>
            <a:r>
              <a:rPr lang="es-PE" dirty="0" smtClean="0"/>
              <a:t>=20% </a:t>
            </a:r>
            <a:r>
              <a:rPr lang="es-PE" dirty="0" err="1" smtClean="0"/>
              <a:t>align</a:t>
            </a:r>
            <a:r>
              <a:rPr lang="es-PE" dirty="0" smtClean="0"/>
              <a:t>="</a:t>
            </a:r>
            <a:r>
              <a:rPr lang="es-PE" dirty="0" err="1" smtClean="0"/>
              <a:t>left</a:t>
            </a:r>
            <a:r>
              <a:rPr lang="es-PE" dirty="0" smtClean="0"/>
              <a:t>"&gt;La imagen se visualizó&lt;</a:t>
            </a:r>
            <a:r>
              <a:rPr lang="es-PE" dirty="0" err="1" smtClean="0"/>
              <a:t>br</a:t>
            </a:r>
            <a:r>
              <a:rPr lang="es-PE" dirty="0" smtClean="0"/>
              <a:t>&gt;</a:t>
            </a:r>
          </a:p>
          <a:p>
            <a:r>
              <a:rPr lang="es-PE" dirty="0" smtClean="0"/>
              <a:t>	&lt;p&gt;Utilizamos la metodología AMCO &lt;</a:t>
            </a:r>
            <a:r>
              <a:rPr lang="es-PE" dirty="0" err="1" smtClean="0"/>
              <a:t>img</a:t>
            </a:r>
            <a:r>
              <a:rPr lang="es-PE" dirty="0" smtClean="0"/>
              <a:t> </a:t>
            </a:r>
            <a:r>
              <a:rPr lang="es-PE" dirty="0" err="1" smtClean="0"/>
              <a:t>src</a:t>
            </a:r>
            <a:r>
              <a:rPr lang="es-PE" dirty="0" smtClean="0"/>
              <a:t>="aluzo algarrobos.png" </a:t>
            </a:r>
            <a:r>
              <a:rPr lang="es-PE" dirty="0" err="1" smtClean="0"/>
              <a:t>width</a:t>
            </a:r>
            <a:r>
              <a:rPr lang="es-PE" dirty="0" smtClean="0"/>
              <a:t>=20% </a:t>
            </a:r>
            <a:r>
              <a:rPr lang="es-PE" dirty="0" err="1" smtClean="0"/>
              <a:t>height</a:t>
            </a:r>
            <a:r>
              <a:rPr lang="es-PE" dirty="0" smtClean="0"/>
              <a:t>=20% </a:t>
            </a:r>
            <a:r>
              <a:rPr lang="es-PE" dirty="0" err="1" smtClean="0"/>
              <a:t>align</a:t>
            </a:r>
            <a:r>
              <a:rPr lang="es-PE" dirty="0" smtClean="0"/>
              <a:t>="</a:t>
            </a:r>
            <a:r>
              <a:rPr lang="es-PE" dirty="0" err="1" smtClean="0"/>
              <a:t>rigth</a:t>
            </a:r>
            <a:r>
              <a:rPr lang="es-PE" dirty="0" smtClean="0"/>
              <a:t>"&gt;La imagen se visualizó&lt;</a:t>
            </a:r>
            <a:r>
              <a:rPr lang="es-PE" dirty="0" err="1" smtClean="0"/>
              <a:t>br</a:t>
            </a:r>
            <a:r>
              <a:rPr lang="es-PE" dirty="0" smtClean="0"/>
              <a:t>&gt;&lt;/p&gt;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2715472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smtClean="0"/>
              <a:t>Hipervínculos </a:t>
            </a:r>
            <a:r>
              <a:rPr lang="es-PE" dirty="0" err="1" smtClean="0"/>
              <a:t>html</a:t>
            </a:r>
            <a:endParaRPr lang="es-PE" dirty="0"/>
          </a:p>
        </p:txBody>
      </p:sp>
      <p:sp>
        <p:nvSpPr>
          <p:cNvPr id="3" name="Subtítulo 2"/>
          <p:cNvSpPr>
            <a:spLocks noGrp="1"/>
          </p:cNvSpPr>
          <p:nvPr>
            <p:ph type="subTitle" idx="1"/>
          </p:nvPr>
        </p:nvSpPr>
        <p:spPr/>
        <p:txBody>
          <a:bodyPr/>
          <a:lstStyle/>
          <a:p>
            <a:endParaRPr lang="es-PE"/>
          </a:p>
        </p:txBody>
      </p:sp>
    </p:spTree>
    <p:extLst>
      <p:ext uri="{BB962C8B-B14F-4D97-AF65-F5344CB8AC3E}">
        <p14:creationId xmlns:p14="http://schemas.microsoft.com/office/powerpoint/2010/main" val="37726397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03900" y="896167"/>
            <a:ext cx="10992741" cy="1200329"/>
          </a:xfrm>
          <a:prstGeom prst="rect">
            <a:avLst/>
          </a:prstGeom>
        </p:spPr>
        <p:txBody>
          <a:bodyPr wrap="square">
            <a:spAutoFit/>
          </a:bodyPr>
          <a:lstStyle/>
          <a:p>
            <a:pPr algn="just"/>
            <a:r>
              <a:rPr lang="es-MX" dirty="0" smtClean="0"/>
              <a:t>Los hipervínculos nos permiten vincular documentos a otros documentos o recursos, vincular a partes específicas de documentos o hacer que las aplicaciones estén disponibles en una dirección web. Prácticamente cualquier contenido web se puede convertir en un enlace que, al pulsarlo (activarlo), dirija el navegador a la dirección web a la que apunta el enlace (URL)</a:t>
            </a:r>
            <a:endParaRPr lang="es-PE" dirty="0"/>
          </a:p>
        </p:txBody>
      </p:sp>
      <p:sp>
        <p:nvSpPr>
          <p:cNvPr id="5" name="Rectángulo 4"/>
          <p:cNvSpPr/>
          <p:nvPr/>
        </p:nvSpPr>
        <p:spPr>
          <a:xfrm>
            <a:off x="509801" y="372947"/>
            <a:ext cx="2220416" cy="523220"/>
          </a:xfrm>
          <a:prstGeom prst="rect">
            <a:avLst/>
          </a:prstGeom>
        </p:spPr>
        <p:txBody>
          <a:bodyPr wrap="none">
            <a:spAutoFit/>
          </a:bodyPr>
          <a:lstStyle/>
          <a:p>
            <a:r>
              <a:rPr lang="es-PE" sz="2800" b="1" dirty="0" smtClean="0">
                <a:solidFill>
                  <a:srgbClr val="FF0000"/>
                </a:solidFill>
                <a:effectLst>
                  <a:outerShdw blurRad="38100" dist="38100" dir="2700000" algn="tl">
                    <a:srgbClr val="000000">
                      <a:alpha val="43137"/>
                    </a:srgbClr>
                  </a:outerShdw>
                </a:effectLst>
              </a:rPr>
              <a:t>Hipervínculos</a:t>
            </a:r>
            <a:endParaRPr lang="es-PE" sz="2800" b="1" dirty="0">
              <a:solidFill>
                <a:srgbClr val="FF0000"/>
              </a:solidFill>
              <a:effectLst>
                <a:outerShdw blurRad="38100" dist="38100" dir="2700000" algn="tl">
                  <a:srgbClr val="000000">
                    <a:alpha val="43137"/>
                  </a:srgbClr>
                </a:outerShdw>
              </a:effectLst>
            </a:endParaRPr>
          </a:p>
        </p:txBody>
      </p:sp>
      <p:sp>
        <p:nvSpPr>
          <p:cNvPr id="6" name="Rectángulo 5"/>
          <p:cNvSpPr/>
          <p:nvPr/>
        </p:nvSpPr>
        <p:spPr>
          <a:xfrm>
            <a:off x="603900" y="3103492"/>
            <a:ext cx="8454639" cy="3139321"/>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="http:\\www.algarrobos.net/alumnos"&gt; Intranet alumnos &lt;/a&gt;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683043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578123" y="1324199"/>
            <a:ext cx="9685234" cy="3693319"/>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20298618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7529" y="86828"/>
            <a:ext cx="11163656" cy="2031325"/>
          </a:xfrm>
          <a:prstGeom prst="rect">
            <a:avLst/>
          </a:prstGeom>
        </p:spPr>
        <p:txBody>
          <a:bodyPr wrap="square">
            <a:spAutoFit/>
          </a:bodyPr>
          <a:lstStyle/>
          <a:p>
            <a:pPr algn="just"/>
            <a:r>
              <a:rPr lang="es-MX" i="1" u="sng" dirty="0" smtClean="0">
                <a:effectLst>
                  <a:outerShdw blurRad="38100" dist="38100" dir="2700000" algn="tl">
                    <a:srgbClr val="000000">
                      <a:alpha val="43137"/>
                    </a:srgbClr>
                  </a:outerShdw>
                </a:effectLst>
              </a:rPr>
              <a:t>TARGET</a:t>
            </a:r>
          </a:p>
          <a:p>
            <a:pPr algn="just"/>
            <a:r>
              <a:rPr lang="es-MX" dirty="0" smtClean="0"/>
              <a:t>    </a:t>
            </a:r>
            <a:r>
              <a:rPr lang="es-MX" dirty="0"/>
              <a:t>Especifica en donde desplegar la URL enlazada. Es un nombre (</a:t>
            </a:r>
            <a:r>
              <a:rPr lang="es-MX" dirty="0" err="1"/>
              <a:t>name</a:t>
            </a:r>
            <a:r>
              <a:rPr lang="es-MX" dirty="0"/>
              <a:t> of), o palabra clave (</a:t>
            </a:r>
            <a:r>
              <a:rPr lang="es-MX" dirty="0" err="1"/>
              <a:t>keyword</a:t>
            </a:r>
            <a:r>
              <a:rPr lang="es-MX" dirty="0"/>
              <a:t> </a:t>
            </a:r>
            <a:r>
              <a:rPr lang="es-MX" dirty="0" err="1"/>
              <a:t>for</a:t>
            </a:r>
            <a:r>
              <a:rPr lang="es-MX" dirty="0"/>
              <a:t>), un contexto de navegación (</a:t>
            </a:r>
            <a:r>
              <a:rPr lang="es-MX" dirty="0" err="1"/>
              <a:t>browsing</a:t>
            </a:r>
            <a:r>
              <a:rPr lang="es-MX" dirty="0"/>
              <a:t> </a:t>
            </a:r>
            <a:r>
              <a:rPr lang="es-MX" dirty="0" err="1"/>
              <a:t>context</a:t>
            </a:r>
            <a:r>
              <a:rPr lang="es-MX" dirty="0"/>
              <a:t>): una pestaña, ventana, o &lt;</a:t>
            </a:r>
            <a:r>
              <a:rPr lang="es-MX" dirty="0" err="1"/>
              <a:t>iframe</a:t>
            </a:r>
            <a:r>
              <a:rPr lang="es-MX" dirty="0"/>
              <a:t>&gt;. Las siguientes palabras clave (</a:t>
            </a:r>
            <a:r>
              <a:rPr lang="es-MX" dirty="0" err="1"/>
              <a:t>keywords</a:t>
            </a:r>
            <a:r>
              <a:rPr lang="es-MX" dirty="0"/>
              <a:t>) tienen significado especial:</a:t>
            </a:r>
          </a:p>
          <a:p>
            <a:pPr algn="just"/>
            <a:r>
              <a:rPr lang="es-MX" dirty="0" smtClean="0"/>
              <a:t>       </a:t>
            </a:r>
            <a:r>
              <a:rPr lang="es-MX" dirty="0"/>
              <a:t>_</a:t>
            </a:r>
            <a:r>
              <a:rPr lang="es-MX" dirty="0" err="1"/>
              <a:t>self</a:t>
            </a:r>
            <a:r>
              <a:rPr lang="es-MX" dirty="0"/>
              <a:t>: Carga la URL en el mismo contexto de navegación que el actual. Este es el comportamiento por defecto.</a:t>
            </a:r>
          </a:p>
          <a:p>
            <a:pPr algn="just"/>
            <a:r>
              <a:rPr lang="es-MX" dirty="0"/>
              <a:t>        _</a:t>
            </a:r>
            <a:r>
              <a:rPr lang="es-MX" dirty="0" err="1"/>
              <a:t>blank</a:t>
            </a:r>
            <a:r>
              <a:rPr lang="es-MX" dirty="0"/>
              <a:t>: Carga la URL en un nuevo contexto de navegación. Usualmente es una pestaña, sin embargo, los usuarios pueden configurar los navegadores para utilizar una ventana nueva en lugar de la pestaña.</a:t>
            </a:r>
            <a:endParaRPr lang="es-PE" dirty="0"/>
          </a:p>
        </p:txBody>
      </p:sp>
      <p:sp>
        <p:nvSpPr>
          <p:cNvPr id="3" name="Rectángulo 2"/>
          <p:cNvSpPr/>
          <p:nvPr/>
        </p:nvSpPr>
        <p:spPr>
          <a:xfrm>
            <a:off x="1817405" y="2441933"/>
            <a:ext cx="9454498" cy="3693319"/>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="http:\\www.algarrobos.net/alumnos"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19251886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22048" y="1153284"/>
            <a:ext cx="9904576" cy="3416320"/>
          </a:xfrm>
          <a:prstGeom prst="rect">
            <a:avLst/>
          </a:prstGeom>
        </p:spPr>
        <p:txBody>
          <a:bodyPr wrap="square">
            <a:spAutoFit/>
          </a:bodyPr>
          <a:lstStyle/>
          <a:p>
            <a:r>
              <a:rPr lang="es-PE" dirty="0" smtClean="0"/>
              <a:t>&lt;!DOCTYPE </a:t>
            </a:r>
            <a:r>
              <a:rPr lang="es-PE" dirty="0" err="1" smtClean="0"/>
              <a:t>html</a:t>
            </a:r>
            <a:r>
              <a:rPr lang="es-PE" dirty="0" smtClean="0"/>
              <a:t>&gt;</a:t>
            </a:r>
          </a:p>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images</a:t>
            </a:r>
            <a:r>
              <a:rPr lang="es-PE" dirty="0" smtClean="0"/>
              <a:t>\1.png" target="_</a:t>
            </a:r>
            <a:r>
              <a:rPr lang="es-PE" dirty="0" err="1" smtClean="0"/>
              <a:t>blank</a:t>
            </a:r>
            <a:r>
              <a:rPr lang="es-PE" smtClean="0"/>
              <a:t>"&gt;imagen </a:t>
            </a:r>
            <a:r>
              <a:rPr lang="es-PE" dirty="0" smtClean="0"/>
              <a: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346384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1506" y="1254053"/>
            <a:ext cx="5135844" cy="4247317"/>
          </a:xfrm>
          <a:prstGeom prst="rect">
            <a:avLst/>
          </a:prstGeom>
          <a:ln>
            <a:solidFill>
              <a:srgbClr val="FF0000"/>
            </a:solidFill>
          </a:ln>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pdfs</a:t>
            </a:r>
            <a:r>
              <a:rPr lang="es-PE" dirty="0" smtClean="0"/>
              <a:t>\InvitaciónTalleresCambridge.pdf"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
        <p:nvSpPr>
          <p:cNvPr id="4" name="Rectángulo 3"/>
          <p:cNvSpPr/>
          <p:nvPr/>
        </p:nvSpPr>
        <p:spPr>
          <a:xfrm>
            <a:off x="6570381" y="1254053"/>
            <a:ext cx="5135844" cy="3970318"/>
          </a:xfrm>
          <a:prstGeom prst="rect">
            <a:avLst/>
          </a:prstGeom>
          <a:ln>
            <a:solidFill>
              <a:srgbClr val="FF0000"/>
            </a:solidFill>
          </a:ln>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pdfs</a:t>
            </a:r>
            <a:r>
              <a:rPr lang="es-PE" dirty="0" smtClean="0"/>
              <a:t>\InvitaciónTalleresCambridge.pdf" target="_</a:t>
            </a:r>
            <a:r>
              <a:rPr lang="es-PE" dirty="0" err="1" smtClean="0"/>
              <a:t>blank</a:t>
            </a:r>
            <a:r>
              <a:rPr lang="es-PE" dirty="0" smtClean="0"/>
              <a:t>"&gt; INVITACION&lt;/a&gt;</a:t>
            </a:r>
          </a:p>
          <a:p>
            <a:endParaRPr lang="es-PE" dirty="0" smtClean="0"/>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2561579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92808" y="1527819"/>
            <a:ext cx="4626123" cy="2585323"/>
          </a:xfrm>
          <a:prstGeom prst="rect">
            <a:avLst/>
          </a:prstGeom>
          <a:ln w="28575">
            <a:solidFill>
              <a:srgbClr val="FF0000"/>
            </a:solidFill>
          </a:ln>
        </p:spPr>
        <p:txBody>
          <a:bodyPr wrap="square">
            <a:spAutoFit/>
          </a:bodyPr>
          <a:lstStyle/>
          <a:p>
            <a:r>
              <a:rPr lang="es-PE" dirty="0" smtClean="0"/>
              <a:t>&lt;</a:t>
            </a:r>
            <a:r>
              <a:rPr lang="es-PE" dirty="0" err="1" smtClean="0"/>
              <a:t>html</a:t>
            </a:r>
            <a:r>
              <a:rPr lang="es-PE" dirty="0" smtClean="0"/>
              <a:t>&gt;</a:t>
            </a:r>
          </a:p>
          <a:p>
            <a:r>
              <a:rPr lang="es-PE" dirty="0" smtClean="0"/>
              <a:t>  &lt;head&gt;</a:t>
            </a:r>
          </a:p>
          <a:p>
            <a:r>
              <a:rPr lang="es-PE" dirty="0" smtClean="0"/>
              <a:t>    &lt;meta </a:t>
            </a:r>
            <a:r>
              <a:rPr lang="es-PE" dirty="0" err="1" smtClean="0"/>
              <a:t>charset</a:t>
            </a:r>
            <a:r>
              <a:rPr lang="es-PE" dirty="0" smtClean="0"/>
              <a:t>="utf-8"&gt;……</a:t>
            </a:r>
          </a:p>
          <a:p>
            <a:r>
              <a:rPr lang="es-PE" dirty="0" smtClean="0"/>
              <a:t>      ………</a:t>
            </a:r>
          </a:p>
          <a:p>
            <a:r>
              <a:rPr lang="es-PE" dirty="0" smtClean="0"/>
              <a:t>    &lt;</a:t>
            </a:r>
            <a:r>
              <a:rPr lang="es-PE" dirty="0" err="1" smtClean="0"/>
              <a:t>title</a:t>
            </a:r>
            <a:r>
              <a:rPr lang="es-PE" dirty="0" smtClean="0"/>
              <a:t>&gt;Mi pagina de prueba&lt;/</a:t>
            </a:r>
            <a:r>
              <a:rPr lang="es-PE" dirty="0" err="1" smtClean="0"/>
              <a:t>title</a:t>
            </a:r>
            <a:r>
              <a:rPr lang="es-PE" dirty="0" smtClean="0"/>
              <a:t>&gt;</a:t>
            </a:r>
          </a:p>
          <a:p>
            <a:r>
              <a:rPr lang="es-PE" dirty="0" smtClean="0"/>
              <a:t>  &lt;/head&gt;</a:t>
            </a:r>
          </a:p>
          <a:p>
            <a:r>
              <a:rPr lang="es-PE" dirty="0" smtClean="0"/>
              <a:t>  &lt;</a:t>
            </a:r>
            <a:r>
              <a:rPr lang="es-PE" dirty="0" err="1" smtClean="0"/>
              <a:t>body</a:t>
            </a:r>
            <a:r>
              <a:rPr lang="es-PE" dirty="0" smtClean="0"/>
              <a:t>&gt;</a:t>
            </a:r>
          </a:p>
          <a:p>
            <a:r>
              <a:rPr lang="es-PE" dirty="0" smtClean="0"/>
              <a:t>  &lt;/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
        <p:nvSpPr>
          <p:cNvPr id="5" name="CuadroTexto 4"/>
          <p:cNvSpPr txBox="1"/>
          <p:nvPr/>
        </p:nvSpPr>
        <p:spPr>
          <a:xfrm>
            <a:off x="5580404" y="931492"/>
            <a:ext cx="5665861" cy="3970318"/>
          </a:xfrm>
          <a:prstGeom prst="rect">
            <a:avLst/>
          </a:prstGeom>
          <a:noFill/>
          <a:ln w="28575">
            <a:solidFill>
              <a:srgbClr val="FF0000"/>
            </a:solidFill>
          </a:ln>
        </p:spPr>
        <p:txBody>
          <a:bodyPr wrap="square" rtlCol="0">
            <a:spAutoFit/>
          </a:bodyPr>
          <a:lstStyle/>
          <a:p>
            <a:pPr algn="just"/>
            <a:r>
              <a:rPr lang="es-MX" b="1" dirty="0"/>
              <a:t>&lt;</a:t>
            </a:r>
            <a:r>
              <a:rPr lang="es-MX" b="1" dirty="0" err="1"/>
              <a:t>html</a:t>
            </a:r>
            <a:r>
              <a:rPr lang="es-MX" b="1" dirty="0"/>
              <a:t>&gt;</a:t>
            </a:r>
            <a:r>
              <a:rPr lang="es-MX" dirty="0" smtClean="0">
                <a:effectLst/>
              </a:rPr>
              <a:t> (Etiqueta que indica que lo que viene a continuación es un documento HTML)</a:t>
            </a:r>
          </a:p>
          <a:p>
            <a:pPr algn="just"/>
            <a:r>
              <a:rPr lang="es-MX" b="1" dirty="0"/>
              <a:t>&lt;head&gt;</a:t>
            </a:r>
            <a:r>
              <a:rPr lang="es-MX" b="1" dirty="0" smtClean="0">
                <a:effectLst/>
              </a:rPr>
              <a:t> </a:t>
            </a:r>
            <a:r>
              <a:rPr lang="es-MX" dirty="0" smtClean="0">
                <a:effectLst/>
              </a:rPr>
              <a:t>(Etiqueta de apertura de la cabecera) Aquí va la información sobre el título de la página, el autor, palabras clave, etc. que no se presentarán en la ventana del navegador, salvo el título que aparecerá en la barra de título de la parte superior.</a:t>
            </a:r>
          </a:p>
          <a:p>
            <a:pPr algn="just"/>
            <a:r>
              <a:rPr lang="es-MX" b="1" dirty="0"/>
              <a:t>&lt;/head&gt;</a:t>
            </a:r>
            <a:r>
              <a:rPr lang="es-MX" b="1" dirty="0" smtClean="0">
                <a:effectLst/>
              </a:rPr>
              <a:t> </a:t>
            </a:r>
            <a:r>
              <a:rPr lang="es-MX" dirty="0" smtClean="0">
                <a:effectLst/>
              </a:rPr>
              <a:t>(Etiqueta de cierre de la cabecera)</a:t>
            </a:r>
          </a:p>
          <a:p>
            <a:pPr algn="just"/>
            <a:r>
              <a:rPr lang="es-MX" b="1" dirty="0"/>
              <a:t>&lt;</a:t>
            </a:r>
            <a:r>
              <a:rPr lang="es-MX" b="1" dirty="0" err="1"/>
              <a:t>body</a:t>
            </a:r>
            <a:r>
              <a:rPr lang="es-MX" b="1" dirty="0"/>
              <a:t>&gt; </a:t>
            </a:r>
            <a:r>
              <a:rPr lang="es-MX" dirty="0" smtClean="0">
                <a:effectLst/>
              </a:rPr>
              <a:t>(Etiqueta de apertura del cuerpo)  Aquí va el contenido de la página que será lo que se presente en pantalla. </a:t>
            </a:r>
          </a:p>
          <a:p>
            <a:pPr algn="just"/>
            <a:r>
              <a:rPr lang="es-MX" b="1" dirty="0" smtClean="0"/>
              <a:t>&lt;/</a:t>
            </a:r>
            <a:r>
              <a:rPr lang="es-MX" b="1" dirty="0" err="1"/>
              <a:t>body</a:t>
            </a:r>
            <a:r>
              <a:rPr lang="es-MX" b="1" dirty="0"/>
              <a:t>&gt;</a:t>
            </a:r>
            <a:r>
              <a:rPr lang="es-MX" dirty="0" smtClean="0">
                <a:effectLst/>
              </a:rPr>
              <a:t>(Etiqueta de cierre del cuerpo)</a:t>
            </a:r>
          </a:p>
          <a:p>
            <a:pPr algn="just"/>
            <a:r>
              <a:rPr lang="es-MX" b="1" dirty="0" smtClean="0"/>
              <a:t>&lt;/</a:t>
            </a:r>
            <a:r>
              <a:rPr lang="es-MX" b="1" dirty="0" err="1"/>
              <a:t>html</a:t>
            </a:r>
            <a:r>
              <a:rPr lang="es-MX" b="1" dirty="0"/>
              <a:t>&gt;</a:t>
            </a:r>
            <a:r>
              <a:rPr lang="es-MX" dirty="0" smtClean="0">
                <a:effectLst/>
              </a:rPr>
              <a:t>(Etiqueta de cierre del documento)</a:t>
            </a:r>
          </a:p>
          <a:p>
            <a:endParaRPr lang="es-PE" dirty="0"/>
          </a:p>
        </p:txBody>
      </p:sp>
    </p:spTree>
    <p:extLst>
      <p:ext uri="{BB962C8B-B14F-4D97-AF65-F5344CB8AC3E}">
        <p14:creationId xmlns:p14="http://schemas.microsoft.com/office/powerpoint/2010/main" val="16634904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32088" y="693578"/>
            <a:ext cx="11001287" cy="3139321"/>
          </a:xfrm>
          <a:prstGeom prst="rect">
            <a:avLst/>
          </a:prstGeom>
        </p:spPr>
        <p:txBody>
          <a:bodyPr wrap="square">
            <a:spAutoFit/>
          </a:bodyPr>
          <a:lstStyle/>
          <a:p>
            <a:r>
              <a:rPr lang="es-PE"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a:t>
            </a:r>
            <a:r>
              <a:rPr lang="es-PE" dirty="0" err="1" smtClean="0"/>
              <a:t>docs</a:t>
            </a:r>
            <a:r>
              <a:rPr lang="es-PE" dirty="0" smtClean="0"/>
              <a:t>\</a:t>
            </a:r>
            <a:r>
              <a:rPr lang="es-PE" dirty="0" err="1" smtClean="0"/>
              <a:t>word</a:t>
            </a:r>
            <a:r>
              <a:rPr lang="es-PE" dirty="0" smtClean="0"/>
              <a:t>\HORARIODEAULA2A-JUNIO2022.docx" target="_</a:t>
            </a:r>
            <a:r>
              <a:rPr lang="es-PE" dirty="0" err="1" smtClean="0"/>
              <a:t>blank</a:t>
            </a:r>
            <a:r>
              <a:rPr lang="es-PE" dirty="0" smtClean="0"/>
              <a:t>"&gt; &lt;</a:t>
            </a:r>
            <a:r>
              <a:rPr lang="es-PE" dirty="0" err="1" smtClean="0"/>
              <a:t>img</a:t>
            </a:r>
            <a:r>
              <a:rPr lang="es-PE" dirty="0" smtClean="0"/>
              <a:t> </a:t>
            </a:r>
            <a:r>
              <a:rPr lang="es-PE" dirty="0" err="1" smtClean="0"/>
              <a:t>src</a:t>
            </a:r>
            <a:r>
              <a:rPr lang="es-PE" dirty="0" smtClean="0"/>
              <a:t>="</a:t>
            </a:r>
            <a:r>
              <a:rPr lang="es-PE" dirty="0" err="1" smtClean="0"/>
              <a:t>images</a:t>
            </a:r>
            <a:r>
              <a:rPr lang="es-PE" dirty="0" smtClean="0"/>
              <a:t>\1.png" </a:t>
            </a:r>
            <a:r>
              <a:rPr lang="es-PE" dirty="0" err="1" smtClean="0"/>
              <a:t>width</a:t>
            </a:r>
            <a:r>
              <a:rPr lang="es-PE" dirty="0" smtClean="0"/>
              <a:t>="5%" </a:t>
            </a:r>
            <a:r>
              <a:rPr lang="es-PE" dirty="0" err="1" smtClean="0"/>
              <a:t>height</a:t>
            </a:r>
            <a:r>
              <a:rPr lang="es-PE" dirty="0" smtClean="0"/>
              <a:t>="5%"&gt;&lt;/a&gt;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1281233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13204" y="1252588"/>
            <a:ext cx="9497226" cy="2862322"/>
          </a:xfrm>
          <a:prstGeom prst="rect">
            <a:avLst/>
          </a:prstGeom>
        </p:spPr>
        <p:txBody>
          <a:bodyPr wrap="square">
            <a:spAutoFit/>
          </a:bodyPr>
          <a:lstStyle/>
          <a:p>
            <a:r>
              <a:rPr lang="es-PE" dirty="0" smtClean="0"/>
              <a:t>&lt;</a:t>
            </a:r>
            <a:r>
              <a:rPr lang="es-PE" dirty="0" err="1" smtClean="0"/>
              <a:t>html</a:t>
            </a:r>
            <a:r>
              <a:rPr lang="es-PE" dirty="0" smtClean="0"/>
              <a:t>&gt;</a:t>
            </a:r>
          </a:p>
          <a:p>
            <a:r>
              <a:rPr lang="es-PE" dirty="0" smtClean="0"/>
              <a:t>&lt;head&gt;</a:t>
            </a:r>
          </a:p>
          <a:p>
            <a:r>
              <a:rPr lang="es-PE" dirty="0" smtClean="0"/>
              <a:t>	&lt;meta </a:t>
            </a:r>
            <a:r>
              <a:rPr lang="es-PE" dirty="0" err="1" smtClean="0"/>
              <a:t>charset</a:t>
            </a:r>
            <a:r>
              <a:rPr lang="es-PE" dirty="0" smtClean="0"/>
              <a:t>="utf-8"&gt;</a:t>
            </a:r>
          </a:p>
          <a:p>
            <a:r>
              <a:rPr lang="es-PE" dirty="0" smtClean="0"/>
              <a:t>	&lt;meta </a:t>
            </a:r>
            <a:r>
              <a:rPr lang="es-PE" dirty="0" err="1" smtClean="0"/>
              <a:t>name</a:t>
            </a:r>
            <a:r>
              <a:rPr lang="es-PE" dirty="0" smtClean="0"/>
              <a:t>="</a:t>
            </a:r>
            <a:r>
              <a:rPr lang="es-PE" dirty="0" err="1" smtClean="0"/>
              <a:t>viewport</a:t>
            </a:r>
            <a:r>
              <a:rPr lang="es-PE" dirty="0" smtClean="0"/>
              <a:t>" </a:t>
            </a:r>
            <a:r>
              <a:rPr lang="es-PE" dirty="0" err="1" smtClean="0"/>
              <a:t>content</a:t>
            </a:r>
            <a:r>
              <a:rPr lang="es-PE" dirty="0" smtClean="0"/>
              <a:t>="</a:t>
            </a:r>
            <a:r>
              <a:rPr lang="es-PE" dirty="0" err="1" smtClean="0"/>
              <a:t>width</a:t>
            </a:r>
            <a:r>
              <a:rPr lang="es-PE" dirty="0" smtClean="0"/>
              <a:t>=</a:t>
            </a:r>
            <a:r>
              <a:rPr lang="es-PE" dirty="0" err="1" smtClean="0"/>
              <a:t>device-width</a:t>
            </a:r>
            <a:r>
              <a:rPr lang="es-PE" dirty="0" smtClean="0"/>
              <a:t>, </a:t>
            </a:r>
            <a:r>
              <a:rPr lang="es-PE" dirty="0" err="1" smtClean="0"/>
              <a:t>initial-scale</a:t>
            </a:r>
            <a:r>
              <a:rPr lang="es-PE" dirty="0" smtClean="0"/>
              <a:t>=1"&gt;</a:t>
            </a:r>
          </a:p>
          <a:p>
            <a:r>
              <a:rPr lang="es-PE" dirty="0" smtClean="0"/>
              <a:t>	&lt;</a:t>
            </a:r>
            <a:r>
              <a:rPr lang="es-PE" dirty="0" err="1" smtClean="0"/>
              <a:t>title</a:t>
            </a:r>
            <a:r>
              <a:rPr lang="es-PE" dirty="0" smtClean="0"/>
              <a:t>&gt;HIPERVÍNCULOS&lt;/</a:t>
            </a:r>
            <a:r>
              <a:rPr lang="es-PE" dirty="0" err="1" smtClean="0"/>
              <a:t>title</a:t>
            </a:r>
            <a:r>
              <a:rPr lang="es-PE" dirty="0" smtClean="0"/>
              <a:t>&gt;</a:t>
            </a:r>
          </a:p>
          <a:p>
            <a:r>
              <a:rPr lang="es-PE" dirty="0" smtClean="0"/>
              <a:t>&lt;/head&gt;</a:t>
            </a:r>
          </a:p>
          <a:p>
            <a:r>
              <a:rPr lang="es-PE" dirty="0" smtClean="0"/>
              <a:t>&lt;</a:t>
            </a:r>
            <a:r>
              <a:rPr lang="es-PE" dirty="0" err="1" smtClean="0"/>
              <a:t>body</a:t>
            </a:r>
            <a:r>
              <a:rPr lang="es-PE" dirty="0" smtClean="0"/>
              <a:t>&gt;</a:t>
            </a:r>
          </a:p>
          <a:p>
            <a:r>
              <a:rPr lang="es-PE" dirty="0" smtClean="0"/>
              <a:t>   &lt;a </a:t>
            </a:r>
            <a:r>
              <a:rPr lang="es-PE" dirty="0" err="1" smtClean="0"/>
              <a:t>href</a:t>
            </a:r>
            <a:r>
              <a:rPr lang="es-PE" dirty="0" smtClean="0"/>
              <a:t>="prueba.html" target="_</a:t>
            </a:r>
            <a:r>
              <a:rPr lang="es-PE" dirty="0" err="1" smtClean="0"/>
              <a:t>blank</a:t>
            </a:r>
            <a:r>
              <a:rPr lang="es-PE" dirty="0" smtClean="0"/>
              <a:t>"&gt; Alumnos&lt;/a&gt;</a:t>
            </a:r>
          </a:p>
          <a:p>
            <a:r>
              <a:rPr lang="es-PE" dirty="0" smtClean="0"/>
              <a:t>&lt;/</a:t>
            </a:r>
            <a:r>
              <a:rPr lang="es-PE" dirty="0" err="1" smtClean="0"/>
              <a:t>body</a:t>
            </a:r>
            <a:r>
              <a:rPr lang="es-PE" dirty="0" smtClean="0"/>
              <a:t>&gt;</a:t>
            </a:r>
          </a:p>
          <a:p>
            <a:r>
              <a:rPr lang="es-PE" dirty="0" smtClean="0"/>
              <a:t>&lt;/</a:t>
            </a:r>
            <a:r>
              <a:rPr lang="es-PE" dirty="0" err="1" smtClean="0"/>
              <a:t>html</a:t>
            </a:r>
            <a:r>
              <a:rPr lang="es-PE" dirty="0" smtClean="0"/>
              <a:t>&gt;</a:t>
            </a:r>
            <a:endParaRPr lang="es-PE" dirty="0"/>
          </a:p>
        </p:txBody>
      </p:sp>
    </p:spTree>
    <p:extLst>
      <p:ext uri="{BB962C8B-B14F-4D97-AF65-F5344CB8AC3E}">
        <p14:creationId xmlns:p14="http://schemas.microsoft.com/office/powerpoint/2010/main" val="22147454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9075" y="1582341"/>
            <a:ext cx="10467975" cy="3139321"/>
          </a:xfrm>
          <a:prstGeom prst="rect">
            <a:avLst/>
          </a:prstGeom>
        </p:spPr>
        <p:txBody>
          <a:bodyPr wrap="square">
            <a:spAutoFit/>
          </a:bodyPr>
          <a:lstStyle/>
          <a:p>
            <a:r>
              <a:rPr lang="es-PE" dirty="0"/>
              <a:t>&lt;!DOCTYPE </a:t>
            </a:r>
            <a:r>
              <a:rPr lang="es-PE" dirty="0" err="1"/>
              <a:t>html</a:t>
            </a:r>
            <a:r>
              <a:rPr lang="es-PE" dirty="0"/>
              <a:t>&gt;</a:t>
            </a:r>
          </a:p>
          <a:p>
            <a:r>
              <a:rPr lang="es-PE" dirty="0"/>
              <a:t>&lt;</a:t>
            </a:r>
            <a:r>
              <a:rPr lang="es-PE" dirty="0" err="1"/>
              <a:t>html</a:t>
            </a:r>
            <a:r>
              <a:rPr lang="es-PE" dirty="0"/>
              <a:t>&gt;</a:t>
            </a:r>
          </a:p>
          <a:p>
            <a:r>
              <a:rPr lang="es-PE" dirty="0"/>
              <a:t>&lt;head&gt;</a:t>
            </a:r>
          </a:p>
          <a:p>
            <a:r>
              <a:rPr lang="es-PE" dirty="0"/>
              <a:t>	&lt;meta </a:t>
            </a:r>
            <a:r>
              <a:rPr lang="es-PE" dirty="0" err="1"/>
              <a:t>charset</a:t>
            </a:r>
            <a:r>
              <a:rPr lang="es-PE" dirty="0"/>
              <a:t>="utf-8"&gt;</a:t>
            </a:r>
          </a:p>
          <a:p>
            <a:r>
              <a:rPr lang="es-PE" dirty="0"/>
              <a:t>	&lt;meta </a:t>
            </a:r>
            <a:r>
              <a:rPr lang="es-PE" dirty="0" err="1"/>
              <a:t>name</a:t>
            </a:r>
            <a:r>
              <a:rPr lang="es-PE" dirty="0"/>
              <a:t>="</a:t>
            </a:r>
            <a:r>
              <a:rPr lang="es-PE" dirty="0" err="1"/>
              <a:t>viewport</a:t>
            </a:r>
            <a:r>
              <a:rPr lang="es-PE" dirty="0"/>
              <a:t>" </a:t>
            </a:r>
            <a:r>
              <a:rPr lang="es-PE" dirty="0" err="1"/>
              <a:t>content</a:t>
            </a:r>
            <a:r>
              <a:rPr lang="es-PE" dirty="0"/>
              <a:t>="</a:t>
            </a:r>
            <a:r>
              <a:rPr lang="es-PE" dirty="0" err="1"/>
              <a:t>width</a:t>
            </a:r>
            <a:r>
              <a:rPr lang="es-PE" dirty="0"/>
              <a:t>=</a:t>
            </a:r>
            <a:r>
              <a:rPr lang="es-PE" dirty="0" err="1"/>
              <a:t>device-width</a:t>
            </a:r>
            <a:r>
              <a:rPr lang="es-PE" dirty="0"/>
              <a:t>, </a:t>
            </a:r>
            <a:r>
              <a:rPr lang="es-PE" dirty="0" err="1"/>
              <a:t>initial-scale</a:t>
            </a:r>
            <a:r>
              <a:rPr lang="es-PE" dirty="0"/>
              <a:t>=1"&gt;</a:t>
            </a:r>
          </a:p>
          <a:p>
            <a:r>
              <a:rPr lang="es-PE" dirty="0"/>
              <a:t>	&lt;</a:t>
            </a:r>
            <a:r>
              <a:rPr lang="es-PE" dirty="0" err="1"/>
              <a:t>title</a:t>
            </a:r>
            <a:r>
              <a:rPr lang="es-PE" dirty="0"/>
              <a:t>&gt;&lt;/</a:t>
            </a:r>
            <a:r>
              <a:rPr lang="es-PE" dirty="0" err="1"/>
              <a:t>title</a:t>
            </a:r>
            <a:r>
              <a:rPr lang="es-PE" dirty="0"/>
              <a:t>&gt;</a:t>
            </a:r>
          </a:p>
          <a:p>
            <a:r>
              <a:rPr lang="es-PE" dirty="0"/>
              <a:t>&lt;/head&gt;</a:t>
            </a:r>
          </a:p>
          <a:p>
            <a:r>
              <a:rPr lang="es-PE" dirty="0"/>
              <a:t>&lt;</a:t>
            </a:r>
            <a:r>
              <a:rPr lang="es-PE" dirty="0" err="1"/>
              <a:t>body</a:t>
            </a:r>
            <a:r>
              <a:rPr lang="es-PE" dirty="0"/>
              <a:t>&gt;</a:t>
            </a:r>
          </a:p>
          <a:p>
            <a:r>
              <a:rPr lang="es-PE" dirty="0"/>
              <a:t>   &lt;a </a:t>
            </a:r>
            <a:r>
              <a:rPr lang="es-PE" dirty="0" err="1"/>
              <a:t>href</a:t>
            </a:r>
            <a:r>
              <a:rPr lang="es-PE" dirty="0"/>
              <a:t>="https://wa.me/51978130184"&gt;</a:t>
            </a:r>
            <a:r>
              <a:rPr lang="es-PE" dirty="0" err="1"/>
              <a:t>whatsapp</a:t>
            </a:r>
            <a:r>
              <a:rPr lang="es-PE" dirty="0"/>
              <a:t>- Juan Céspedes&lt;/a&gt;</a:t>
            </a:r>
          </a:p>
          <a:p>
            <a:r>
              <a:rPr lang="es-PE" dirty="0"/>
              <a:t>&lt;/</a:t>
            </a:r>
            <a:r>
              <a:rPr lang="es-PE" dirty="0" err="1"/>
              <a:t>body</a:t>
            </a:r>
            <a:r>
              <a:rPr lang="es-PE" dirty="0"/>
              <a:t>&gt;</a:t>
            </a:r>
          </a:p>
          <a:p>
            <a:r>
              <a:rPr lang="es-PE" dirty="0"/>
              <a:t>&lt;/</a:t>
            </a:r>
            <a:r>
              <a:rPr lang="es-PE" dirty="0" err="1"/>
              <a:t>html</a:t>
            </a:r>
            <a:r>
              <a:rPr lang="es-PE" dirty="0"/>
              <a:t>&gt;</a:t>
            </a:r>
          </a:p>
        </p:txBody>
      </p:sp>
    </p:spTree>
    <p:extLst>
      <p:ext uri="{BB962C8B-B14F-4D97-AF65-F5344CB8AC3E}">
        <p14:creationId xmlns:p14="http://schemas.microsoft.com/office/powerpoint/2010/main" val="1509801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6691357" y="211055"/>
            <a:ext cx="5346820" cy="4497661"/>
          </a:xfrm>
          <a:prstGeom prst="rect">
            <a:avLst/>
          </a:prstGeom>
        </p:spPr>
      </p:pic>
      <p:grpSp>
        <p:nvGrpSpPr>
          <p:cNvPr id="5" name="Grupo 4"/>
          <p:cNvGrpSpPr/>
          <p:nvPr/>
        </p:nvGrpSpPr>
        <p:grpSpPr>
          <a:xfrm>
            <a:off x="390258" y="228146"/>
            <a:ext cx="5051148" cy="3070112"/>
            <a:chOff x="461472" y="775495"/>
            <a:chExt cx="5051148" cy="3070112"/>
          </a:xfrm>
        </p:grpSpPr>
        <p:pic>
          <p:nvPicPr>
            <p:cNvPr id="2" name="Imagen 1"/>
            <p:cNvPicPr>
              <a:picLocks noChangeAspect="1"/>
            </p:cNvPicPr>
            <p:nvPr/>
          </p:nvPicPr>
          <p:blipFill rotWithShape="1">
            <a:blip r:embed="rId3"/>
            <a:srcRect r="50859" b="38380"/>
            <a:stretch/>
          </p:blipFill>
          <p:spPr>
            <a:xfrm>
              <a:off x="461472" y="775495"/>
              <a:ext cx="5051148" cy="3070112"/>
            </a:xfrm>
            <a:prstGeom prst="rect">
              <a:avLst/>
            </a:prstGeom>
          </p:spPr>
        </p:pic>
        <p:pic>
          <p:nvPicPr>
            <p:cNvPr id="4" name="Imagen 3"/>
            <p:cNvPicPr>
              <a:picLocks noChangeAspect="1"/>
            </p:cNvPicPr>
            <p:nvPr/>
          </p:nvPicPr>
          <p:blipFill>
            <a:blip r:embed="rId4"/>
            <a:stretch>
              <a:fillRect/>
            </a:stretch>
          </p:blipFill>
          <p:spPr>
            <a:xfrm>
              <a:off x="540297" y="1085786"/>
              <a:ext cx="4749712" cy="1623230"/>
            </a:xfrm>
            <a:prstGeom prst="rect">
              <a:avLst/>
            </a:prstGeom>
          </p:spPr>
        </p:pic>
      </p:grpSp>
      <p:sp>
        <p:nvSpPr>
          <p:cNvPr id="7" name="Rectángulo 6"/>
          <p:cNvSpPr/>
          <p:nvPr/>
        </p:nvSpPr>
        <p:spPr>
          <a:xfrm>
            <a:off x="278030" y="3426863"/>
            <a:ext cx="5789484" cy="1046440"/>
          </a:xfrm>
          <a:prstGeom prst="rect">
            <a:avLst/>
          </a:prstGeom>
        </p:spPr>
        <p:txBody>
          <a:bodyPr wrap="square">
            <a:spAutoFit/>
          </a:bodyPr>
          <a:lstStyle/>
          <a:p>
            <a:r>
              <a:rPr lang="es-MX" sz="1400" b="1" dirty="0" smtClean="0"/>
              <a:t>&lt;meta </a:t>
            </a:r>
            <a:r>
              <a:rPr lang="es-MX" sz="1400" b="1" dirty="0" err="1" smtClean="0"/>
              <a:t>charset</a:t>
            </a:r>
            <a:r>
              <a:rPr lang="es-MX" sz="1400" b="1" dirty="0" smtClean="0"/>
              <a:t>="utf-8"&gt;</a:t>
            </a:r>
          </a:p>
          <a:p>
            <a:pPr algn="just"/>
            <a:r>
              <a:rPr lang="es-MX" sz="1200" dirty="0" smtClean="0"/>
              <a:t>Este elemento simplemente especifica la codificación de caracteres del documento, es decir, el conjunto de caracteres que el documento puede usar. utf-8 es un conjunto de caracteres universal que incluye casi todos los caracteres de casi cualquier idioma humano.</a:t>
            </a:r>
            <a:endParaRPr lang="es-PE" sz="1200" dirty="0"/>
          </a:p>
        </p:txBody>
      </p:sp>
      <p:sp>
        <p:nvSpPr>
          <p:cNvPr id="10" name="Rectángulo 9"/>
          <p:cNvSpPr/>
          <p:nvPr/>
        </p:nvSpPr>
        <p:spPr>
          <a:xfrm>
            <a:off x="278030" y="4486119"/>
            <a:ext cx="6096000" cy="646331"/>
          </a:xfrm>
          <a:prstGeom prst="rect">
            <a:avLst/>
          </a:prstGeom>
        </p:spPr>
        <p:txBody>
          <a:bodyPr>
            <a:spAutoFit/>
          </a:bodyPr>
          <a:lstStyle/>
          <a:p>
            <a:pPr algn="just"/>
            <a:r>
              <a:rPr lang="es-MX" sz="1200" dirty="0" smtClean="0"/>
              <a:t>Para </a:t>
            </a:r>
            <a:r>
              <a:rPr lang="es-MX" sz="1200" dirty="0" err="1" smtClean="0"/>
              <a:t>layouts</a:t>
            </a:r>
            <a:r>
              <a:rPr lang="es-MX" sz="1200" dirty="0" smtClean="0"/>
              <a:t> flexibles es más práctico basar el ancho de tu </a:t>
            </a:r>
            <a:r>
              <a:rPr lang="es-MX" sz="1200" dirty="0" err="1" smtClean="0"/>
              <a:t>viewport</a:t>
            </a:r>
            <a:r>
              <a:rPr lang="es-MX" sz="1200" dirty="0" smtClean="0"/>
              <a:t> en el dispositivo en cuestión, así que para empatar el ancho de tu </a:t>
            </a:r>
            <a:r>
              <a:rPr lang="es-MX" sz="1200" dirty="0" err="1" smtClean="0"/>
              <a:t>layout</a:t>
            </a:r>
            <a:r>
              <a:rPr lang="es-MX" sz="1200" dirty="0" smtClean="0"/>
              <a:t> con el del dispositivo ingresarías:</a:t>
            </a:r>
          </a:p>
          <a:p>
            <a:r>
              <a:rPr lang="es-MX" sz="1200" dirty="0" smtClean="0"/>
              <a:t>      &lt;meta </a:t>
            </a:r>
            <a:r>
              <a:rPr lang="es-MX" sz="1200" dirty="0" err="1" smtClean="0"/>
              <a:t>name</a:t>
            </a:r>
            <a:r>
              <a:rPr lang="es-MX" sz="1200" dirty="0" smtClean="0"/>
              <a:t>="</a:t>
            </a:r>
            <a:r>
              <a:rPr lang="es-MX" sz="1200" dirty="0" err="1" smtClean="0"/>
              <a:t>viewport</a:t>
            </a:r>
            <a:r>
              <a:rPr lang="es-MX" sz="1200" dirty="0" smtClean="0"/>
              <a:t>" </a:t>
            </a:r>
            <a:r>
              <a:rPr lang="es-MX" sz="1200" dirty="0" err="1" smtClean="0"/>
              <a:t>content</a:t>
            </a:r>
            <a:r>
              <a:rPr lang="es-MX" sz="1200" dirty="0" smtClean="0"/>
              <a:t>="</a:t>
            </a:r>
            <a:r>
              <a:rPr lang="es-MX" sz="1200" dirty="0" err="1" smtClean="0"/>
              <a:t>width</a:t>
            </a:r>
            <a:r>
              <a:rPr lang="es-MX" sz="1200" dirty="0" smtClean="0"/>
              <a:t>=</a:t>
            </a:r>
            <a:r>
              <a:rPr lang="es-MX" sz="1200" dirty="0" err="1" smtClean="0"/>
              <a:t>device-width</a:t>
            </a:r>
            <a:r>
              <a:rPr lang="es-MX" sz="1200" dirty="0" smtClean="0"/>
              <a:t>"&gt;</a:t>
            </a:r>
            <a:endParaRPr lang="es-PE" sz="1200" dirty="0"/>
          </a:p>
        </p:txBody>
      </p:sp>
      <p:sp>
        <p:nvSpPr>
          <p:cNvPr id="13" name="Rectángulo 12"/>
          <p:cNvSpPr/>
          <p:nvPr/>
        </p:nvSpPr>
        <p:spPr>
          <a:xfrm>
            <a:off x="202251" y="5214592"/>
            <a:ext cx="6096000" cy="646331"/>
          </a:xfrm>
          <a:prstGeom prst="rect">
            <a:avLst/>
          </a:prstGeom>
        </p:spPr>
        <p:txBody>
          <a:bodyPr>
            <a:spAutoFit/>
          </a:bodyPr>
          <a:lstStyle/>
          <a:p>
            <a:r>
              <a:rPr lang="es-MX" sz="1200" dirty="0" smtClean="0"/>
              <a:t>Para fijar el nivel del zoom. </a:t>
            </a:r>
            <a:r>
              <a:rPr lang="es-MX" sz="1200" dirty="0" err="1" smtClean="0"/>
              <a:t>Ésto</a:t>
            </a:r>
            <a:r>
              <a:rPr lang="es-MX" sz="1200" dirty="0" smtClean="0"/>
              <a:t>, por ejemplo:</a:t>
            </a:r>
          </a:p>
          <a:p>
            <a:r>
              <a:rPr lang="es-MX" sz="1200" dirty="0" smtClean="0"/>
              <a:t>&lt;meta </a:t>
            </a:r>
            <a:r>
              <a:rPr lang="es-MX" sz="1200" dirty="0" err="1" smtClean="0"/>
              <a:t>name</a:t>
            </a:r>
            <a:r>
              <a:rPr lang="es-MX" sz="1200" dirty="0" smtClean="0"/>
              <a:t>="</a:t>
            </a:r>
            <a:r>
              <a:rPr lang="es-MX" sz="1200" dirty="0" err="1" smtClean="0"/>
              <a:t>viewport</a:t>
            </a:r>
            <a:r>
              <a:rPr lang="es-MX" sz="1200" dirty="0" smtClean="0"/>
              <a:t>" </a:t>
            </a:r>
            <a:r>
              <a:rPr lang="es-MX" sz="1200" dirty="0" err="1" smtClean="0"/>
              <a:t>content</a:t>
            </a:r>
            <a:r>
              <a:rPr lang="es-MX" sz="1200" dirty="0" smtClean="0"/>
              <a:t>="</a:t>
            </a:r>
            <a:r>
              <a:rPr lang="es-MX" sz="1200" dirty="0" err="1" smtClean="0"/>
              <a:t>initial-scale</a:t>
            </a:r>
            <a:r>
              <a:rPr lang="es-MX" sz="1200" dirty="0" smtClean="0"/>
              <a:t>=1"&gt;</a:t>
            </a:r>
          </a:p>
          <a:p>
            <a:r>
              <a:rPr lang="es-MX" sz="1200" dirty="0" smtClean="0"/>
              <a:t>Al abrir, el </a:t>
            </a:r>
            <a:r>
              <a:rPr lang="es-MX" sz="1200" dirty="0" err="1" smtClean="0"/>
              <a:t>layout</a:t>
            </a:r>
            <a:r>
              <a:rPr lang="es-MX" sz="1200" dirty="0" smtClean="0"/>
              <a:t> se mostrará correctamente a una escala de 1:1. Ningún zoom será aplicado. </a:t>
            </a:r>
            <a:endParaRPr lang="es-PE" sz="1200" dirty="0"/>
          </a:p>
        </p:txBody>
      </p:sp>
      <p:sp>
        <p:nvSpPr>
          <p:cNvPr id="14" name="Rectángulo 13"/>
          <p:cNvSpPr/>
          <p:nvPr/>
        </p:nvSpPr>
        <p:spPr>
          <a:xfrm>
            <a:off x="7389265" y="5132450"/>
            <a:ext cx="3010968" cy="1200329"/>
          </a:xfrm>
          <a:prstGeom prst="rect">
            <a:avLst/>
          </a:prstGeom>
        </p:spPr>
        <p:txBody>
          <a:bodyPr wrap="square">
            <a:spAutoFit/>
          </a:bodyPr>
          <a:lstStyle/>
          <a:p>
            <a:r>
              <a:rPr lang="en-US" dirty="0" smtClean="0"/>
              <a:t>@viewport{</a:t>
            </a:r>
          </a:p>
          <a:p>
            <a:r>
              <a:rPr lang="en-US" dirty="0" smtClean="0"/>
              <a:t>    zoom: 1.0;</a:t>
            </a:r>
          </a:p>
          <a:p>
            <a:r>
              <a:rPr lang="en-US" dirty="0" smtClean="0"/>
              <a:t>    width: device-width;</a:t>
            </a:r>
          </a:p>
          <a:p>
            <a:r>
              <a:rPr lang="en-US" dirty="0" smtClean="0"/>
              <a:t>}</a:t>
            </a:r>
            <a:endParaRPr lang="es-PE" dirty="0"/>
          </a:p>
        </p:txBody>
      </p:sp>
    </p:spTree>
    <p:extLst>
      <p:ext uri="{BB962C8B-B14F-4D97-AF65-F5344CB8AC3E}">
        <p14:creationId xmlns:p14="http://schemas.microsoft.com/office/powerpoint/2010/main" val="3788338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10197" y="239282"/>
            <a:ext cx="10844613" cy="3693319"/>
          </a:xfrm>
          <a:prstGeom prst="rect">
            <a:avLst/>
          </a:prstGeom>
          <a:noFill/>
        </p:spPr>
        <p:txBody>
          <a:bodyPr wrap="square" rtlCol="0">
            <a:spAutoFit/>
          </a:bodyPr>
          <a:lstStyle/>
          <a:p>
            <a:r>
              <a:rPr lang="es-PE" u="sng" dirty="0" smtClean="0">
                <a:solidFill>
                  <a:srgbClr val="FF0000"/>
                </a:solidFill>
                <a:effectLst>
                  <a:outerShdw blurRad="38100" dist="38100" dir="2700000" algn="tl">
                    <a:srgbClr val="000000">
                      <a:alpha val="43137"/>
                    </a:srgbClr>
                  </a:outerShdw>
                </a:effectLst>
              </a:rPr>
              <a:t>FORMATO COMÚN DE CARACTERES.</a:t>
            </a:r>
          </a:p>
          <a:p>
            <a:endParaRPr lang="es-PE" dirty="0" smtClean="0"/>
          </a:p>
          <a:p>
            <a:r>
              <a:rPr lang="es-PE" dirty="0" smtClean="0"/>
              <a:t>&lt;b&gt;Texto&lt;/b&gt; Negritas.</a:t>
            </a:r>
          </a:p>
          <a:p>
            <a:r>
              <a:rPr lang="es-PE" dirty="0" smtClean="0"/>
              <a:t>&lt;i&gt;Texto&lt;/i&gt; Cursiva.</a:t>
            </a:r>
          </a:p>
          <a:p>
            <a:r>
              <a:rPr lang="es-PE" dirty="0" smtClean="0"/>
              <a:t>&lt;u&gt;Texto&lt;/u&gt; subrayado.</a:t>
            </a:r>
          </a:p>
          <a:p>
            <a:r>
              <a:rPr lang="es-PE" dirty="0" smtClean="0"/>
              <a:t>&lt;s&gt;Texto&lt;/s&gt; tachado.</a:t>
            </a:r>
          </a:p>
          <a:p>
            <a:r>
              <a:rPr lang="es-PE" dirty="0" smtClean="0"/>
              <a:t>&lt;</a:t>
            </a:r>
            <a:r>
              <a:rPr lang="es-PE" dirty="0" err="1" smtClean="0"/>
              <a:t>mark</a:t>
            </a:r>
            <a:r>
              <a:rPr lang="es-PE" dirty="0" smtClean="0"/>
              <a:t>&gt;Texto&lt;/</a:t>
            </a:r>
            <a:r>
              <a:rPr lang="es-PE" dirty="0" err="1" smtClean="0"/>
              <a:t>mark</a:t>
            </a:r>
            <a:r>
              <a:rPr lang="es-PE" dirty="0" smtClean="0"/>
              <a:t>&gt; Resaltado.</a:t>
            </a:r>
          </a:p>
          <a:p>
            <a:r>
              <a:rPr lang="es-PE" dirty="0" smtClean="0"/>
              <a:t>&lt;</a:t>
            </a:r>
            <a:r>
              <a:rPr lang="es-PE" dirty="0" err="1" smtClean="0"/>
              <a:t>big</a:t>
            </a:r>
            <a:r>
              <a:rPr lang="es-PE" dirty="0" smtClean="0"/>
              <a:t>&gt;Texto&lt;/</a:t>
            </a:r>
            <a:r>
              <a:rPr lang="es-PE" dirty="0" err="1" smtClean="0"/>
              <a:t>big</a:t>
            </a:r>
            <a:r>
              <a:rPr lang="es-PE" dirty="0" smtClean="0"/>
              <a:t>&gt; Texto grande.</a:t>
            </a:r>
          </a:p>
          <a:p>
            <a:r>
              <a:rPr lang="es-PE" dirty="0" smtClean="0"/>
              <a:t>&lt;</a:t>
            </a:r>
            <a:r>
              <a:rPr lang="es-PE" dirty="0" err="1" smtClean="0"/>
              <a:t>small</a:t>
            </a:r>
            <a:r>
              <a:rPr lang="es-PE" dirty="0" smtClean="0"/>
              <a:t>&gt;Texto&lt;/</a:t>
            </a:r>
            <a:r>
              <a:rPr lang="es-PE" dirty="0" err="1" smtClean="0"/>
              <a:t>small</a:t>
            </a:r>
            <a:r>
              <a:rPr lang="es-PE" dirty="0" smtClean="0"/>
              <a:t>&gt; Texto pequeño.</a:t>
            </a:r>
          </a:p>
          <a:p>
            <a:r>
              <a:rPr lang="es-PE" dirty="0" smtClean="0"/>
              <a:t>&lt;</a:t>
            </a:r>
            <a:r>
              <a:rPr lang="es-PE" dirty="0" err="1" smtClean="0"/>
              <a:t>sup</a:t>
            </a:r>
            <a:r>
              <a:rPr lang="es-PE" dirty="0" smtClean="0"/>
              <a:t>&gt;Texto&lt;/</a:t>
            </a:r>
            <a:r>
              <a:rPr lang="es-PE" dirty="0" err="1" smtClean="0"/>
              <a:t>sup</a:t>
            </a:r>
            <a:r>
              <a:rPr lang="es-PE" dirty="0" smtClean="0"/>
              <a:t>&gt; Superíndice.</a:t>
            </a:r>
          </a:p>
          <a:p>
            <a:r>
              <a:rPr lang="es-PE" dirty="0" smtClean="0"/>
              <a:t>&lt;sub&gt;Texto&lt;/sub&gt; subíndice.</a:t>
            </a:r>
          </a:p>
          <a:p>
            <a:r>
              <a:rPr lang="en-US" dirty="0" smtClean="0"/>
              <a:t>&lt;acronym title=“</a:t>
            </a:r>
            <a:r>
              <a:rPr lang="en-US" dirty="0" err="1" smtClean="0"/>
              <a:t>Significado</a:t>
            </a:r>
            <a:r>
              <a:rPr lang="en-US" dirty="0" smtClean="0"/>
              <a:t> o </a:t>
            </a:r>
            <a:r>
              <a:rPr lang="en-US" dirty="0" err="1" smtClean="0"/>
              <a:t>descripción</a:t>
            </a:r>
            <a:r>
              <a:rPr lang="en-US" dirty="0" smtClean="0"/>
              <a:t>"&gt;</a:t>
            </a:r>
            <a:r>
              <a:rPr lang="en-US" dirty="0" err="1" smtClean="0"/>
              <a:t>Texto</a:t>
            </a:r>
            <a:r>
              <a:rPr lang="en-US" dirty="0" smtClean="0"/>
              <a:t>&lt;/acronym&gt;</a:t>
            </a:r>
          </a:p>
          <a:p>
            <a:r>
              <a:rPr lang="en-US" dirty="0" smtClean="0"/>
              <a:t>&lt;</a:t>
            </a:r>
            <a:r>
              <a:rPr lang="en-US" dirty="0" err="1" smtClean="0"/>
              <a:t>abbr</a:t>
            </a:r>
            <a:r>
              <a:rPr lang="en-US" dirty="0" smtClean="0"/>
              <a:t> title=“</a:t>
            </a:r>
            <a:r>
              <a:rPr lang="en-US" dirty="0" err="1" smtClean="0"/>
              <a:t>Significado</a:t>
            </a:r>
            <a:r>
              <a:rPr lang="en-US" dirty="0" smtClean="0"/>
              <a:t> o </a:t>
            </a:r>
            <a:r>
              <a:rPr lang="en-US" dirty="0" err="1" smtClean="0"/>
              <a:t>descripción</a:t>
            </a:r>
            <a:r>
              <a:rPr lang="en-US" dirty="0" smtClean="0"/>
              <a:t>"&gt;</a:t>
            </a:r>
            <a:r>
              <a:rPr lang="en-US" dirty="0" err="1" smtClean="0"/>
              <a:t>Texto</a:t>
            </a:r>
            <a:r>
              <a:rPr lang="en-US" dirty="0" smtClean="0"/>
              <a:t>&lt;/</a:t>
            </a:r>
            <a:r>
              <a:rPr lang="en-US" dirty="0" err="1" smtClean="0"/>
              <a:t>abbr</a:t>
            </a:r>
            <a:r>
              <a:rPr lang="en-US" dirty="0" smtClean="0"/>
              <a:t>&gt;</a:t>
            </a:r>
            <a:endParaRPr lang="es-PE" dirty="0"/>
          </a:p>
        </p:txBody>
      </p:sp>
      <p:sp>
        <p:nvSpPr>
          <p:cNvPr id="3" name="CuadroTexto 2"/>
          <p:cNvSpPr txBox="1"/>
          <p:nvPr/>
        </p:nvSpPr>
        <p:spPr>
          <a:xfrm>
            <a:off x="410197" y="3995678"/>
            <a:ext cx="10844613" cy="2308324"/>
          </a:xfrm>
          <a:prstGeom prst="rect">
            <a:avLst/>
          </a:prstGeom>
          <a:noFill/>
        </p:spPr>
        <p:txBody>
          <a:bodyPr wrap="square" rtlCol="0">
            <a:spAutoFit/>
          </a:bodyPr>
          <a:lstStyle/>
          <a:p>
            <a:r>
              <a:rPr lang="es-PE" u="sng" dirty="0" smtClean="0">
                <a:solidFill>
                  <a:srgbClr val="FF0000"/>
                </a:solidFill>
                <a:effectLst>
                  <a:outerShdw blurRad="38100" dist="38100" dir="2700000" algn="tl">
                    <a:srgbClr val="000000">
                      <a:alpha val="43137"/>
                    </a:srgbClr>
                  </a:outerShdw>
                </a:effectLst>
              </a:rPr>
              <a:t>ENCABEZADOS.</a:t>
            </a:r>
          </a:p>
          <a:p>
            <a:endParaRPr lang="es-PE" dirty="0" smtClean="0"/>
          </a:p>
          <a:p>
            <a:r>
              <a:rPr lang="es-PE" dirty="0" smtClean="0"/>
              <a:t>&lt;h1&gt; Texto &lt;/h1&gt;</a:t>
            </a:r>
          </a:p>
          <a:p>
            <a:r>
              <a:rPr lang="es-PE" dirty="0" smtClean="0"/>
              <a:t>&lt;h2&gt; Texto &lt;/h2&gt;</a:t>
            </a:r>
          </a:p>
          <a:p>
            <a:r>
              <a:rPr lang="es-PE" dirty="0" smtClean="0"/>
              <a:t>&lt;h3&gt; Texto &lt;/h3&gt;</a:t>
            </a:r>
          </a:p>
          <a:p>
            <a:r>
              <a:rPr lang="es-PE" dirty="0" smtClean="0"/>
              <a:t>&lt;h4&gt; Texto &lt;/h4&gt;</a:t>
            </a:r>
          </a:p>
          <a:p>
            <a:r>
              <a:rPr lang="es-PE" dirty="0" smtClean="0"/>
              <a:t>&lt;h5&gt; Texto &lt;/h5&gt;</a:t>
            </a:r>
          </a:p>
          <a:p>
            <a:r>
              <a:rPr lang="es-PE" dirty="0" smtClean="0"/>
              <a:t>&lt;h6&gt; Texto &lt;/h6&gt;</a:t>
            </a:r>
          </a:p>
        </p:txBody>
      </p:sp>
    </p:spTree>
    <p:extLst>
      <p:ext uri="{BB962C8B-B14F-4D97-AF65-F5344CB8AC3E}">
        <p14:creationId xmlns:p14="http://schemas.microsoft.com/office/powerpoint/2010/main" val="1428409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05422" y="366653"/>
            <a:ext cx="10844613" cy="4801314"/>
          </a:xfrm>
          <a:prstGeom prst="rect">
            <a:avLst/>
          </a:prstGeom>
          <a:noFill/>
        </p:spPr>
        <p:txBody>
          <a:bodyPr wrap="square" rtlCol="0">
            <a:spAutoFit/>
          </a:bodyPr>
          <a:lstStyle/>
          <a:p>
            <a:r>
              <a:rPr lang="es-PE" u="sng" dirty="0" smtClean="0">
                <a:solidFill>
                  <a:srgbClr val="FF0000"/>
                </a:solidFill>
                <a:effectLst>
                  <a:outerShdw blurRad="38100" dist="38100" dir="2700000" algn="tl">
                    <a:srgbClr val="000000">
                      <a:alpha val="43137"/>
                    </a:srgbClr>
                  </a:outerShdw>
                </a:effectLst>
              </a:rPr>
              <a:t>FUENTES.</a:t>
            </a:r>
          </a:p>
          <a:p>
            <a:endParaRPr lang="es-PE" dirty="0" smtClean="0">
              <a:effectLst>
                <a:outerShdw blurRad="38100" dist="38100" dir="2700000" algn="tl">
                  <a:srgbClr val="000000">
                    <a:alpha val="43137"/>
                  </a:srgbClr>
                </a:outerShdw>
              </a:effectLst>
            </a:endParaRPr>
          </a:p>
          <a:p>
            <a:r>
              <a:rPr lang="es-PE" dirty="0" smtClean="0">
                <a:effectLst>
                  <a:outerShdw blurRad="38100" dist="38100" dir="2700000" algn="tl">
                    <a:srgbClr val="000000">
                      <a:alpha val="43137"/>
                    </a:srgbClr>
                  </a:outerShdw>
                </a:effectLst>
              </a:rPr>
              <a:t>Tamaño:</a:t>
            </a:r>
          </a:p>
          <a:p>
            <a:r>
              <a:rPr lang="es-PE" dirty="0">
                <a:effectLst>
                  <a:outerShdw blurRad="38100" dist="38100" dir="2700000" algn="tl">
                    <a:srgbClr val="000000">
                      <a:alpha val="43137"/>
                    </a:srgbClr>
                  </a:outerShdw>
                </a:effectLst>
              </a:rPr>
              <a:t> </a:t>
            </a:r>
            <a:r>
              <a:rPr lang="es-PE" dirty="0" smtClean="0">
                <a:effectLst>
                  <a:outerShdw blurRad="38100" dist="38100" dir="2700000" algn="tl">
                    <a:srgbClr val="000000">
                      <a:alpha val="43137"/>
                    </a:srgbClr>
                  </a:outerShdw>
                </a:effectLst>
              </a:rPr>
              <a:t>  &lt;FONT </a:t>
            </a:r>
            <a:r>
              <a:rPr lang="es-PE" dirty="0" err="1" smtClean="0">
                <a:effectLst>
                  <a:outerShdw blurRad="38100" dist="38100" dir="2700000" algn="tl">
                    <a:srgbClr val="000000">
                      <a:alpha val="43137"/>
                    </a:srgbClr>
                  </a:outerShdw>
                </a:effectLst>
              </a:rPr>
              <a:t>size</a:t>
            </a:r>
            <a:r>
              <a:rPr lang="es-PE" dirty="0" smtClean="0">
                <a:effectLst>
                  <a:outerShdw blurRad="38100" dist="38100" dir="2700000" algn="tl">
                    <a:srgbClr val="000000">
                      <a:alpha val="43137"/>
                    </a:srgbClr>
                  </a:outerShdw>
                </a:effectLst>
              </a:rPr>
              <a:t>=tamaño </a:t>
            </a:r>
            <a:r>
              <a:rPr lang="es-PE" dirty="0" err="1" smtClean="0">
                <a:effectLst>
                  <a:outerShdw blurRad="38100" dist="38100" dir="2700000" algn="tl">
                    <a:srgbClr val="000000">
                      <a:alpha val="43137"/>
                    </a:srgbClr>
                  </a:outerShdw>
                </a:effectLst>
              </a:rPr>
              <a:t>face</a:t>
            </a:r>
            <a:r>
              <a:rPr lang="es-PE" dirty="0" smtClean="0">
                <a:effectLst>
                  <a:outerShdw blurRad="38100" dist="38100" dir="2700000" algn="tl">
                    <a:srgbClr val="000000">
                      <a:alpha val="43137"/>
                    </a:srgbClr>
                  </a:outerShdw>
                </a:effectLst>
              </a:rPr>
              <a:t>=fuente color=color&gt;</a:t>
            </a:r>
          </a:p>
          <a:p>
            <a:endParaRPr lang="es-PE" dirty="0">
              <a:effectLst>
                <a:outerShdw blurRad="38100" dist="38100" dir="2700000" algn="tl">
                  <a:srgbClr val="000000">
                    <a:alpha val="43137"/>
                  </a:srgbClr>
                </a:outerShdw>
              </a:effectLst>
            </a:endParaRPr>
          </a:p>
          <a:p>
            <a:r>
              <a:rPr lang="es-PE" dirty="0" smtClean="0">
                <a:effectLst>
                  <a:outerShdw blurRad="38100" dist="38100" dir="2700000" algn="tl">
                    <a:srgbClr val="000000">
                      <a:alpha val="43137"/>
                    </a:srgbClr>
                  </a:outerShdw>
                </a:effectLst>
              </a:rPr>
              <a:t>Donde tamaño:  constante por ejemplo 5  </a:t>
            </a:r>
            <a:r>
              <a:rPr lang="es-PE" dirty="0" smtClean="0">
                <a:effectLst>
                  <a:outerShdw blurRad="38100" dist="38100" dir="2700000" algn="tl">
                    <a:srgbClr val="000000">
                      <a:alpha val="43137"/>
                    </a:srgbClr>
                  </a:outerShdw>
                </a:effectLst>
                <a:sym typeface="Wingdings" panose="05000000000000000000" pitchFamily="2" charset="2"/>
              </a:rPr>
              <a:t> &lt;Font </a:t>
            </a:r>
            <a:r>
              <a:rPr lang="es-PE" dirty="0" err="1" smtClean="0">
                <a:effectLst>
                  <a:outerShdw blurRad="38100" dist="38100" dir="2700000" algn="tl">
                    <a:srgbClr val="000000">
                      <a:alpha val="43137"/>
                    </a:srgbClr>
                  </a:outerShdw>
                </a:effectLst>
                <a:sym typeface="Wingdings" panose="05000000000000000000" pitchFamily="2" charset="2"/>
              </a:rPr>
              <a:t>size</a:t>
            </a:r>
            <a:r>
              <a:rPr lang="es-PE" dirty="0" smtClean="0">
                <a:effectLst>
                  <a:outerShdw blurRad="38100" dist="38100" dir="2700000" algn="tl">
                    <a:srgbClr val="000000">
                      <a:alpha val="43137"/>
                    </a:srgbClr>
                  </a:outerShdw>
                </a:effectLst>
                <a:sym typeface="Wingdings" panose="05000000000000000000" pitchFamily="2" charset="2"/>
              </a:rPr>
              <a:t>=5&gt;</a:t>
            </a:r>
            <a:endParaRPr lang="es-PE" dirty="0" smtClean="0">
              <a:effectLst>
                <a:outerShdw blurRad="38100" dist="38100" dir="2700000" algn="tl">
                  <a:srgbClr val="000000">
                    <a:alpha val="43137"/>
                  </a:srgbClr>
                </a:outerShdw>
              </a:effectLst>
            </a:endParaRPr>
          </a:p>
          <a:p>
            <a:r>
              <a:rPr lang="es-PE" dirty="0">
                <a:effectLst>
                  <a:outerShdw blurRad="38100" dist="38100" dir="2700000" algn="tl">
                    <a:srgbClr val="000000">
                      <a:alpha val="43137"/>
                    </a:srgbClr>
                  </a:outerShdw>
                </a:effectLst>
              </a:rPr>
              <a:t> </a:t>
            </a:r>
            <a:r>
              <a:rPr lang="es-PE" dirty="0" smtClean="0">
                <a:effectLst>
                  <a:outerShdw blurRad="38100" dist="38100" dir="2700000" algn="tl">
                    <a:srgbClr val="000000">
                      <a:alpha val="43137"/>
                    </a:srgbClr>
                  </a:outerShdw>
                </a:effectLst>
              </a:rPr>
              <a:t>                             +constante por ejemplo +3 </a:t>
            </a:r>
            <a:r>
              <a:rPr lang="es-PE" dirty="0" smtClean="0">
                <a:effectLst>
                  <a:outerShdw blurRad="38100" dist="38100" dir="2700000" algn="tl">
                    <a:srgbClr val="000000">
                      <a:alpha val="43137"/>
                    </a:srgbClr>
                  </a:outerShdw>
                </a:effectLst>
                <a:sym typeface="Wingdings" panose="05000000000000000000" pitchFamily="2" charset="2"/>
              </a:rPr>
              <a:t> &lt;Font </a:t>
            </a:r>
            <a:r>
              <a:rPr lang="es-PE" dirty="0" err="1" smtClean="0">
                <a:effectLst>
                  <a:outerShdw blurRad="38100" dist="38100" dir="2700000" algn="tl">
                    <a:srgbClr val="000000">
                      <a:alpha val="43137"/>
                    </a:srgbClr>
                  </a:outerShdw>
                </a:effectLst>
                <a:sym typeface="Wingdings" panose="05000000000000000000" pitchFamily="2" charset="2"/>
              </a:rPr>
              <a:t>size</a:t>
            </a:r>
            <a:r>
              <a:rPr lang="es-PE" dirty="0" smtClean="0">
                <a:effectLst>
                  <a:outerShdw blurRad="38100" dist="38100" dir="2700000" algn="tl">
                    <a:srgbClr val="000000">
                      <a:alpha val="43137"/>
                    </a:srgbClr>
                  </a:outerShdw>
                </a:effectLst>
                <a:sym typeface="Wingdings" panose="05000000000000000000" pitchFamily="2" charset="2"/>
              </a:rPr>
              <a:t>=+3&gt;</a:t>
            </a:r>
          </a:p>
          <a:p>
            <a:r>
              <a:rPr lang="es-PE" dirty="0" smtClean="0">
                <a:effectLst>
                  <a:outerShdw blurRad="38100" dist="38100" dir="2700000" algn="tl">
                    <a:srgbClr val="000000">
                      <a:alpha val="43137"/>
                    </a:srgbClr>
                  </a:outerShdw>
                </a:effectLst>
                <a:sym typeface="Wingdings" panose="05000000000000000000" pitchFamily="2" charset="2"/>
              </a:rPr>
              <a:t>Recordar tamaño de fuente inicial siempre es 3.</a:t>
            </a:r>
          </a:p>
          <a:p>
            <a:endParaRPr lang="es-PE" dirty="0">
              <a:effectLst>
                <a:outerShdw blurRad="38100" dist="38100" dir="2700000" algn="tl">
                  <a:srgbClr val="000000">
                    <a:alpha val="43137"/>
                  </a:srgbClr>
                </a:outerShdw>
              </a:effectLst>
              <a:sym typeface="Wingdings" panose="05000000000000000000" pitchFamily="2" charset="2"/>
            </a:endParaRPr>
          </a:p>
          <a:p>
            <a:r>
              <a:rPr lang="es-PE" dirty="0" smtClean="0">
                <a:effectLst>
                  <a:outerShdw blurRad="38100" dist="38100" dir="2700000" algn="tl">
                    <a:srgbClr val="000000">
                      <a:alpha val="43137"/>
                    </a:srgbClr>
                  </a:outerShdw>
                </a:effectLst>
                <a:sym typeface="Wingdings" panose="05000000000000000000" pitchFamily="2" charset="2"/>
              </a:rPr>
              <a:t>Fuente: Tipo de fuente como </a:t>
            </a:r>
            <a:r>
              <a:rPr lang="es-PE" dirty="0" err="1" smtClean="0">
                <a:effectLst>
                  <a:outerShdw blurRad="38100" dist="38100" dir="2700000" algn="tl">
                    <a:srgbClr val="000000">
                      <a:alpha val="43137"/>
                    </a:srgbClr>
                  </a:outerShdw>
                </a:effectLst>
                <a:sym typeface="Wingdings" panose="05000000000000000000" pitchFamily="2" charset="2"/>
              </a:rPr>
              <a:t>arial</a:t>
            </a:r>
            <a:r>
              <a:rPr lang="es-PE" dirty="0" smtClean="0">
                <a:effectLst>
                  <a:outerShdw blurRad="38100" dist="38100" dir="2700000" algn="tl">
                    <a:srgbClr val="000000">
                      <a:alpha val="43137"/>
                    </a:srgbClr>
                  </a:outerShdw>
                </a:effectLst>
                <a:sym typeface="Wingdings" panose="05000000000000000000" pitchFamily="2" charset="2"/>
              </a:rPr>
              <a:t>, </a:t>
            </a:r>
            <a:r>
              <a:rPr lang="es-PE" dirty="0" err="1" smtClean="0">
                <a:effectLst>
                  <a:outerShdw blurRad="38100" dist="38100" dir="2700000" algn="tl">
                    <a:srgbClr val="000000">
                      <a:alpha val="43137"/>
                    </a:srgbClr>
                  </a:outerShdw>
                </a:effectLst>
                <a:sym typeface="Wingdings" panose="05000000000000000000" pitchFamily="2" charset="2"/>
              </a:rPr>
              <a:t>calibri</a:t>
            </a:r>
            <a:r>
              <a:rPr lang="es-PE" dirty="0" smtClean="0">
                <a:effectLst>
                  <a:outerShdw blurRad="38100" dist="38100" dir="2700000" algn="tl">
                    <a:srgbClr val="000000">
                      <a:alpha val="43137"/>
                    </a:srgbClr>
                  </a:outerShdw>
                </a:effectLst>
                <a:sym typeface="Wingdings" panose="05000000000000000000" pitchFamily="2" charset="2"/>
              </a:rPr>
              <a:t>, </a:t>
            </a:r>
            <a:r>
              <a:rPr lang="es-PE" dirty="0" err="1" smtClean="0">
                <a:effectLst>
                  <a:outerShdw blurRad="38100" dist="38100" dir="2700000" algn="tl">
                    <a:srgbClr val="000000">
                      <a:alpha val="43137"/>
                    </a:srgbClr>
                  </a:outerShdw>
                </a:effectLst>
                <a:sym typeface="Wingdings" panose="05000000000000000000" pitchFamily="2" charset="2"/>
              </a:rPr>
              <a:t>Renfrew</a:t>
            </a:r>
            <a:r>
              <a:rPr lang="es-PE" dirty="0" smtClean="0">
                <a:effectLst>
                  <a:outerShdw blurRad="38100" dist="38100" dir="2700000" algn="tl">
                    <a:srgbClr val="000000">
                      <a:alpha val="43137"/>
                    </a:srgbClr>
                  </a:outerShdw>
                </a:effectLst>
                <a:sym typeface="Wingdings" panose="05000000000000000000" pitchFamily="2" charset="2"/>
              </a:rPr>
              <a:t>, etc.</a:t>
            </a:r>
          </a:p>
          <a:p>
            <a:endParaRPr lang="es-PE" dirty="0">
              <a:effectLst>
                <a:outerShdw blurRad="38100" dist="38100" dir="2700000" algn="tl">
                  <a:srgbClr val="000000">
                    <a:alpha val="43137"/>
                  </a:srgbClr>
                </a:outerShdw>
              </a:effectLst>
              <a:sym typeface="Wingdings" panose="05000000000000000000" pitchFamily="2" charset="2"/>
            </a:endParaRPr>
          </a:p>
          <a:p>
            <a:r>
              <a:rPr lang="es-PE" dirty="0" smtClean="0"/>
              <a:t>Color: Es el color indicado en inglés o un código.</a:t>
            </a:r>
            <a:endParaRPr lang="es-PE" dirty="0"/>
          </a:p>
          <a:p>
            <a:endParaRPr lang="es-PE" u="sng" dirty="0" smtClean="0">
              <a:solidFill>
                <a:srgbClr val="FF0000"/>
              </a:solidFill>
              <a:effectLst>
                <a:outerShdw blurRad="38100" dist="38100" dir="2700000" algn="tl">
                  <a:srgbClr val="000000">
                    <a:alpha val="43137"/>
                  </a:srgbClr>
                </a:outerShdw>
              </a:effectLst>
            </a:endParaRPr>
          </a:p>
          <a:p>
            <a:r>
              <a:rPr lang="es-PE" dirty="0" smtClean="0"/>
              <a:t>&lt;</a:t>
            </a:r>
            <a:r>
              <a:rPr lang="es-PE" dirty="0" err="1" smtClean="0"/>
              <a:t>br</a:t>
            </a:r>
            <a:r>
              <a:rPr lang="es-PE" dirty="0" smtClean="0"/>
              <a:t>&gt; Salto de línea.</a:t>
            </a:r>
          </a:p>
          <a:p>
            <a:endParaRPr lang="es-PE" dirty="0"/>
          </a:p>
          <a:p>
            <a:r>
              <a:rPr lang="es-PE" dirty="0" smtClean="0"/>
              <a:t>&lt;</a:t>
            </a:r>
            <a:r>
              <a:rPr lang="es-PE" dirty="0" err="1" smtClean="0"/>
              <a:t>hr</a:t>
            </a:r>
            <a:r>
              <a:rPr lang="es-PE" dirty="0" smtClean="0"/>
              <a:t> color=color </a:t>
            </a:r>
            <a:r>
              <a:rPr lang="es-PE" dirty="0" err="1" smtClean="0"/>
              <a:t>align</a:t>
            </a:r>
            <a:r>
              <a:rPr lang="es-PE" dirty="0" smtClean="0"/>
              <a:t>=</a:t>
            </a:r>
            <a:r>
              <a:rPr lang="es-PE" dirty="0" err="1" smtClean="0"/>
              <a:t>left|center|rigth</a:t>
            </a:r>
            <a:r>
              <a:rPr lang="es-PE" dirty="0" smtClean="0"/>
              <a:t>&gt;</a:t>
            </a:r>
          </a:p>
          <a:p>
            <a:endParaRPr lang="es-PE" dirty="0" smtClean="0"/>
          </a:p>
        </p:txBody>
      </p:sp>
    </p:spTree>
    <p:extLst>
      <p:ext uri="{BB962C8B-B14F-4D97-AF65-F5344CB8AC3E}">
        <p14:creationId xmlns:p14="http://schemas.microsoft.com/office/powerpoint/2010/main" val="3819455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75826" y="456843"/>
            <a:ext cx="5534797" cy="5106113"/>
          </a:xfrm>
          <a:prstGeom prst="rect">
            <a:avLst/>
          </a:prstGeom>
        </p:spPr>
      </p:pic>
      <p:pic>
        <p:nvPicPr>
          <p:cNvPr id="3" name="Imagen 2"/>
          <p:cNvPicPr>
            <a:picLocks noChangeAspect="1"/>
          </p:cNvPicPr>
          <p:nvPr/>
        </p:nvPicPr>
        <p:blipFill>
          <a:blip r:embed="rId3"/>
          <a:stretch>
            <a:fillRect/>
          </a:stretch>
        </p:blipFill>
        <p:spPr>
          <a:xfrm>
            <a:off x="6086089" y="456843"/>
            <a:ext cx="5963036" cy="4708742"/>
          </a:xfrm>
          <a:prstGeom prst="rect">
            <a:avLst/>
          </a:prstGeom>
        </p:spPr>
      </p:pic>
    </p:spTree>
    <p:extLst>
      <p:ext uri="{BB962C8B-B14F-4D97-AF65-F5344CB8AC3E}">
        <p14:creationId xmlns:p14="http://schemas.microsoft.com/office/powerpoint/2010/main" val="3942511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078966" y="2605177"/>
            <a:ext cx="8324491" cy="923330"/>
          </a:xfrm>
          <a:prstGeom prst="rect">
            <a:avLst/>
          </a:prstGeom>
          <a:noFill/>
        </p:spPr>
        <p:txBody>
          <a:bodyPr wrap="square" rtlCol="0">
            <a:spAutoFit/>
          </a:bodyPr>
          <a:lstStyle/>
          <a:p>
            <a:pPr algn="ctr"/>
            <a:r>
              <a:rPr lang="es-PE" sz="5400" b="1" dirty="0" smtClean="0"/>
              <a:t>PÁRRAFOS</a:t>
            </a:r>
            <a:endParaRPr lang="es-PE" sz="5400" b="1" dirty="0"/>
          </a:p>
        </p:txBody>
      </p:sp>
    </p:spTree>
    <p:extLst>
      <p:ext uri="{BB962C8B-B14F-4D97-AF65-F5344CB8AC3E}">
        <p14:creationId xmlns:p14="http://schemas.microsoft.com/office/powerpoint/2010/main" val="47505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06401" y="216685"/>
            <a:ext cx="1431636" cy="461665"/>
          </a:xfrm>
          <a:prstGeom prst="rect">
            <a:avLst/>
          </a:prstGeom>
          <a:noFill/>
        </p:spPr>
        <p:txBody>
          <a:bodyPr wrap="square" rtlCol="0">
            <a:spAutoFit/>
          </a:bodyPr>
          <a:lstStyle/>
          <a:p>
            <a:r>
              <a:rPr lang="es-PE" sz="2400" b="1" dirty="0" smtClean="0"/>
              <a:t>&lt;p&gt; &lt;/p&gt;</a:t>
            </a:r>
            <a:endParaRPr lang="es-PE" sz="2400" b="1" dirty="0"/>
          </a:p>
        </p:txBody>
      </p:sp>
      <p:sp>
        <p:nvSpPr>
          <p:cNvPr id="3" name="CuadroTexto 2"/>
          <p:cNvSpPr txBox="1"/>
          <p:nvPr/>
        </p:nvSpPr>
        <p:spPr>
          <a:xfrm>
            <a:off x="480289" y="734275"/>
            <a:ext cx="10714181" cy="646331"/>
          </a:xfrm>
          <a:prstGeom prst="rect">
            <a:avLst/>
          </a:prstGeom>
          <a:noFill/>
        </p:spPr>
        <p:txBody>
          <a:bodyPr wrap="square" rtlCol="0">
            <a:spAutoFit/>
          </a:bodyPr>
          <a:lstStyle/>
          <a:p>
            <a:pPr algn="just"/>
            <a:r>
              <a:rPr lang="es-PE" dirty="0" smtClean="0"/>
              <a:t>Permite escribir un párrafo, lo que implica que al utilizar la etiqueta BR deja un espaciado amplio antes del siguiente párrafo.</a:t>
            </a:r>
          </a:p>
        </p:txBody>
      </p:sp>
      <p:sp>
        <p:nvSpPr>
          <p:cNvPr id="4" name="Rectángulo 3"/>
          <p:cNvSpPr/>
          <p:nvPr/>
        </p:nvSpPr>
        <p:spPr>
          <a:xfrm>
            <a:off x="905164" y="1295177"/>
            <a:ext cx="8432800" cy="1754326"/>
          </a:xfrm>
          <a:prstGeom prst="rect">
            <a:avLst/>
          </a:prstGeom>
        </p:spPr>
        <p:txBody>
          <a:bodyPr wrap="square">
            <a:spAutoFit/>
          </a:bodyPr>
          <a:lstStyle/>
          <a:p>
            <a:r>
              <a:rPr lang="es-PE" dirty="0"/>
              <a:t>&lt;</a:t>
            </a:r>
            <a:r>
              <a:rPr lang="es-PE" dirty="0" err="1"/>
              <a:t>body</a:t>
            </a:r>
            <a:r>
              <a:rPr lang="es-PE" dirty="0"/>
              <a:t>&gt;</a:t>
            </a:r>
          </a:p>
          <a:p>
            <a:r>
              <a:rPr lang="es-PE" dirty="0"/>
              <a:t>  &lt;p&gt; Hola amigos, ¿cómo están? &lt;/p&gt;&lt;</a:t>
            </a:r>
            <a:r>
              <a:rPr lang="es-PE" dirty="0" err="1"/>
              <a:t>br</a:t>
            </a:r>
            <a:r>
              <a:rPr lang="es-PE" dirty="0"/>
              <a:t>&gt;</a:t>
            </a:r>
          </a:p>
          <a:p>
            <a:r>
              <a:rPr lang="es-PE" dirty="0"/>
              <a:t>  &lt;p&gt; Espero que todos estén bien &lt;/p&gt;&lt;</a:t>
            </a:r>
            <a:r>
              <a:rPr lang="es-PE" dirty="0" err="1"/>
              <a:t>br</a:t>
            </a:r>
            <a:r>
              <a:rPr lang="es-PE" dirty="0"/>
              <a:t>&gt;</a:t>
            </a:r>
          </a:p>
          <a:p>
            <a:r>
              <a:rPr lang="es-PE" dirty="0"/>
              <a:t>  ahora no uso etiqueta p &lt;</a:t>
            </a:r>
            <a:r>
              <a:rPr lang="es-PE" dirty="0" err="1"/>
              <a:t>br</a:t>
            </a:r>
            <a:r>
              <a:rPr lang="es-PE" dirty="0"/>
              <a:t>&gt;</a:t>
            </a:r>
          </a:p>
          <a:p>
            <a:r>
              <a:rPr lang="es-PE" dirty="0"/>
              <a:t>  ¿se observa igual?</a:t>
            </a:r>
          </a:p>
          <a:p>
            <a:r>
              <a:rPr lang="es-PE" dirty="0"/>
              <a:t>&lt;/</a:t>
            </a:r>
            <a:r>
              <a:rPr lang="es-PE" dirty="0" err="1"/>
              <a:t>body</a:t>
            </a:r>
            <a:r>
              <a:rPr lang="es-PE" dirty="0"/>
              <a:t>&gt;</a:t>
            </a:r>
          </a:p>
        </p:txBody>
      </p:sp>
      <p:sp>
        <p:nvSpPr>
          <p:cNvPr id="5" name="CuadroTexto 4"/>
          <p:cNvSpPr txBox="1"/>
          <p:nvPr/>
        </p:nvSpPr>
        <p:spPr>
          <a:xfrm>
            <a:off x="406401" y="3805382"/>
            <a:ext cx="2068945" cy="461665"/>
          </a:xfrm>
          <a:prstGeom prst="rect">
            <a:avLst/>
          </a:prstGeom>
          <a:noFill/>
        </p:spPr>
        <p:txBody>
          <a:bodyPr wrap="square" rtlCol="0">
            <a:spAutoFit/>
          </a:bodyPr>
          <a:lstStyle>
            <a:defPPr>
              <a:defRPr lang="es-PE"/>
            </a:defPPr>
            <a:lvl1pPr>
              <a:defRPr sz="2400" b="1"/>
            </a:lvl1pPr>
          </a:lstStyle>
          <a:p>
            <a:r>
              <a:rPr lang="es-PE" dirty="0"/>
              <a:t>&lt;pre&gt;&lt;/pre&gt;</a:t>
            </a:r>
          </a:p>
        </p:txBody>
      </p:sp>
      <p:sp>
        <p:nvSpPr>
          <p:cNvPr id="6" name="Rectángulo 5"/>
          <p:cNvSpPr/>
          <p:nvPr/>
        </p:nvSpPr>
        <p:spPr>
          <a:xfrm>
            <a:off x="480289" y="4368586"/>
            <a:ext cx="3112655" cy="1754326"/>
          </a:xfrm>
          <a:prstGeom prst="rect">
            <a:avLst/>
          </a:prstGeom>
        </p:spPr>
        <p:txBody>
          <a:bodyPr wrap="square">
            <a:spAutoFit/>
          </a:bodyPr>
          <a:lstStyle/>
          <a:p>
            <a:pPr algn="just"/>
            <a:r>
              <a:rPr lang="es-MX" dirty="0" smtClean="0"/>
              <a:t>Representa </a:t>
            </a:r>
            <a:r>
              <a:rPr lang="es-MX" dirty="0"/>
              <a:t>un bloque de texto </a:t>
            </a:r>
            <a:r>
              <a:rPr lang="es-MX" dirty="0" err="1"/>
              <a:t>preformateado</a:t>
            </a:r>
            <a:r>
              <a:rPr lang="es-MX" dirty="0"/>
              <a:t> donde, en contraste con otros elementos, los espacios continuos y los quiebres de línea son respetados.</a:t>
            </a:r>
            <a:endParaRPr lang="es-PE" dirty="0"/>
          </a:p>
        </p:txBody>
      </p:sp>
      <p:sp>
        <p:nvSpPr>
          <p:cNvPr id="7" name="Rectángulo 6"/>
          <p:cNvSpPr/>
          <p:nvPr/>
        </p:nvSpPr>
        <p:spPr>
          <a:xfrm>
            <a:off x="5292435" y="3358217"/>
            <a:ext cx="4701307" cy="3416320"/>
          </a:xfrm>
          <a:prstGeom prst="rect">
            <a:avLst/>
          </a:prstGeom>
        </p:spPr>
        <p:txBody>
          <a:bodyPr wrap="square">
            <a:spAutoFit/>
          </a:bodyPr>
          <a:lstStyle/>
          <a:p>
            <a:r>
              <a:rPr lang="es-MX" dirty="0"/>
              <a:t>&lt;</a:t>
            </a:r>
            <a:r>
              <a:rPr lang="es-MX" dirty="0" err="1"/>
              <a:t>body</a:t>
            </a:r>
            <a:r>
              <a:rPr lang="es-MX" dirty="0"/>
              <a:t>&gt;</a:t>
            </a:r>
          </a:p>
          <a:p>
            <a:r>
              <a:rPr lang="es-MX" dirty="0"/>
              <a:t>  &lt;p&gt; Hola amigos, ¿cómo están? &lt;/p&gt;&lt;</a:t>
            </a:r>
            <a:r>
              <a:rPr lang="es-MX" dirty="0" err="1"/>
              <a:t>br</a:t>
            </a:r>
            <a:r>
              <a:rPr lang="es-MX" dirty="0"/>
              <a:t>&gt;</a:t>
            </a:r>
          </a:p>
          <a:p>
            <a:r>
              <a:rPr lang="es-MX" dirty="0"/>
              <a:t>  &lt;p&gt; Espero que todos estén bien &lt;/p&gt;&lt;</a:t>
            </a:r>
            <a:r>
              <a:rPr lang="es-MX" dirty="0" err="1"/>
              <a:t>br</a:t>
            </a:r>
            <a:r>
              <a:rPr lang="es-MX" dirty="0"/>
              <a:t>&gt;</a:t>
            </a:r>
          </a:p>
          <a:p>
            <a:r>
              <a:rPr lang="es-MX" dirty="0"/>
              <a:t>  ahora no uso etiqueta p &lt;</a:t>
            </a:r>
            <a:r>
              <a:rPr lang="es-MX" dirty="0" err="1"/>
              <a:t>br</a:t>
            </a:r>
            <a:r>
              <a:rPr lang="es-MX" dirty="0"/>
              <a:t>&gt;</a:t>
            </a:r>
          </a:p>
          <a:p>
            <a:r>
              <a:rPr lang="es-MX" dirty="0"/>
              <a:t>  ¿se observa igual? &lt;/</a:t>
            </a:r>
            <a:r>
              <a:rPr lang="es-MX" dirty="0" err="1"/>
              <a:t>body</a:t>
            </a:r>
            <a:r>
              <a:rPr lang="es-MX" dirty="0"/>
              <a:t>&gt;</a:t>
            </a:r>
          </a:p>
          <a:p>
            <a:r>
              <a:rPr lang="es-MX" dirty="0"/>
              <a:t>  &lt;pre&gt; &lt;b&gt;Ahora&lt;/b&gt; utilizo la etiqueta PRE </a:t>
            </a:r>
          </a:p>
          <a:p>
            <a:r>
              <a:rPr lang="es-MX" dirty="0"/>
              <a:t>  	y acabo de utilizar &lt;b&gt;&lt;u&gt;salto de línea&lt;/u&gt;&lt;/b&gt;&lt;/pre&gt;</a:t>
            </a:r>
          </a:p>
          <a:p>
            <a:r>
              <a:rPr lang="es-MX" dirty="0"/>
              <a:t>  &lt;pre&gt; ahora agregamos en este nuevo</a:t>
            </a:r>
          </a:p>
          <a:p>
            <a:r>
              <a:rPr lang="es-MX" dirty="0"/>
              <a:t>  	    párrafo un salto &lt;</a:t>
            </a:r>
            <a:r>
              <a:rPr lang="es-MX" dirty="0" err="1"/>
              <a:t>br</a:t>
            </a:r>
            <a:r>
              <a:rPr lang="es-MX" dirty="0"/>
              <a:t>&gt;</a:t>
            </a:r>
          </a:p>
          <a:p>
            <a:r>
              <a:rPr lang="es-MX" dirty="0"/>
              <a:t>  	y ya saltó &lt;/pre&gt;</a:t>
            </a:r>
          </a:p>
          <a:p>
            <a:r>
              <a:rPr lang="es-MX" dirty="0"/>
              <a:t>&lt;/</a:t>
            </a:r>
            <a:r>
              <a:rPr lang="es-MX" dirty="0" err="1"/>
              <a:t>body</a:t>
            </a:r>
            <a:r>
              <a:rPr lang="es-MX" dirty="0"/>
              <a:t>&gt;</a:t>
            </a:r>
            <a:endParaRPr lang="es-PE" dirty="0"/>
          </a:p>
        </p:txBody>
      </p:sp>
      <p:cxnSp>
        <p:nvCxnSpPr>
          <p:cNvPr id="9" name="Conector recto 8"/>
          <p:cNvCxnSpPr/>
          <p:nvPr/>
        </p:nvCxnSpPr>
        <p:spPr>
          <a:xfrm>
            <a:off x="212436" y="3223491"/>
            <a:ext cx="11841019"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09354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63419" y="369455"/>
            <a:ext cx="1459346" cy="400110"/>
          </a:xfrm>
          <a:prstGeom prst="rect">
            <a:avLst/>
          </a:prstGeom>
          <a:noFill/>
        </p:spPr>
        <p:txBody>
          <a:bodyPr wrap="square" rtlCol="0">
            <a:spAutoFit/>
          </a:bodyPr>
          <a:lstStyle/>
          <a:p>
            <a:r>
              <a:rPr lang="es-PE" sz="2000" b="1" dirty="0" smtClean="0"/>
              <a:t>IMÁGENES</a:t>
            </a:r>
            <a:endParaRPr lang="es-PE" sz="2000" b="1" dirty="0"/>
          </a:p>
        </p:txBody>
      </p:sp>
      <p:sp>
        <p:nvSpPr>
          <p:cNvPr id="3" name="Rectangle 1"/>
          <p:cNvSpPr>
            <a:spLocks noChangeArrowheads="1"/>
          </p:cNvSpPr>
          <p:nvPr/>
        </p:nvSpPr>
        <p:spPr bwMode="auto">
          <a:xfrm>
            <a:off x="1076769" y="785099"/>
            <a:ext cx="3777241" cy="3103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600" b="0" i="0" u="none" strike="noStrike" cap="none" normalizeH="0" baseline="0" dirty="0" smtClean="0">
                <a:ln>
                  <a:noFill/>
                </a:ln>
                <a:solidFill>
                  <a:srgbClr val="000080"/>
                </a:solidFill>
                <a:effectLst/>
                <a:latin typeface="Menlo"/>
              </a:rPr>
              <a:t>&lt;</a:t>
            </a:r>
            <a:r>
              <a:rPr kumimoji="0" lang="es-PE" altLang="es-PE" sz="1600" b="0" i="0" u="none" strike="noStrike" cap="none" normalizeH="0" baseline="0" dirty="0" err="1" smtClean="0">
                <a:ln>
                  <a:noFill/>
                </a:ln>
                <a:solidFill>
                  <a:srgbClr val="000080"/>
                </a:solidFill>
                <a:effectLst/>
                <a:latin typeface="Menlo"/>
              </a:rPr>
              <a:t>img</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err="1" smtClean="0">
                <a:ln>
                  <a:noFill/>
                </a:ln>
                <a:solidFill>
                  <a:srgbClr val="008080"/>
                </a:solidFill>
                <a:effectLst/>
                <a:latin typeface="Menlo"/>
              </a:rPr>
              <a:t>src</a:t>
            </a:r>
            <a:r>
              <a:rPr kumimoji="0" lang="es-PE" altLang="es-PE" sz="1600" b="0" i="0" u="none" strike="noStrike" cap="none" normalizeH="0" baseline="0" dirty="0" smtClean="0">
                <a:ln>
                  <a:noFill/>
                </a:ln>
                <a:solidFill>
                  <a:srgbClr val="008080"/>
                </a:solidFill>
                <a:effectLst/>
                <a:latin typeface="Menlo"/>
              </a:rPr>
              <a:t>=</a:t>
            </a:r>
            <a:r>
              <a:rPr kumimoji="0" lang="es-PE" altLang="es-PE" sz="1600" b="0" i="0" u="none" strike="noStrike" cap="none" normalizeH="0" baseline="0" dirty="0" smtClean="0">
                <a:ln>
                  <a:noFill/>
                </a:ln>
                <a:solidFill>
                  <a:srgbClr val="DD1144"/>
                </a:solidFill>
                <a:effectLst/>
                <a:latin typeface="Menlo"/>
              </a:rPr>
              <a:t>"nombreimagen.jpg"</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err="1" smtClean="0">
                <a:ln>
                  <a:noFill/>
                </a:ln>
                <a:solidFill>
                  <a:srgbClr val="008080"/>
                </a:solidFill>
                <a:effectLst/>
                <a:latin typeface="Menlo"/>
              </a:rPr>
              <a:t>alt</a:t>
            </a:r>
            <a:r>
              <a:rPr kumimoji="0" lang="es-PE" altLang="es-PE" sz="1600" b="0" i="0" u="none" strike="noStrike" cap="none" normalizeH="0" baseline="0" dirty="0" smtClean="0">
                <a:ln>
                  <a:noFill/>
                </a:ln>
                <a:solidFill>
                  <a:srgbClr val="008080"/>
                </a:solidFill>
                <a:effectLst/>
                <a:latin typeface="Menlo"/>
              </a:rPr>
              <a:t>=</a:t>
            </a:r>
            <a:r>
              <a:rPr kumimoji="0" lang="es-PE" altLang="es-PE" sz="1600" b="0" i="0" u="none" strike="noStrike" cap="none" normalizeH="0" baseline="0" dirty="0" smtClean="0">
                <a:ln>
                  <a:noFill/>
                </a:ln>
                <a:solidFill>
                  <a:srgbClr val="DD1144"/>
                </a:solidFill>
                <a:effectLst/>
                <a:latin typeface="Menlo"/>
              </a:rPr>
              <a:t>""</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smtClean="0">
                <a:ln>
                  <a:noFill/>
                </a:ln>
                <a:solidFill>
                  <a:srgbClr val="000080"/>
                </a:solidFill>
                <a:effectLst/>
                <a:latin typeface="Menlo"/>
              </a:rPr>
              <a:t>/&gt;</a:t>
            </a:r>
            <a:r>
              <a:rPr kumimoji="0" lang="es-PE" altLang="es-PE" sz="1600" b="0" i="0" u="none" strike="noStrike" cap="none" normalizeH="0" baseline="0" dirty="0" smtClean="0">
                <a:ln>
                  <a:noFill/>
                </a:ln>
                <a:solidFill>
                  <a:schemeClr val="tx1"/>
                </a:solidFill>
                <a:effectLst/>
              </a:rPr>
              <a:t> </a:t>
            </a:r>
            <a:endParaRPr kumimoji="0" lang="es-PE" altLang="es-PE" sz="1600" b="0" i="0" u="none" strike="noStrike" cap="none" normalizeH="0" baseline="0" dirty="0" smtClean="0">
              <a:ln>
                <a:noFill/>
              </a:ln>
              <a:solidFill>
                <a:schemeClr val="tx1"/>
              </a:solidFill>
              <a:effectLst/>
              <a:latin typeface="Arial" panose="020B0604020202020204" pitchFamily="34" charset="0"/>
            </a:endParaRPr>
          </a:p>
        </p:txBody>
      </p:sp>
      <p:sp>
        <p:nvSpPr>
          <p:cNvPr id="4" name="Rectangle 2"/>
          <p:cNvSpPr>
            <a:spLocks noChangeArrowheads="1"/>
          </p:cNvSpPr>
          <p:nvPr/>
        </p:nvSpPr>
        <p:spPr bwMode="auto">
          <a:xfrm>
            <a:off x="6358072" y="415623"/>
            <a:ext cx="3144852" cy="2487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200" b="0" i="0" u="none" strike="noStrike" cap="none" normalizeH="0" baseline="0" dirty="0" smtClean="0">
                <a:ln>
                  <a:noFill/>
                </a:ln>
                <a:solidFill>
                  <a:srgbClr val="000080"/>
                </a:solidFill>
                <a:effectLst/>
                <a:latin typeface="Menlo"/>
              </a:rPr>
              <a:t>&lt;</a:t>
            </a:r>
            <a:r>
              <a:rPr kumimoji="0" lang="es-PE" altLang="es-PE" sz="1200" b="0" i="0" u="none" strike="noStrike" cap="none" normalizeH="0" baseline="0" dirty="0" err="1" smtClean="0">
                <a:ln>
                  <a:noFill/>
                </a:ln>
                <a:solidFill>
                  <a:srgbClr val="000080"/>
                </a:solidFill>
                <a:effectLst/>
                <a:latin typeface="Menlo"/>
              </a:rPr>
              <a:t>img</a:t>
            </a:r>
            <a:r>
              <a:rPr kumimoji="0" lang="es-PE" altLang="es-PE" sz="1200" b="0" i="0" u="none" strike="noStrike" cap="none" normalizeH="0" baseline="0" dirty="0" smtClean="0">
                <a:ln>
                  <a:noFill/>
                </a:ln>
                <a:solidFill>
                  <a:srgbClr val="333333"/>
                </a:solidFill>
                <a:effectLst/>
                <a:latin typeface="Menlo"/>
              </a:rPr>
              <a:t> </a:t>
            </a:r>
            <a:r>
              <a:rPr kumimoji="0" lang="es-PE" altLang="es-PE" sz="1200" b="0" i="0" u="none" strike="noStrike" cap="none" normalizeH="0" baseline="0" dirty="0" err="1" smtClean="0">
                <a:ln>
                  <a:noFill/>
                </a:ln>
                <a:solidFill>
                  <a:srgbClr val="008080"/>
                </a:solidFill>
                <a:effectLst/>
                <a:latin typeface="Menlo"/>
              </a:rPr>
              <a:t>src</a:t>
            </a:r>
            <a:r>
              <a:rPr kumimoji="0" lang="es-PE" altLang="es-PE" sz="1200" b="0" i="0" u="none" strike="noStrike" cap="none" normalizeH="0" baseline="0" dirty="0" smtClean="0">
                <a:ln>
                  <a:noFill/>
                </a:ln>
                <a:solidFill>
                  <a:srgbClr val="008080"/>
                </a:solidFill>
                <a:effectLst/>
                <a:latin typeface="Menlo"/>
              </a:rPr>
              <a:t>=</a:t>
            </a:r>
            <a:r>
              <a:rPr kumimoji="0" lang="es-PE" altLang="es-PE" sz="1200" b="0" i="0" u="none" strike="noStrike" cap="none" normalizeH="0" baseline="0" dirty="0" smtClean="0">
                <a:ln>
                  <a:noFill/>
                </a:ln>
                <a:solidFill>
                  <a:srgbClr val="DD1144"/>
                </a:solidFill>
                <a:effectLst/>
                <a:latin typeface="Menlo"/>
              </a:rPr>
              <a:t>"foto.jpg"</a:t>
            </a:r>
            <a:r>
              <a:rPr kumimoji="0" lang="es-PE" altLang="es-PE" sz="1200" b="0" i="0" u="none" strike="noStrike" cap="none" normalizeH="0" baseline="0" dirty="0" smtClean="0">
                <a:ln>
                  <a:noFill/>
                </a:ln>
                <a:solidFill>
                  <a:srgbClr val="333333"/>
                </a:solidFill>
                <a:effectLst/>
                <a:latin typeface="Menlo"/>
              </a:rPr>
              <a:t> </a:t>
            </a:r>
            <a:r>
              <a:rPr kumimoji="0" lang="es-PE" altLang="es-PE" sz="1200" b="0" i="0" u="none" strike="noStrike" cap="none" normalizeH="0" baseline="0" dirty="0" err="1" smtClean="0">
                <a:ln>
                  <a:noFill/>
                </a:ln>
                <a:solidFill>
                  <a:srgbClr val="008080"/>
                </a:solidFill>
                <a:effectLst/>
                <a:latin typeface="Menlo"/>
              </a:rPr>
              <a:t>alt</a:t>
            </a:r>
            <a:r>
              <a:rPr kumimoji="0" lang="es-PE" altLang="es-PE" sz="1200" b="0" i="0" u="none" strike="noStrike" cap="none" normalizeH="0" baseline="0" dirty="0" smtClean="0">
                <a:ln>
                  <a:noFill/>
                </a:ln>
                <a:solidFill>
                  <a:srgbClr val="008080"/>
                </a:solidFill>
                <a:effectLst/>
                <a:latin typeface="Menlo"/>
              </a:rPr>
              <a:t>=</a:t>
            </a:r>
            <a:r>
              <a:rPr kumimoji="0" lang="es-PE" altLang="es-PE" sz="1200" b="0" i="0" u="none" strike="noStrike" cap="none" normalizeH="0" baseline="0" dirty="0" smtClean="0">
                <a:ln>
                  <a:noFill/>
                </a:ln>
                <a:solidFill>
                  <a:srgbClr val="DD1144"/>
                </a:solidFill>
                <a:effectLst/>
                <a:latin typeface="Menlo"/>
              </a:rPr>
              <a:t>""</a:t>
            </a:r>
            <a:r>
              <a:rPr kumimoji="0" lang="es-PE" altLang="es-PE" sz="1200" b="0" i="0" u="none" strike="noStrike" cap="none" normalizeH="0" baseline="0" dirty="0" smtClean="0">
                <a:ln>
                  <a:noFill/>
                </a:ln>
                <a:solidFill>
                  <a:srgbClr val="333333"/>
                </a:solidFill>
                <a:effectLst/>
                <a:latin typeface="Menlo"/>
              </a:rPr>
              <a:t> </a:t>
            </a:r>
            <a:r>
              <a:rPr kumimoji="0" lang="es-PE" altLang="es-PE" sz="1200" b="0" i="0" u="none" strike="noStrike" cap="none" normalizeH="0" baseline="0" dirty="0" smtClean="0">
                <a:ln>
                  <a:noFill/>
                </a:ln>
                <a:solidFill>
                  <a:srgbClr val="000080"/>
                </a:solidFill>
                <a:effectLst/>
                <a:latin typeface="Menlo"/>
              </a:rPr>
              <a:t>/&gt;</a:t>
            </a:r>
            <a:r>
              <a:rPr kumimoji="0" lang="es-PE" altLang="es-PE" sz="1200" b="0" i="0" u="none" strike="noStrike" cap="none" normalizeH="0" baseline="0" dirty="0" smtClean="0">
                <a:ln>
                  <a:noFill/>
                </a:ln>
                <a:solidFill>
                  <a:schemeClr val="tx1"/>
                </a:solidFill>
                <a:effectLst/>
              </a:rPr>
              <a:t> </a:t>
            </a:r>
            <a:endParaRPr kumimoji="0" lang="es-PE" altLang="es-PE" sz="1200"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6358072" y="693330"/>
            <a:ext cx="4458056" cy="2487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eaLnBrk="0" fontAlgn="base" hangingPunct="0">
              <a:spcBef>
                <a:spcPct val="0"/>
              </a:spcBef>
              <a:spcAft>
                <a:spcPct val="0"/>
              </a:spcAft>
            </a:pPr>
            <a:r>
              <a:rPr lang="es-PE" altLang="es-PE" sz="1200" dirty="0">
                <a:solidFill>
                  <a:srgbClr val="000080"/>
                </a:solidFill>
                <a:latin typeface="Menlo"/>
              </a:rPr>
              <a:t>&lt;</a:t>
            </a:r>
            <a:r>
              <a:rPr lang="es-PE" altLang="es-PE" sz="1200" dirty="0" err="1">
                <a:solidFill>
                  <a:srgbClr val="000080"/>
                </a:solidFill>
                <a:latin typeface="Menlo"/>
              </a:rPr>
              <a:t>img</a:t>
            </a:r>
            <a:r>
              <a:rPr lang="es-PE" altLang="es-PE" sz="1200" dirty="0">
                <a:solidFill>
                  <a:srgbClr val="000080"/>
                </a:solidFill>
                <a:latin typeface="Menlo"/>
              </a:rPr>
              <a:t> </a:t>
            </a:r>
            <a:r>
              <a:rPr lang="es-PE" altLang="es-PE" sz="1200" dirty="0" err="1">
                <a:solidFill>
                  <a:srgbClr val="000080"/>
                </a:solidFill>
                <a:latin typeface="Menlo"/>
              </a:rPr>
              <a:t>src</a:t>
            </a:r>
            <a:r>
              <a:rPr lang="es-PE" altLang="es-PE" sz="1200" dirty="0">
                <a:solidFill>
                  <a:srgbClr val="000080"/>
                </a:solidFill>
                <a:latin typeface="Menlo"/>
              </a:rPr>
              <a:t>="/multimedia/</a:t>
            </a:r>
            <a:r>
              <a:rPr lang="es-PE" altLang="es-PE" sz="1200" dirty="0" err="1">
                <a:solidFill>
                  <a:srgbClr val="000080"/>
                </a:solidFill>
                <a:latin typeface="Menlo"/>
              </a:rPr>
              <a:t>imagenes</a:t>
            </a:r>
            <a:r>
              <a:rPr lang="es-PE" altLang="es-PE" sz="1200" dirty="0">
                <a:solidFill>
                  <a:srgbClr val="000080"/>
                </a:solidFill>
                <a:latin typeface="Menlo"/>
              </a:rPr>
              <a:t>/foto.jpg" </a:t>
            </a:r>
            <a:r>
              <a:rPr lang="es-PE" altLang="es-PE" sz="1200" dirty="0" err="1">
                <a:solidFill>
                  <a:srgbClr val="000080"/>
                </a:solidFill>
                <a:latin typeface="Menlo"/>
              </a:rPr>
              <a:t>alt</a:t>
            </a:r>
            <a:r>
              <a:rPr lang="es-PE" altLang="es-PE" sz="1200" dirty="0">
                <a:solidFill>
                  <a:srgbClr val="000080"/>
                </a:solidFill>
                <a:latin typeface="Menlo"/>
              </a:rPr>
              <a:t>="" /&gt; </a:t>
            </a:r>
          </a:p>
        </p:txBody>
      </p:sp>
      <p:sp>
        <p:nvSpPr>
          <p:cNvPr id="6" name="Rectangle 4"/>
          <p:cNvSpPr>
            <a:spLocks noChangeArrowheads="1"/>
          </p:cNvSpPr>
          <p:nvPr/>
        </p:nvSpPr>
        <p:spPr bwMode="auto">
          <a:xfrm>
            <a:off x="6358072" y="971037"/>
            <a:ext cx="4842617" cy="24876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R="0" lvl="0" indent="0" eaLnBrk="0" fontAlgn="base" hangingPunct="0">
              <a:lnSpc>
                <a:spcPct val="100000"/>
              </a:lnSpc>
              <a:spcBef>
                <a:spcPct val="0"/>
              </a:spcBef>
              <a:spcAft>
                <a:spcPct val="0"/>
              </a:spcAft>
              <a:buClrTx/>
              <a:buSzTx/>
              <a:buFontTx/>
              <a:buNone/>
              <a:tabLst/>
            </a:pPr>
            <a:r>
              <a:rPr lang="es-PE" altLang="es-PE" sz="1200" dirty="0">
                <a:solidFill>
                  <a:srgbClr val="000080"/>
                </a:solidFill>
                <a:latin typeface="Menlo"/>
              </a:rPr>
              <a:t>&lt;</a:t>
            </a:r>
            <a:r>
              <a:rPr lang="es-PE" altLang="es-PE" sz="1200" dirty="0" err="1">
                <a:solidFill>
                  <a:srgbClr val="000080"/>
                </a:solidFill>
                <a:latin typeface="Menlo"/>
              </a:rPr>
              <a:t>img</a:t>
            </a:r>
            <a:r>
              <a:rPr lang="es-PE" altLang="es-PE" sz="1200" dirty="0">
                <a:solidFill>
                  <a:srgbClr val="000080"/>
                </a:solidFill>
                <a:latin typeface="Menlo"/>
              </a:rPr>
              <a:t> </a:t>
            </a:r>
            <a:r>
              <a:rPr lang="es-PE" altLang="es-PE" sz="1200" dirty="0" err="1">
                <a:solidFill>
                  <a:srgbClr val="000080"/>
                </a:solidFill>
                <a:latin typeface="Menlo"/>
              </a:rPr>
              <a:t>src</a:t>
            </a:r>
            <a:r>
              <a:rPr lang="es-PE" altLang="es-PE" sz="1200" dirty="0">
                <a:solidFill>
                  <a:srgbClr val="000080"/>
                </a:solidFill>
                <a:latin typeface="Menlo"/>
              </a:rPr>
              <a:t>="http://lineadecodigo.com/</a:t>
            </a:r>
            <a:r>
              <a:rPr lang="es-PE" altLang="es-PE" sz="1200" dirty="0" err="1">
                <a:solidFill>
                  <a:srgbClr val="000080"/>
                </a:solidFill>
                <a:latin typeface="Menlo"/>
              </a:rPr>
              <a:t>imagenes</a:t>
            </a:r>
            <a:r>
              <a:rPr lang="es-PE" altLang="es-PE" sz="1200" dirty="0">
                <a:solidFill>
                  <a:srgbClr val="000080"/>
                </a:solidFill>
                <a:latin typeface="Menlo"/>
              </a:rPr>
              <a:t>/logo.jpg" </a:t>
            </a:r>
            <a:r>
              <a:rPr lang="es-PE" altLang="es-PE" sz="1200" dirty="0" err="1">
                <a:solidFill>
                  <a:srgbClr val="000080"/>
                </a:solidFill>
                <a:latin typeface="Menlo"/>
              </a:rPr>
              <a:t>alt</a:t>
            </a:r>
            <a:r>
              <a:rPr lang="es-PE" altLang="es-PE" sz="1200" dirty="0">
                <a:solidFill>
                  <a:srgbClr val="000080"/>
                </a:solidFill>
                <a:latin typeface="Menlo"/>
              </a:rPr>
              <a:t>="" /&gt; </a:t>
            </a:r>
          </a:p>
        </p:txBody>
      </p:sp>
      <p:sp>
        <p:nvSpPr>
          <p:cNvPr id="7" name="Rectángulo 6"/>
          <p:cNvSpPr/>
          <p:nvPr/>
        </p:nvSpPr>
        <p:spPr>
          <a:xfrm>
            <a:off x="623843" y="2206472"/>
            <a:ext cx="11041166" cy="923330"/>
          </a:xfrm>
          <a:prstGeom prst="rect">
            <a:avLst/>
          </a:prstGeom>
        </p:spPr>
        <p:txBody>
          <a:bodyPr wrap="square">
            <a:spAutoFit/>
          </a:bodyPr>
          <a:lstStyle/>
          <a:p>
            <a:pPr algn="just"/>
            <a:r>
              <a:rPr lang="es-MX" b="0" i="0" dirty="0" smtClean="0">
                <a:effectLst/>
                <a:latin typeface="Source Sans Pro" panose="020B0503030403020204" pitchFamily="34" charset="0"/>
              </a:rPr>
              <a:t>Si no indicamos más sobre el </a:t>
            </a:r>
            <a:r>
              <a:rPr lang="es-MX" b="0" i="0" u="none" strike="noStrike" dirty="0" smtClean="0">
                <a:effectLst/>
                <a:latin typeface="Source Sans Pro" panose="020B0503030403020204" pitchFamily="34" charset="0"/>
              </a:rPr>
              <a:t>elemento img</a:t>
            </a:r>
            <a:r>
              <a:rPr lang="es-MX" b="0" i="0" dirty="0" smtClean="0">
                <a:effectLst/>
                <a:latin typeface="Source Sans Pro" panose="020B0503030403020204" pitchFamily="34" charset="0"/>
              </a:rPr>
              <a:t>, la imagen que le hayamos pasado en su campo </a:t>
            </a:r>
            <a:r>
              <a:rPr lang="es-MX" b="0" i="0" dirty="0" err="1" smtClean="0">
                <a:effectLst/>
                <a:latin typeface="Source Sans Pro" panose="020B0503030403020204" pitchFamily="34" charset="0"/>
              </a:rPr>
              <a:t>src</a:t>
            </a:r>
            <a:r>
              <a:rPr lang="es-MX" b="0" i="0" dirty="0" smtClean="0">
                <a:effectLst/>
                <a:latin typeface="Source Sans Pro" panose="020B0503030403020204" pitchFamily="34" charset="0"/>
              </a:rPr>
              <a:t> se cargará con su tamaño original. Disponemos de los atributos </a:t>
            </a:r>
            <a:r>
              <a:rPr lang="es-MX" b="0" i="0" u="none" strike="noStrike" dirty="0" smtClean="0">
                <a:effectLst/>
                <a:latin typeface="Source Sans Pro" panose="020B0503030403020204" pitchFamily="34" charset="0"/>
              </a:rPr>
              <a:t>width</a:t>
            </a:r>
            <a:r>
              <a:rPr lang="es-MX" b="0" i="0" dirty="0" smtClean="0">
                <a:effectLst/>
                <a:latin typeface="Source Sans Pro" panose="020B0503030403020204" pitchFamily="34" charset="0"/>
              </a:rPr>
              <a:t> para el ancho de la imagen y </a:t>
            </a:r>
            <a:r>
              <a:rPr lang="es-MX" b="0" i="0" u="none" strike="noStrike" dirty="0" smtClean="0">
                <a:effectLst/>
                <a:latin typeface="Source Sans Pro" panose="020B0503030403020204" pitchFamily="34" charset="0"/>
              </a:rPr>
              <a:t>height</a:t>
            </a:r>
            <a:r>
              <a:rPr lang="es-MX" b="0" i="0" dirty="0" smtClean="0">
                <a:effectLst/>
                <a:latin typeface="Source Sans Pro" panose="020B0503030403020204" pitchFamily="34" charset="0"/>
              </a:rPr>
              <a:t> para el alto de la imagen. De esta forma, si queremos que nuestra imagen se vea en 100x100 </a:t>
            </a:r>
            <a:r>
              <a:rPr lang="es-MX" b="0" i="0" dirty="0" err="1" smtClean="0">
                <a:effectLst/>
                <a:latin typeface="Source Sans Pro" panose="020B0503030403020204" pitchFamily="34" charset="0"/>
              </a:rPr>
              <a:t>pixels</a:t>
            </a:r>
            <a:r>
              <a:rPr lang="es-MX" b="0" i="0" dirty="0" smtClean="0">
                <a:effectLst/>
                <a:latin typeface="Source Sans Pro" panose="020B0503030403020204" pitchFamily="34" charset="0"/>
              </a:rPr>
              <a:t>, podemos insertar el siguiente código:</a:t>
            </a:r>
            <a:endParaRPr lang="es-MX" b="0" i="0" dirty="0">
              <a:effectLst/>
              <a:latin typeface="Source Sans Pro" panose="020B0503030403020204" pitchFamily="34" charset="0"/>
            </a:endParaRPr>
          </a:p>
        </p:txBody>
      </p:sp>
      <p:sp>
        <p:nvSpPr>
          <p:cNvPr id="8" name="Flecha derecha 7"/>
          <p:cNvSpPr/>
          <p:nvPr/>
        </p:nvSpPr>
        <p:spPr>
          <a:xfrm>
            <a:off x="4854010" y="683664"/>
            <a:ext cx="837489" cy="41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Rectángulo 8"/>
          <p:cNvSpPr/>
          <p:nvPr/>
        </p:nvSpPr>
        <p:spPr>
          <a:xfrm>
            <a:off x="501748" y="1571568"/>
            <a:ext cx="4180953" cy="369332"/>
          </a:xfrm>
          <a:prstGeom prst="rect">
            <a:avLst/>
          </a:prstGeom>
        </p:spPr>
        <p:txBody>
          <a:bodyPr wrap="none">
            <a:spAutoFit/>
          </a:bodyPr>
          <a:lstStyle/>
          <a:p>
            <a:r>
              <a:rPr lang="es-MX" b="1" i="0" dirty="0" smtClean="0">
                <a:solidFill>
                  <a:srgbClr val="FF0000"/>
                </a:solidFill>
                <a:effectLst>
                  <a:outerShdw blurRad="38100" dist="38100" dir="2700000" algn="tl">
                    <a:srgbClr val="000000">
                      <a:alpha val="43137"/>
                    </a:srgbClr>
                  </a:outerShdw>
                </a:effectLst>
              </a:rPr>
              <a:t>Dimensiones de la imagen: width y height</a:t>
            </a:r>
          </a:p>
        </p:txBody>
      </p:sp>
      <p:sp>
        <p:nvSpPr>
          <p:cNvPr id="10" name="Rectangle 5"/>
          <p:cNvSpPr>
            <a:spLocks noChangeArrowheads="1"/>
          </p:cNvSpPr>
          <p:nvPr/>
        </p:nvSpPr>
        <p:spPr bwMode="auto">
          <a:xfrm>
            <a:off x="2179175" y="3327822"/>
            <a:ext cx="6836637" cy="3103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PE" altLang="es-PE" sz="1600" b="0" i="0" u="none" strike="noStrike" cap="none" normalizeH="0" baseline="0" dirty="0" smtClean="0">
                <a:ln>
                  <a:noFill/>
                </a:ln>
                <a:solidFill>
                  <a:srgbClr val="000080"/>
                </a:solidFill>
                <a:effectLst/>
                <a:latin typeface="Menlo"/>
              </a:rPr>
              <a:t>&lt;</a:t>
            </a:r>
            <a:r>
              <a:rPr kumimoji="0" lang="es-PE" altLang="es-PE" sz="1600" b="0" i="0" u="none" strike="noStrike" cap="none" normalizeH="0" baseline="0" dirty="0" err="1" smtClean="0">
                <a:ln>
                  <a:noFill/>
                </a:ln>
                <a:solidFill>
                  <a:srgbClr val="000080"/>
                </a:solidFill>
                <a:effectLst/>
                <a:latin typeface="Menlo"/>
              </a:rPr>
              <a:t>img</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err="1" smtClean="0">
                <a:ln>
                  <a:noFill/>
                </a:ln>
                <a:solidFill>
                  <a:srgbClr val="008080"/>
                </a:solidFill>
                <a:effectLst/>
                <a:latin typeface="Menlo"/>
              </a:rPr>
              <a:t>src</a:t>
            </a:r>
            <a:r>
              <a:rPr kumimoji="0" lang="es-PE" altLang="es-PE" sz="1600" b="0" i="0" u="none" strike="noStrike" cap="none" normalizeH="0" baseline="0" dirty="0" smtClean="0">
                <a:ln>
                  <a:noFill/>
                </a:ln>
                <a:solidFill>
                  <a:srgbClr val="008080"/>
                </a:solidFill>
                <a:effectLst/>
                <a:latin typeface="Menlo"/>
              </a:rPr>
              <a:t>=</a:t>
            </a:r>
            <a:r>
              <a:rPr kumimoji="0" lang="es-PE" altLang="es-PE" sz="1600" b="0" i="0" u="none" strike="noStrike" cap="none" normalizeH="0" baseline="0" dirty="0" smtClean="0">
                <a:ln>
                  <a:noFill/>
                </a:ln>
                <a:solidFill>
                  <a:srgbClr val="DD1144"/>
                </a:solidFill>
                <a:effectLst/>
                <a:latin typeface="Menlo"/>
              </a:rPr>
              <a:t>"foto.jpg”"</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err="1" smtClean="0">
                <a:ln>
                  <a:noFill/>
                </a:ln>
                <a:solidFill>
                  <a:srgbClr val="008080"/>
                </a:solidFill>
                <a:effectLst/>
                <a:latin typeface="Menlo"/>
              </a:rPr>
              <a:t>alt</a:t>
            </a:r>
            <a:r>
              <a:rPr kumimoji="0" lang="es-PE" altLang="es-PE" sz="1600" b="0" i="0" u="none" strike="noStrike" cap="none" normalizeH="0" baseline="0" dirty="0" smtClean="0">
                <a:ln>
                  <a:noFill/>
                </a:ln>
                <a:solidFill>
                  <a:srgbClr val="008080"/>
                </a:solidFill>
                <a:effectLst/>
                <a:latin typeface="Menlo"/>
              </a:rPr>
              <a:t>=</a:t>
            </a:r>
            <a:r>
              <a:rPr kumimoji="0" lang="es-PE" altLang="es-PE" sz="1600" b="0" i="0" u="none" strike="noStrike" cap="none" normalizeH="0" baseline="0" dirty="0" smtClean="0">
                <a:ln>
                  <a:noFill/>
                </a:ln>
                <a:solidFill>
                  <a:srgbClr val="DD1144"/>
                </a:solidFill>
                <a:effectLst/>
                <a:latin typeface="Menlo"/>
              </a:rPr>
              <a:t>"</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err="1" smtClean="0">
                <a:ln>
                  <a:noFill/>
                </a:ln>
                <a:solidFill>
                  <a:srgbClr val="008080"/>
                </a:solidFill>
                <a:effectLst/>
                <a:latin typeface="Menlo"/>
              </a:rPr>
              <a:t>width</a:t>
            </a:r>
            <a:r>
              <a:rPr kumimoji="0" lang="es-PE" altLang="es-PE" sz="1600" b="0" i="0" u="none" strike="noStrike" cap="none" normalizeH="0" baseline="0" dirty="0" smtClean="0">
                <a:ln>
                  <a:noFill/>
                </a:ln>
                <a:solidFill>
                  <a:srgbClr val="008080"/>
                </a:solidFill>
                <a:effectLst/>
                <a:latin typeface="Menlo"/>
              </a:rPr>
              <a:t>=</a:t>
            </a:r>
            <a:r>
              <a:rPr kumimoji="0" lang="es-PE" altLang="es-PE" sz="1600" b="0" i="0" u="none" strike="noStrike" cap="none" normalizeH="0" baseline="0" dirty="0" smtClean="0">
                <a:ln>
                  <a:noFill/>
                </a:ln>
                <a:solidFill>
                  <a:srgbClr val="DD1144"/>
                </a:solidFill>
                <a:effectLst/>
                <a:latin typeface="Menlo"/>
              </a:rPr>
              <a:t>”100”"</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err="1" smtClean="0">
                <a:ln>
                  <a:noFill/>
                </a:ln>
                <a:solidFill>
                  <a:srgbClr val="008080"/>
                </a:solidFill>
                <a:effectLst/>
                <a:latin typeface="Menlo"/>
              </a:rPr>
              <a:t>height</a:t>
            </a:r>
            <a:r>
              <a:rPr kumimoji="0" lang="es-PE" altLang="es-PE" sz="1600" b="0" i="0" u="none" strike="noStrike" cap="none" normalizeH="0" baseline="0" dirty="0" smtClean="0">
                <a:ln>
                  <a:noFill/>
                </a:ln>
                <a:solidFill>
                  <a:srgbClr val="008080"/>
                </a:solidFill>
                <a:effectLst/>
                <a:latin typeface="Menlo"/>
              </a:rPr>
              <a:t>=</a:t>
            </a:r>
            <a:r>
              <a:rPr kumimoji="0" lang="es-PE" altLang="es-PE" sz="1600" b="0" i="0" u="none" strike="noStrike" cap="none" normalizeH="0" baseline="0" dirty="0" smtClean="0">
                <a:ln>
                  <a:noFill/>
                </a:ln>
                <a:solidFill>
                  <a:srgbClr val="DD1144"/>
                </a:solidFill>
                <a:effectLst/>
                <a:latin typeface="Menlo"/>
              </a:rPr>
              <a:t>"100”</a:t>
            </a:r>
            <a:r>
              <a:rPr kumimoji="0" lang="es-PE" altLang="es-PE" sz="1600" b="0" i="0" u="none" strike="noStrike" cap="none" normalizeH="0" baseline="0" dirty="0" smtClean="0">
                <a:ln>
                  <a:noFill/>
                </a:ln>
                <a:solidFill>
                  <a:srgbClr val="333333"/>
                </a:solidFill>
                <a:effectLst/>
                <a:latin typeface="Menlo"/>
              </a:rPr>
              <a:t> </a:t>
            </a:r>
            <a:r>
              <a:rPr kumimoji="0" lang="es-PE" altLang="es-PE" sz="1600" b="0" i="0" u="none" strike="noStrike" cap="none" normalizeH="0" baseline="0" dirty="0" smtClean="0">
                <a:ln>
                  <a:noFill/>
                </a:ln>
                <a:solidFill>
                  <a:srgbClr val="000080"/>
                </a:solidFill>
                <a:effectLst/>
                <a:latin typeface="Menlo"/>
              </a:rPr>
              <a:t>/&gt;</a:t>
            </a:r>
            <a:r>
              <a:rPr kumimoji="0" lang="es-PE" altLang="es-PE" sz="1600" b="0" i="0" u="none" strike="noStrike" cap="none" normalizeH="0" baseline="0" dirty="0" smtClean="0">
                <a:ln>
                  <a:noFill/>
                </a:ln>
                <a:solidFill>
                  <a:schemeClr val="tx1"/>
                </a:solidFill>
                <a:effectLst/>
              </a:rPr>
              <a:t> </a:t>
            </a:r>
            <a:endParaRPr kumimoji="0" lang="es-PE" altLang="es-PE" sz="1600" b="0" i="0" u="none" strike="noStrike" cap="none" normalizeH="0" baseline="0" dirty="0" smtClean="0">
              <a:ln>
                <a:noFill/>
              </a:ln>
              <a:solidFill>
                <a:schemeClr val="tx1"/>
              </a:solidFill>
              <a:effectLst/>
              <a:latin typeface="Arial" panose="020B0604020202020204" pitchFamily="34" charset="0"/>
            </a:endParaRPr>
          </a:p>
        </p:txBody>
      </p:sp>
      <p:sp>
        <p:nvSpPr>
          <p:cNvPr id="11" name="Rectángulo 10"/>
          <p:cNvSpPr/>
          <p:nvPr/>
        </p:nvSpPr>
        <p:spPr>
          <a:xfrm>
            <a:off x="623843" y="4116471"/>
            <a:ext cx="11041166" cy="646331"/>
          </a:xfrm>
          <a:prstGeom prst="rect">
            <a:avLst/>
          </a:prstGeom>
        </p:spPr>
        <p:txBody>
          <a:bodyPr wrap="square">
            <a:spAutoFit/>
          </a:bodyPr>
          <a:lstStyle/>
          <a:p>
            <a:pPr algn="just"/>
            <a:r>
              <a:rPr lang="es-MX" b="0" i="0" dirty="0" smtClean="0">
                <a:solidFill>
                  <a:srgbClr val="555555"/>
                </a:solidFill>
                <a:effectLst/>
                <a:latin typeface="Source Sans Pro" panose="020B0503030403020204" pitchFamily="34" charset="0"/>
              </a:rPr>
              <a:t>El tamaño de la imagen puede ser especificado en </a:t>
            </a:r>
            <a:r>
              <a:rPr lang="es-MX" b="0" i="0" dirty="0" err="1" smtClean="0">
                <a:solidFill>
                  <a:srgbClr val="555555"/>
                </a:solidFill>
                <a:effectLst/>
                <a:latin typeface="Source Sans Pro" panose="020B0503030403020204" pitchFamily="34" charset="0"/>
              </a:rPr>
              <a:t>pixels</a:t>
            </a:r>
            <a:r>
              <a:rPr lang="es-MX" b="0" i="0" dirty="0" smtClean="0">
                <a:solidFill>
                  <a:srgbClr val="555555"/>
                </a:solidFill>
                <a:effectLst/>
                <a:latin typeface="Source Sans Pro" panose="020B0503030403020204" pitchFamily="34" charset="0"/>
              </a:rPr>
              <a:t> o en porcentajes. En caso de omitir la unidad se utilizará el pixel.</a:t>
            </a:r>
            <a:endParaRPr lang="es-PE" dirty="0"/>
          </a:p>
        </p:txBody>
      </p:sp>
      <p:sp>
        <p:nvSpPr>
          <p:cNvPr id="12" name="Rectangle 6"/>
          <p:cNvSpPr>
            <a:spLocks noChangeArrowheads="1"/>
          </p:cNvSpPr>
          <p:nvPr/>
        </p:nvSpPr>
        <p:spPr bwMode="auto">
          <a:xfrm>
            <a:off x="2410734" y="4988102"/>
            <a:ext cx="5724039" cy="103359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6348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s-PE" altLang="es-PE" sz="1400" b="0" i="0" u="none" strike="noStrike" cap="none" normalizeH="0" baseline="0" dirty="0" smtClean="0">
                <a:ln>
                  <a:noFill/>
                </a:ln>
                <a:solidFill>
                  <a:srgbClr val="000080"/>
                </a:solidFill>
                <a:effectLst/>
                <a:latin typeface="Menlo"/>
              </a:rPr>
              <a:t>&lt;</a:t>
            </a:r>
            <a:r>
              <a:rPr kumimoji="0" lang="es-PE" altLang="es-PE" sz="1400" b="0" i="0" u="none" strike="noStrike" cap="none" normalizeH="0" baseline="0" dirty="0" err="1" smtClean="0">
                <a:ln>
                  <a:noFill/>
                </a:ln>
                <a:solidFill>
                  <a:srgbClr val="000080"/>
                </a:solidFill>
                <a:effectLst/>
                <a:latin typeface="Menlo"/>
              </a:rPr>
              <a:t>img</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src</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"foto.jpg"</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alt</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width</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"100"</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height</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"100"</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smtClean="0">
                <a:ln>
                  <a:noFill/>
                </a:ln>
                <a:solidFill>
                  <a:srgbClr val="000080"/>
                </a:solidFill>
                <a:effectLst/>
                <a:latin typeface="Menlo"/>
              </a:rPr>
              <a:t>/&gt;</a:t>
            </a:r>
          </a:p>
          <a:p>
            <a:pPr marL="0" marR="0" lvl="0" indent="0" algn="l" defTabSz="914400" rtl="0" eaLnBrk="0" fontAlgn="base" latinLnBrk="0" hangingPunct="0">
              <a:lnSpc>
                <a:spcPct val="150000"/>
              </a:lnSpc>
              <a:spcBef>
                <a:spcPct val="0"/>
              </a:spcBef>
              <a:spcAft>
                <a:spcPct val="0"/>
              </a:spcAft>
              <a:buClrTx/>
              <a:buSzTx/>
              <a:buFontTx/>
              <a:buNone/>
              <a:tabLst/>
            </a:pP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smtClean="0">
                <a:ln>
                  <a:noFill/>
                </a:ln>
                <a:solidFill>
                  <a:srgbClr val="000080"/>
                </a:solidFill>
                <a:effectLst/>
                <a:latin typeface="Menlo"/>
              </a:rPr>
              <a:t>&lt;</a:t>
            </a:r>
            <a:r>
              <a:rPr kumimoji="0" lang="es-PE" altLang="es-PE" sz="1400" b="0" i="0" u="none" strike="noStrike" cap="none" normalizeH="0" baseline="0" dirty="0" err="1" smtClean="0">
                <a:ln>
                  <a:noFill/>
                </a:ln>
                <a:solidFill>
                  <a:srgbClr val="000080"/>
                </a:solidFill>
                <a:effectLst/>
                <a:latin typeface="Menlo"/>
              </a:rPr>
              <a:t>img</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src</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"foto.jpg"</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alt</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width</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"100px"</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height</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"100px"</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smtClean="0">
                <a:ln>
                  <a:noFill/>
                </a:ln>
                <a:solidFill>
                  <a:srgbClr val="000080"/>
                </a:solidFill>
                <a:effectLst/>
                <a:latin typeface="Menlo"/>
              </a:rPr>
              <a:t>/&gt;</a:t>
            </a:r>
          </a:p>
          <a:p>
            <a:pPr marL="0" marR="0" lvl="0" indent="0" algn="l" defTabSz="914400" rtl="0" eaLnBrk="0" fontAlgn="base" latinLnBrk="0" hangingPunct="0">
              <a:lnSpc>
                <a:spcPct val="150000"/>
              </a:lnSpc>
              <a:spcBef>
                <a:spcPct val="0"/>
              </a:spcBef>
              <a:spcAft>
                <a:spcPct val="0"/>
              </a:spcAft>
              <a:buClrTx/>
              <a:buSzTx/>
              <a:buFontTx/>
              <a:buNone/>
              <a:tabLst/>
            </a:pP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smtClean="0">
                <a:ln>
                  <a:noFill/>
                </a:ln>
                <a:solidFill>
                  <a:srgbClr val="000080"/>
                </a:solidFill>
                <a:effectLst/>
                <a:latin typeface="Menlo"/>
              </a:rPr>
              <a:t>&lt;</a:t>
            </a:r>
            <a:r>
              <a:rPr kumimoji="0" lang="es-PE" altLang="es-PE" sz="1400" b="0" i="0" u="none" strike="noStrike" cap="none" normalizeH="0" baseline="0" dirty="0" err="1" smtClean="0">
                <a:ln>
                  <a:noFill/>
                </a:ln>
                <a:solidFill>
                  <a:srgbClr val="000080"/>
                </a:solidFill>
                <a:effectLst/>
                <a:latin typeface="Menlo"/>
              </a:rPr>
              <a:t>img</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src</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"foto.jpg"</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alt</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width</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"50%"</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err="1" smtClean="0">
                <a:ln>
                  <a:noFill/>
                </a:ln>
                <a:solidFill>
                  <a:srgbClr val="008080"/>
                </a:solidFill>
                <a:effectLst/>
                <a:latin typeface="Menlo"/>
              </a:rPr>
              <a:t>height</a:t>
            </a:r>
            <a:r>
              <a:rPr kumimoji="0" lang="es-PE" altLang="es-PE" sz="1400" b="0" i="0" u="none" strike="noStrike" cap="none" normalizeH="0" baseline="0" dirty="0" smtClean="0">
                <a:ln>
                  <a:noFill/>
                </a:ln>
                <a:solidFill>
                  <a:srgbClr val="008080"/>
                </a:solidFill>
                <a:effectLst/>
                <a:latin typeface="Menlo"/>
              </a:rPr>
              <a:t>=</a:t>
            </a:r>
            <a:r>
              <a:rPr kumimoji="0" lang="es-PE" altLang="es-PE" sz="1400" b="0" i="0" u="none" strike="noStrike" cap="none" normalizeH="0" baseline="0" dirty="0" smtClean="0">
                <a:ln>
                  <a:noFill/>
                </a:ln>
                <a:solidFill>
                  <a:srgbClr val="DD1144"/>
                </a:solidFill>
                <a:effectLst/>
                <a:latin typeface="Menlo"/>
              </a:rPr>
              <a:t>"50%"</a:t>
            </a:r>
            <a:r>
              <a:rPr kumimoji="0" lang="es-PE" altLang="es-PE" sz="1400" b="0" i="0" u="none" strike="noStrike" cap="none" normalizeH="0" baseline="0" dirty="0" smtClean="0">
                <a:ln>
                  <a:noFill/>
                </a:ln>
                <a:solidFill>
                  <a:srgbClr val="333333"/>
                </a:solidFill>
                <a:effectLst/>
                <a:latin typeface="Menlo"/>
              </a:rPr>
              <a:t> </a:t>
            </a:r>
            <a:r>
              <a:rPr kumimoji="0" lang="es-PE" altLang="es-PE" sz="1400" b="0" i="0" u="none" strike="noStrike" cap="none" normalizeH="0" baseline="0" dirty="0" smtClean="0">
                <a:ln>
                  <a:noFill/>
                </a:ln>
                <a:solidFill>
                  <a:srgbClr val="000080"/>
                </a:solidFill>
                <a:effectLst/>
                <a:latin typeface="Menlo"/>
              </a:rPr>
              <a:t>/&gt;</a:t>
            </a:r>
            <a:r>
              <a:rPr kumimoji="0" lang="es-PE" altLang="es-PE" sz="1400" b="0" i="0" u="none" strike="noStrike" cap="none" normalizeH="0" baseline="0" dirty="0" smtClean="0">
                <a:ln>
                  <a:noFill/>
                </a:ln>
                <a:solidFill>
                  <a:schemeClr val="tx1"/>
                </a:solidFill>
                <a:effectLst/>
              </a:rPr>
              <a:t> </a:t>
            </a:r>
            <a:endParaRPr kumimoji="0" lang="es-PE" altLang="es-PE"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330103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2238</Words>
  <Application>Microsoft Office PowerPoint</Application>
  <PresentationFormat>Panorámica</PresentationFormat>
  <Paragraphs>255</Paragraphs>
  <Slides>22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22</vt:i4>
      </vt:variant>
    </vt:vector>
  </HeadingPairs>
  <TitlesOfParts>
    <vt:vector size="30" baseType="lpstr">
      <vt:lpstr>Arial</vt:lpstr>
      <vt:lpstr>Calibri</vt:lpstr>
      <vt:lpstr>Calibri Light</vt:lpstr>
      <vt:lpstr>Courier New</vt:lpstr>
      <vt:lpstr>Menlo</vt:lpstr>
      <vt:lpstr>Source Sans Pro</vt:lpstr>
      <vt:lpstr>Wingdings</vt:lpstr>
      <vt:lpstr>Tema de Office</vt:lpstr>
      <vt:lpstr>INTRODUCCIÓN Y FORMATO DE CARACTERES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Hipervínculos html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11</cp:revision>
  <dcterms:created xsi:type="dcterms:W3CDTF">2022-06-08T22:09:54Z</dcterms:created>
  <dcterms:modified xsi:type="dcterms:W3CDTF">2023-07-03T08:49:22Z</dcterms:modified>
</cp:coreProperties>
</file>