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E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sxsrf=ALeKk01IsCK1Mw2TFH3MrbbSHXmO54y9tw:1604958849809&amp;q=le%C3%B3n+promedio+de+vida&amp;stick=H4sIAAAAAAAAAOPgE-LQz9U3sDTLTdLSyU620k_KzM_JT6_Uzy9KT8zLLM6NT85JLC7OTMtMTizJzM-zyslMSy0uSMxbxCqWk3p4c55CQVF-bmpKZr5CSqpCWWZKIgDGv2F3UwAAAA&amp;sa=X&amp;ved=2ahUKEwiXt_zQufbsAhVOGLkGHYlnA9IQ6BMoADAoegQIGRAC" TargetMode="External"/><Relationship Id="rId7" Type="http://schemas.openxmlformats.org/officeDocument/2006/relationships/hyperlink" Target="https://www.google.com/search?sxsrf=ALeKk01IsCK1Mw2TFH3MrbbSHXmO54y9tw:1604958849809&amp;q=le%C3%B3n+altura&amp;stick=H4sIAAAAAAAAAOPgE-LQz9U3sDTLTdLSyk620k_KzM_JT6_Uzy9KT8zLLM6NT85JLC7OTMtMTizJzM-zykjNTM8oWcTKk5N6eHOeQmJOSWlRIgAvkcXYRwAAAA&amp;sa=X&amp;ved=2ahUKEwiXt_zQufbsAhVOGLkGHYlnA9IQ6BMoADAsegQIHRAC" TargetMode="External"/><Relationship Id="rId2" Type="http://schemas.openxmlformats.org/officeDocument/2006/relationships/hyperlink" Target="https://www.google.com/search?sxsrf=ALeKk01IsCK1Mw2TFH3MrbbSHXmO54y9tw:1604958849809&amp;q=le%C3%B3n+nombre+cient%C3%ADfico&amp;stick=H4sIAAAAAAAAAOPgE-LQz9U3sDTLTdIyzk620k_KzM_JT6_Uzy9KT8zLLM6NT85JLC7OTMtMTizJzM-zKk7OTM0rAfEV8hJzUxexSuSkHt6cp5CXn5tUlKoAlj28FiidDwCdzeUVXAAAAA&amp;sa=X&amp;ved=2ahUKEwiXt_zQufbsAhVOGLkGHYlnA9IQ6BMoADAnegQIIxAC" TargetMode="External"/><Relationship Id="rId1" Type="http://schemas.openxmlformats.org/officeDocument/2006/relationships/slideLayout" Target="../slideLayouts/slideLayout2.xml"/><Relationship Id="rId6" Type="http://schemas.openxmlformats.org/officeDocument/2006/relationships/hyperlink" Target="https://www.google.com/search?sxsrf=ALeKk01IsCK1Mw2TFH3MrbbSHXmO54y9tw:1604958849809&amp;q=le%C3%B3n+longitud&amp;stick=H4sIAAAAAAAAAOPgE-LQz9U3sDTLTdLSyk620k_KzM_JT6_Uzy9KT8zLLM6NT85JLC7OTMtMTizJzM-zyknNSy_JWMTKl5N6eHOeQk5-XnpmSWkKAAS6w0NJAAAA&amp;sa=X&amp;ved=2ahUKEwiXt_zQufbsAhVOGLkGHYlnA9IQ6BMoADAregQIIBAC" TargetMode="External"/><Relationship Id="rId5" Type="http://schemas.openxmlformats.org/officeDocument/2006/relationships/hyperlink" Target="https://www.google.com/search?sxsrf=ALeKk01IsCK1Mw2TFH3MrbbSHXmO54y9tw:1604958849809&amp;q=le%C3%B3n+masa+corporal&amp;stick=H4sIAAAAAAAAAOPgE-LQz9U3sDTLTdLSyE620k_KzM_JT6_Uzy9KT8zLLM6NT85JLC7OTMtMTizJzM-zygXyFrEK56Qe3pynAOQkKiTnFxXkFyXmAADfMtqHTAAAAA&amp;sa=X&amp;ved=2ahUKEwiXt_zQufbsAhVOGLkGHYlnA9IQ6BMoADAqegQIFhAC" TargetMode="External"/><Relationship Id="rId4" Type="http://schemas.openxmlformats.org/officeDocument/2006/relationships/hyperlink" Target="https://www.google.com/search?sxsrf=ALeKk01IsCK1Mw2TFH3MrbbSHXmO54y9tw:1604958849809&amp;q=le%C3%B3n+velocidad&amp;stick=H4sIAAAAAAAAAOPgE-LQz9U3sDTLTdLSzE620k_KzM_JT6_Uzy9KT8zLLM6NT85JLC7OTMtMTizJzM-zKi5ITU1ZxMqfk3p4c55CWWpOfnJmSmIKAMX0kSdJAAAA&amp;sa=X&amp;ved=2ahUKEwiXt_zQufbsAhVOGLkGHYlnA9IQ6BMoADApegQIIhAC"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s.wikipedia.org/wiki/Oc%C3%A9ano_Atl%C3%A1ntico" TargetMode="External"/><Relationship Id="rId13" Type="http://schemas.openxmlformats.org/officeDocument/2006/relationships/hyperlink" Target="https://es.wikipedia.org/wiki/Asia_del_Sur" TargetMode="External"/><Relationship Id="rId18" Type="http://schemas.openxmlformats.org/officeDocument/2006/relationships/hyperlink" Target="https://es.wikipedia.org/wiki/Homo_sapiens" TargetMode="External"/><Relationship Id="rId26" Type="http://schemas.openxmlformats.org/officeDocument/2006/relationships/hyperlink" Target="https://es.wikipedia.org/wiki/Panthera_leo#cite_note-5" TargetMode="External"/><Relationship Id="rId3" Type="http://schemas.openxmlformats.org/officeDocument/2006/relationships/hyperlink" Target="https://es.wikipedia.org/wiki/Carnivora" TargetMode="External"/><Relationship Id="rId21" Type="http://schemas.openxmlformats.org/officeDocument/2006/relationships/hyperlink" Target="https://es.wikipedia.org/wiki/Am%C3%A9rica" TargetMode="External"/><Relationship Id="rId7" Type="http://schemas.openxmlformats.org/officeDocument/2006/relationships/hyperlink" Target="https://es.wikipedia.org/wiki/%C3%81frica_subsahariana" TargetMode="External"/><Relationship Id="rId12" Type="http://schemas.openxmlformats.org/officeDocument/2006/relationships/hyperlink" Target="https://es.wikipedia.org/wiki/Parque_nacional_del_Bosque_de_Gir" TargetMode="External"/><Relationship Id="rId17" Type="http://schemas.openxmlformats.org/officeDocument/2006/relationships/hyperlink" Target="https://es.wikipedia.org/wiki/Pleistoceno" TargetMode="External"/><Relationship Id="rId25" Type="http://schemas.openxmlformats.org/officeDocument/2006/relationships/hyperlink" Target="https://es.wikipedia.org/wiki/Panthera_leo#cite_note-4" TargetMode="External"/><Relationship Id="rId2" Type="http://schemas.openxmlformats.org/officeDocument/2006/relationships/hyperlink" Target="https://es.wikipedia.org/wiki/Mam%C3%ADfero" TargetMode="External"/><Relationship Id="rId16" Type="http://schemas.openxmlformats.org/officeDocument/2006/relationships/hyperlink" Target="https://es.wikipedia.org/wiki/Pen%C3%ADnsula_balc%C3%A1nica" TargetMode="External"/><Relationship Id="rId20" Type="http://schemas.openxmlformats.org/officeDocument/2006/relationships/hyperlink" Target="https://es.wikipedia.org/wiki/Europa" TargetMode="External"/><Relationship Id="rId1" Type="http://schemas.openxmlformats.org/officeDocument/2006/relationships/slideLayout" Target="../slideLayouts/slideLayout2.xml"/><Relationship Id="rId6" Type="http://schemas.openxmlformats.org/officeDocument/2006/relationships/hyperlink" Target="https://es.wikipedia.org/wiki/Panthera" TargetMode="External"/><Relationship Id="rId11" Type="http://schemas.openxmlformats.org/officeDocument/2006/relationships/hyperlink" Target="https://es.wikipedia.org/wiki/Especie_en_peligro_cr%C3%ADtico_de_extinci%C3%B3n" TargetMode="External"/><Relationship Id="rId24" Type="http://schemas.openxmlformats.org/officeDocument/2006/relationships/hyperlink" Target="https://es.wikipedia.org/wiki/Panthera_leo#cite_note-Pleistocene_mammals_of_North_America-3" TargetMode="External"/><Relationship Id="rId5" Type="http://schemas.openxmlformats.org/officeDocument/2006/relationships/hyperlink" Target="https://es.wikipedia.org/wiki/Felidae" TargetMode="External"/><Relationship Id="rId15" Type="http://schemas.openxmlformats.org/officeDocument/2006/relationships/hyperlink" Target="https://es.wikipedia.org/wiki/%C3%81frica_del_Norte" TargetMode="External"/><Relationship Id="rId23" Type="http://schemas.openxmlformats.org/officeDocument/2006/relationships/hyperlink" Target="https://es.wikipedia.org/wiki/M%C3%A9xico" TargetMode="External"/><Relationship Id="rId10" Type="http://schemas.openxmlformats.org/officeDocument/2006/relationships/hyperlink" Target="https://es.wikipedia.org/wiki/India" TargetMode="External"/><Relationship Id="rId19" Type="http://schemas.openxmlformats.org/officeDocument/2006/relationships/hyperlink" Target="https://es.wikipedia.org/wiki/Eurasia" TargetMode="External"/><Relationship Id="rId4" Type="http://schemas.openxmlformats.org/officeDocument/2006/relationships/hyperlink" Target="https://es.wikipedia.org/wiki/Familia_(biolog%C3%ADa)" TargetMode="External"/><Relationship Id="rId9" Type="http://schemas.openxmlformats.org/officeDocument/2006/relationships/hyperlink" Target="https://es.wikipedia.org/wiki/Cuenca_del_Congo" TargetMode="External"/><Relationship Id="rId14" Type="http://schemas.openxmlformats.org/officeDocument/2006/relationships/hyperlink" Target="https://es.wikipedia.org/wiki/Asia_Occidental" TargetMode="External"/><Relationship Id="rId22" Type="http://schemas.openxmlformats.org/officeDocument/2006/relationships/hyperlink" Target="https://es.wikipedia.org/wiki/R%C3%ADo_Yuk%C3%B3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s.wikipedia.org/wiki/Animal_social" TargetMode="External"/><Relationship Id="rId13" Type="http://schemas.openxmlformats.org/officeDocument/2006/relationships/hyperlink" Target="https://es.wikipedia.org/wiki/Necrofagia" TargetMode="External"/><Relationship Id="rId3" Type="http://schemas.openxmlformats.org/officeDocument/2006/relationships/hyperlink" Target="https://es.wikipedia.org/wiki/Panthera_leo#cite_note-6" TargetMode="External"/><Relationship Id="rId7" Type="http://schemas.openxmlformats.org/officeDocument/2006/relationships/hyperlink" Target="https://es.wikipedia.org/wiki/Bosque" TargetMode="External"/><Relationship Id="rId12" Type="http://schemas.openxmlformats.org/officeDocument/2006/relationships/hyperlink" Target="https://es.wikipedia.org/wiki/Especie_clave" TargetMode="External"/><Relationship Id="rId2" Type="http://schemas.openxmlformats.org/officeDocument/2006/relationships/hyperlink" Target="https://es.wikipedia.org/wiki/Parque_nacional_Kruger" TargetMode="External"/><Relationship Id="rId1" Type="http://schemas.openxmlformats.org/officeDocument/2006/relationships/slideLayout" Target="../slideLayouts/slideLayout2.xml"/><Relationship Id="rId6" Type="http://schemas.openxmlformats.org/officeDocument/2006/relationships/hyperlink" Target="https://es.wikipedia.org/wiki/Arbusto" TargetMode="External"/><Relationship Id="rId11" Type="http://schemas.openxmlformats.org/officeDocument/2006/relationships/hyperlink" Target="https://es.wikipedia.org/wiki/Superpredador" TargetMode="External"/><Relationship Id="rId5" Type="http://schemas.openxmlformats.org/officeDocument/2006/relationships/hyperlink" Target="https://es.wikipedia.org/wiki/Herbazal" TargetMode="External"/><Relationship Id="rId10" Type="http://schemas.openxmlformats.org/officeDocument/2006/relationships/hyperlink" Target="https://es.wikipedia.org/wiki/Ungulata" TargetMode="External"/><Relationship Id="rId4" Type="http://schemas.openxmlformats.org/officeDocument/2006/relationships/hyperlink" Target="https://es.wikipedia.org/wiki/Sabana" TargetMode="External"/><Relationship Id="rId9" Type="http://schemas.openxmlformats.org/officeDocument/2006/relationships/hyperlink" Target="https://es.wikipedia.org/wiki/Felidae" TargetMode="External"/><Relationship Id="rId14" Type="http://schemas.openxmlformats.org/officeDocument/2006/relationships/hyperlink" Target="https://es.wikipedia.org/wiki/Antropofagi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s.wikipedia.org/wiki/Panthera_leo#cite_note-iucn-1" TargetMode="External"/><Relationship Id="rId13" Type="http://schemas.openxmlformats.org/officeDocument/2006/relationships/hyperlink" Target="https://es.wikipedia.org/wiki/Panthera_leo_persica" TargetMode="External"/><Relationship Id="rId3" Type="http://schemas.openxmlformats.org/officeDocument/2006/relationships/hyperlink" Target="https://es.wikipedia.org/wiki/Cultura" TargetMode="External"/><Relationship Id="rId7" Type="http://schemas.openxmlformats.org/officeDocument/2006/relationships/hyperlink" Target="https://es.wikipedia.org/wiki/Especie_vulnerable" TargetMode="External"/><Relationship Id="rId12" Type="http://schemas.openxmlformats.org/officeDocument/2006/relationships/hyperlink" Target="https://es.wikipedia.org/wiki/Zool%C3%B3gico" TargetMode="External"/><Relationship Id="rId2" Type="http://schemas.openxmlformats.org/officeDocument/2006/relationships/hyperlink" Target="https://es.wikipedia.org/wiki/Panthera_leo#melena" TargetMode="External"/><Relationship Id="rId1" Type="http://schemas.openxmlformats.org/officeDocument/2006/relationships/slideLayout" Target="../slideLayouts/slideLayout2.xml"/><Relationship Id="rId6" Type="http://schemas.openxmlformats.org/officeDocument/2006/relationships/hyperlink" Target="https://es.wikipedia.org/wiki/Bandera" TargetMode="External"/><Relationship Id="rId11" Type="http://schemas.openxmlformats.org/officeDocument/2006/relationships/hyperlink" Target="https://es.wikipedia.org/wiki/Siglo_XVIII" TargetMode="External"/><Relationship Id="rId5" Type="http://schemas.openxmlformats.org/officeDocument/2006/relationships/hyperlink" Target="https://es.wikipedia.org/wiki/Pintura" TargetMode="External"/><Relationship Id="rId10" Type="http://schemas.openxmlformats.org/officeDocument/2006/relationships/hyperlink" Target="https://es.wikipedia.org/wiki/Antigua_Roma" TargetMode="External"/><Relationship Id="rId4" Type="http://schemas.openxmlformats.org/officeDocument/2006/relationships/hyperlink" Target="https://es.wikipedia.org/wiki/Escultura" TargetMode="External"/><Relationship Id="rId9" Type="http://schemas.openxmlformats.org/officeDocument/2006/relationships/hyperlink" Target="https://es.wikipedia.org/wiki/Zoocr%C3%AD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61614" y="-395954"/>
            <a:ext cx="7766936" cy="1646302"/>
          </a:xfrm>
        </p:spPr>
        <p:txBody>
          <a:bodyPr/>
          <a:lstStyle/>
          <a:p>
            <a:pPr algn="ctr"/>
            <a:r>
              <a:rPr lang="es-ES" sz="4000" dirty="0" smtClean="0"/>
              <a:t>El León</a:t>
            </a:r>
            <a:endParaRPr lang="es-PE" sz="4000" dirty="0"/>
          </a:p>
        </p:txBody>
      </p:sp>
      <p:sp>
        <p:nvSpPr>
          <p:cNvPr id="5" name="Título 3"/>
          <p:cNvSpPr txBox="1">
            <a:spLocks/>
          </p:cNvSpPr>
          <p:nvPr/>
        </p:nvSpPr>
        <p:spPr>
          <a:xfrm>
            <a:off x="1816160" y="3172465"/>
            <a:ext cx="7766936"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dirty="0" err="1" smtClean="0"/>
              <a:t>Estudiante:Janko</a:t>
            </a:r>
            <a:r>
              <a:rPr lang="es-ES" sz="4000" dirty="0" smtClean="0"/>
              <a:t> Merino R.</a:t>
            </a:r>
            <a:endParaRPr lang="es-PE" sz="4000" dirty="0"/>
          </a:p>
        </p:txBody>
      </p:sp>
      <p:sp>
        <p:nvSpPr>
          <p:cNvPr id="6" name="Título 3"/>
          <p:cNvSpPr txBox="1">
            <a:spLocks/>
          </p:cNvSpPr>
          <p:nvPr/>
        </p:nvSpPr>
        <p:spPr>
          <a:xfrm>
            <a:off x="1816160" y="4527403"/>
            <a:ext cx="7766936"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dirty="0" err="1" smtClean="0"/>
              <a:t>Prof:Demetrio</a:t>
            </a:r>
            <a:endParaRPr lang="es-PE" sz="4000" dirty="0"/>
          </a:p>
        </p:txBody>
      </p:sp>
      <p:pic>
        <p:nvPicPr>
          <p:cNvPr id="1028" name="Picture 4" descr="León | Wiki Reino Animalia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317" y="1250348"/>
            <a:ext cx="4216076" cy="274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73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419" b="1" dirty="0">
                <a:hlinkClick r:id="rId2"/>
              </a:rPr>
              <a:t>Nombre científico</a:t>
            </a:r>
            <a:r>
              <a:rPr lang="es-419" b="1" dirty="0"/>
              <a:t>: </a:t>
            </a:r>
            <a:r>
              <a:rPr lang="es-419" dirty="0"/>
              <a:t>Panthera leo</a:t>
            </a:r>
            <a:br>
              <a:rPr lang="es-419" dirty="0"/>
            </a:br>
            <a:r>
              <a:rPr lang="es-419" b="1" dirty="0">
                <a:hlinkClick r:id="rId3"/>
              </a:rPr>
              <a:t>Promedio de vida</a:t>
            </a:r>
            <a:r>
              <a:rPr lang="es-419" b="1" dirty="0"/>
              <a:t>: </a:t>
            </a:r>
            <a:r>
              <a:rPr lang="es-419" dirty="0"/>
              <a:t>10 – 14 años (Adulto, En libertad)</a:t>
            </a:r>
            <a:br>
              <a:rPr lang="es-419" dirty="0"/>
            </a:br>
            <a:r>
              <a:rPr lang="es-419" b="1" dirty="0">
                <a:hlinkClick r:id="rId4"/>
              </a:rPr>
              <a:t>Velocidad</a:t>
            </a:r>
            <a:r>
              <a:rPr lang="es-419" b="1" dirty="0"/>
              <a:t>: </a:t>
            </a:r>
            <a:r>
              <a:rPr lang="es-419" dirty="0"/>
              <a:t>80 km/h (Maximum, En periodos muy cortos)</a:t>
            </a:r>
            <a:br>
              <a:rPr lang="es-419" dirty="0"/>
            </a:br>
            <a:r>
              <a:rPr lang="es-419" b="1" dirty="0">
                <a:hlinkClick r:id="rId5"/>
              </a:rPr>
              <a:t>Masa Corporal</a:t>
            </a:r>
            <a:r>
              <a:rPr lang="es-419" b="1" dirty="0"/>
              <a:t>: </a:t>
            </a:r>
            <a:r>
              <a:rPr lang="es-419" dirty="0"/>
              <a:t>Macho: 190 kg (Adulto), Hembra: 130 kg (Adulto)</a:t>
            </a:r>
            <a:br>
              <a:rPr lang="es-419" dirty="0"/>
            </a:br>
            <a:r>
              <a:rPr lang="es-419" b="1" dirty="0">
                <a:hlinkClick r:id="rId6"/>
              </a:rPr>
              <a:t>Longitud</a:t>
            </a:r>
            <a:r>
              <a:rPr lang="es-419" b="1" dirty="0"/>
              <a:t>: </a:t>
            </a:r>
            <a:r>
              <a:rPr lang="es-419" dirty="0"/>
              <a:t>Macho: 1.7 – 2.5 m (Cabeza y cuerpo), Hembra: 1.4 – 1.8 m (Cabeza y cuerpo)</a:t>
            </a:r>
            <a:br>
              <a:rPr lang="es-419" dirty="0"/>
            </a:br>
            <a:r>
              <a:rPr lang="es-419" b="1" dirty="0">
                <a:hlinkClick r:id="rId7"/>
              </a:rPr>
              <a:t>Altura</a:t>
            </a:r>
            <a:r>
              <a:rPr lang="es-419" b="1" dirty="0"/>
              <a:t>: </a:t>
            </a:r>
            <a:r>
              <a:rPr lang="es-419" dirty="0"/>
              <a:t>Macho: 1.2 m (Adulto, Al hombro), Hembra: 1.1 m (Adulto, Al hombro)</a:t>
            </a:r>
            <a:br>
              <a:rPr lang="es-419" dirty="0"/>
            </a:br>
            <a:endParaRPr lang="es-PE" dirty="0"/>
          </a:p>
        </p:txBody>
      </p:sp>
    </p:spTree>
    <p:extLst>
      <p:ext uri="{BB962C8B-B14F-4D97-AF65-F5344CB8AC3E}">
        <p14:creationId xmlns:p14="http://schemas.microsoft.com/office/powerpoint/2010/main" val="268595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1166" y="435915"/>
            <a:ext cx="10397544" cy="4893647"/>
          </a:xfrm>
          <a:prstGeom prst="rect">
            <a:avLst/>
          </a:prstGeom>
        </p:spPr>
        <p:txBody>
          <a:bodyPr wrap="square">
            <a:spAutoFit/>
          </a:bodyPr>
          <a:lstStyle/>
          <a:p>
            <a:r>
              <a:rPr lang="es-ES" sz="2400" dirty="0">
                <a:solidFill>
                  <a:srgbClr val="202122"/>
                </a:solidFill>
                <a:latin typeface="Arial" panose="020B0604020202020204" pitchFamily="34" charset="0"/>
              </a:rPr>
              <a:t>El </a:t>
            </a:r>
            <a:r>
              <a:rPr lang="es-ES" sz="2400" b="1" dirty="0">
                <a:solidFill>
                  <a:srgbClr val="202122"/>
                </a:solidFill>
                <a:latin typeface="Arial" panose="020B0604020202020204" pitchFamily="34" charset="0"/>
              </a:rPr>
              <a:t>león</a:t>
            </a:r>
            <a:r>
              <a:rPr lang="es-ES" sz="2400" dirty="0">
                <a:solidFill>
                  <a:srgbClr val="202122"/>
                </a:solidFill>
                <a:latin typeface="Arial" panose="020B0604020202020204" pitchFamily="34" charset="0"/>
              </a:rPr>
              <a:t> (</a:t>
            </a:r>
            <a:r>
              <a:rPr lang="es-ES" sz="2400" b="1" i="1" dirty="0" err="1">
                <a:solidFill>
                  <a:srgbClr val="202122"/>
                </a:solidFill>
                <a:latin typeface="Arial" panose="020B0604020202020204" pitchFamily="34" charset="0"/>
              </a:rPr>
              <a:t>Panthera</a:t>
            </a:r>
            <a:r>
              <a:rPr lang="es-ES" sz="2400" b="1" i="1" dirty="0">
                <a:solidFill>
                  <a:srgbClr val="202122"/>
                </a:solidFill>
                <a:latin typeface="Arial" panose="020B0604020202020204" pitchFamily="34" charset="0"/>
              </a:rPr>
              <a:t> leo</a:t>
            </a:r>
            <a:r>
              <a:rPr lang="es-ES" sz="2400" dirty="0">
                <a:solidFill>
                  <a:srgbClr val="202122"/>
                </a:solidFill>
                <a:latin typeface="Arial" panose="020B0604020202020204" pitchFamily="34" charset="0"/>
              </a:rPr>
              <a:t>) es un </a:t>
            </a:r>
            <a:r>
              <a:rPr lang="es-ES" sz="2400" dirty="0">
                <a:solidFill>
                  <a:srgbClr val="0B0080"/>
                </a:solidFill>
                <a:latin typeface="Arial" panose="020B0604020202020204" pitchFamily="34" charset="0"/>
                <a:hlinkClick r:id="rId2" tooltip="Mamífero"/>
              </a:rPr>
              <a:t>mamífero</a:t>
            </a:r>
            <a:r>
              <a:rPr lang="es-ES" sz="2400" dirty="0">
                <a:solidFill>
                  <a:srgbClr val="202122"/>
                </a:solidFill>
                <a:latin typeface="Arial" panose="020B0604020202020204" pitchFamily="34" charset="0"/>
              </a:rPr>
              <a:t> </a:t>
            </a:r>
            <a:r>
              <a:rPr lang="es-ES" sz="2400" dirty="0">
                <a:solidFill>
                  <a:srgbClr val="0B0080"/>
                </a:solidFill>
                <a:latin typeface="Arial" panose="020B0604020202020204" pitchFamily="34" charset="0"/>
                <a:hlinkClick r:id="rId3" tooltip="Carnivora"/>
              </a:rPr>
              <a:t>carnívoro</a:t>
            </a:r>
            <a:r>
              <a:rPr lang="es-ES" sz="2400" dirty="0">
                <a:solidFill>
                  <a:srgbClr val="202122"/>
                </a:solidFill>
                <a:latin typeface="Arial" panose="020B0604020202020204" pitchFamily="34" charset="0"/>
              </a:rPr>
              <a:t> de la </a:t>
            </a:r>
            <a:r>
              <a:rPr lang="es-ES" sz="2400" dirty="0">
                <a:solidFill>
                  <a:srgbClr val="0B0080"/>
                </a:solidFill>
                <a:latin typeface="Arial" panose="020B0604020202020204" pitchFamily="34" charset="0"/>
                <a:hlinkClick r:id="rId4" tooltip="Familia (biología)"/>
              </a:rPr>
              <a:t>familia</a:t>
            </a:r>
            <a:r>
              <a:rPr lang="es-ES" sz="2400" dirty="0">
                <a:solidFill>
                  <a:srgbClr val="202122"/>
                </a:solidFill>
                <a:latin typeface="Arial" panose="020B0604020202020204" pitchFamily="34" charset="0"/>
              </a:rPr>
              <a:t> de los </a:t>
            </a:r>
            <a:r>
              <a:rPr lang="es-ES" sz="2400" dirty="0">
                <a:solidFill>
                  <a:srgbClr val="0B0080"/>
                </a:solidFill>
                <a:latin typeface="Arial" panose="020B0604020202020204" pitchFamily="34" charset="0"/>
                <a:hlinkClick r:id="rId5" tooltip="Felidae"/>
              </a:rPr>
              <a:t>félidos</a:t>
            </a:r>
            <a:r>
              <a:rPr lang="es-ES" sz="2400" dirty="0">
                <a:solidFill>
                  <a:srgbClr val="202122"/>
                </a:solidFill>
                <a:latin typeface="Arial" panose="020B0604020202020204" pitchFamily="34" charset="0"/>
              </a:rPr>
              <a:t> y una de las cinco especies del género </a:t>
            </a:r>
            <a:r>
              <a:rPr lang="es-ES" sz="2400" i="1" dirty="0" err="1">
                <a:solidFill>
                  <a:srgbClr val="0B0080"/>
                </a:solidFill>
                <a:latin typeface="Arial" panose="020B0604020202020204" pitchFamily="34" charset="0"/>
                <a:hlinkClick r:id="rId6" tooltip="Panthera"/>
              </a:rPr>
              <a:t>Panthera</a:t>
            </a:r>
            <a:r>
              <a:rPr lang="es-ES" sz="2400" dirty="0">
                <a:solidFill>
                  <a:srgbClr val="202122"/>
                </a:solidFill>
                <a:latin typeface="Arial" panose="020B0604020202020204" pitchFamily="34" charset="0"/>
              </a:rPr>
              <a:t>. Los leones salvajes viven en poblaciones cada vez más dispersas y fragmentadas del </a:t>
            </a:r>
            <a:r>
              <a:rPr lang="es-ES" sz="2400" dirty="0">
                <a:solidFill>
                  <a:srgbClr val="0B0080"/>
                </a:solidFill>
                <a:latin typeface="Arial" panose="020B0604020202020204" pitchFamily="34" charset="0"/>
                <a:hlinkClick r:id="rId7" tooltip="África subsahariana"/>
              </a:rPr>
              <a:t>África subsahariana</a:t>
            </a:r>
            <a:r>
              <a:rPr lang="es-ES" sz="2400" dirty="0">
                <a:solidFill>
                  <a:srgbClr val="202122"/>
                </a:solidFill>
                <a:latin typeface="Arial" panose="020B0604020202020204" pitchFamily="34" charset="0"/>
              </a:rPr>
              <a:t> (a excepción de las regiones selváticas de la costa del </a:t>
            </a:r>
            <a:r>
              <a:rPr lang="es-ES" sz="2400" dirty="0">
                <a:solidFill>
                  <a:srgbClr val="0B0080"/>
                </a:solidFill>
                <a:latin typeface="Arial" panose="020B0604020202020204" pitchFamily="34" charset="0"/>
                <a:hlinkClick r:id="rId8" tooltip="Océano Atlántico"/>
              </a:rPr>
              <a:t>Atlántico</a:t>
            </a:r>
            <a:r>
              <a:rPr lang="es-ES" sz="2400" dirty="0">
                <a:solidFill>
                  <a:srgbClr val="202122"/>
                </a:solidFill>
                <a:latin typeface="Arial" panose="020B0604020202020204" pitchFamily="34" charset="0"/>
              </a:rPr>
              <a:t> y la </a:t>
            </a:r>
            <a:r>
              <a:rPr lang="es-ES" sz="2400" dirty="0">
                <a:solidFill>
                  <a:srgbClr val="0B0080"/>
                </a:solidFill>
                <a:latin typeface="Arial" panose="020B0604020202020204" pitchFamily="34" charset="0"/>
                <a:hlinkClick r:id="rId9" tooltip="Cuenca del Congo"/>
              </a:rPr>
              <a:t>cuenca del Congo</a:t>
            </a:r>
            <a:r>
              <a:rPr lang="es-ES" sz="2400" dirty="0">
                <a:solidFill>
                  <a:srgbClr val="202122"/>
                </a:solidFill>
                <a:latin typeface="Arial" panose="020B0604020202020204" pitchFamily="34" charset="0"/>
              </a:rPr>
              <a:t>) y una pequeña zona del noroeste de </a:t>
            </a:r>
            <a:r>
              <a:rPr lang="es-ES" sz="2400" dirty="0">
                <a:solidFill>
                  <a:srgbClr val="0B0080"/>
                </a:solidFill>
                <a:latin typeface="Arial" panose="020B0604020202020204" pitchFamily="34" charset="0"/>
                <a:hlinkClick r:id="rId10" tooltip="India"/>
              </a:rPr>
              <a:t>India</a:t>
            </a:r>
            <a:r>
              <a:rPr lang="es-ES" sz="2400" dirty="0">
                <a:solidFill>
                  <a:srgbClr val="202122"/>
                </a:solidFill>
                <a:latin typeface="Arial" panose="020B0604020202020204" pitchFamily="34" charset="0"/>
              </a:rPr>
              <a:t> (una población en </a:t>
            </a:r>
            <a:r>
              <a:rPr lang="es-ES" sz="2400" dirty="0">
                <a:solidFill>
                  <a:srgbClr val="0B0080"/>
                </a:solidFill>
                <a:latin typeface="Arial" panose="020B0604020202020204" pitchFamily="34" charset="0"/>
                <a:hlinkClick r:id="rId11" tooltip="Especie en peligro crítico de extinción"/>
              </a:rPr>
              <a:t>peligro crítico</a:t>
            </a:r>
            <a:r>
              <a:rPr lang="es-ES" sz="2400" dirty="0">
                <a:solidFill>
                  <a:srgbClr val="202122"/>
                </a:solidFill>
                <a:latin typeface="Arial" panose="020B0604020202020204" pitchFamily="34" charset="0"/>
              </a:rPr>
              <a:t> en el </a:t>
            </a:r>
            <a:r>
              <a:rPr lang="es-ES" sz="2400" dirty="0">
                <a:solidFill>
                  <a:srgbClr val="0B0080"/>
                </a:solidFill>
                <a:latin typeface="Arial" panose="020B0604020202020204" pitchFamily="34" charset="0"/>
                <a:hlinkClick r:id="rId12" tooltip="Parque nacional del Bosque de Gir"/>
              </a:rPr>
              <a:t>parque nacional del Bosque de </a:t>
            </a:r>
            <a:r>
              <a:rPr lang="es-ES" sz="2400" dirty="0" err="1">
                <a:solidFill>
                  <a:srgbClr val="0B0080"/>
                </a:solidFill>
                <a:latin typeface="Arial" panose="020B0604020202020204" pitchFamily="34" charset="0"/>
                <a:hlinkClick r:id="rId12" tooltip="Parque nacional del Bosque de Gir"/>
              </a:rPr>
              <a:t>Gir</a:t>
            </a:r>
            <a:r>
              <a:rPr lang="es-ES" sz="2400" dirty="0">
                <a:solidFill>
                  <a:srgbClr val="202122"/>
                </a:solidFill>
                <a:latin typeface="Arial" panose="020B0604020202020204" pitchFamily="34" charset="0"/>
              </a:rPr>
              <a:t> y alrededores), habiendo desaparecido del resto de </a:t>
            </a:r>
            <a:r>
              <a:rPr lang="es-ES" sz="2400" dirty="0">
                <a:solidFill>
                  <a:srgbClr val="0B0080"/>
                </a:solidFill>
                <a:latin typeface="Arial" panose="020B0604020202020204" pitchFamily="34" charset="0"/>
                <a:hlinkClick r:id="rId13" tooltip="Asia del Sur"/>
              </a:rPr>
              <a:t>Asia del Sur</a:t>
            </a:r>
            <a:r>
              <a:rPr lang="es-ES" sz="2400" dirty="0">
                <a:solidFill>
                  <a:srgbClr val="202122"/>
                </a:solidFill>
                <a:latin typeface="Arial" panose="020B0604020202020204" pitchFamily="34" charset="0"/>
              </a:rPr>
              <a:t>, </a:t>
            </a:r>
            <a:r>
              <a:rPr lang="es-ES" sz="2400" dirty="0">
                <a:solidFill>
                  <a:srgbClr val="0B0080"/>
                </a:solidFill>
                <a:latin typeface="Arial" panose="020B0604020202020204" pitchFamily="34" charset="0"/>
                <a:hlinkClick r:id="rId14" tooltip="Asia Occidental"/>
              </a:rPr>
              <a:t>Asia Occidental</a:t>
            </a:r>
            <a:r>
              <a:rPr lang="es-ES" sz="2400" dirty="0">
                <a:solidFill>
                  <a:srgbClr val="202122"/>
                </a:solidFill>
                <a:latin typeface="Arial" panose="020B0604020202020204" pitchFamily="34" charset="0"/>
              </a:rPr>
              <a:t>, </a:t>
            </a:r>
            <a:r>
              <a:rPr lang="es-ES" sz="2400" dirty="0">
                <a:solidFill>
                  <a:srgbClr val="0B0080"/>
                </a:solidFill>
                <a:latin typeface="Arial" panose="020B0604020202020204" pitchFamily="34" charset="0"/>
                <a:hlinkClick r:id="rId15" tooltip="África del Norte"/>
              </a:rPr>
              <a:t>África del Norte</a:t>
            </a:r>
            <a:r>
              <a:rPr lang="es-ES" sz="2400" dirty="0">
                <a:solidFill>
                  <a:srgbClr val="202122"/>
                </a:solidFill>
                <a:latin typeface="Arial" panose="020B0604020202020204" pitchFamily="34" charset="0"/>
              </a:rPr>
              <a:t> y la </a:t>
            </a:r>
            <a:r>
              <a:rPr lang="es-ES" sz="2400" dirty="0">
                <a:solidFill>
                  <a:srgbClr val="0B0080"/>
                </a:solidFill>
                <a:latin typeface="Arial" panose="020B0604020202020204" pitchFamily="34" charset="0"/>
                <a:hlinkClick r:id="rId16" tooltip="Península balcánica"/>
              </a:rPr>
              <a:t>península balcánica</a:t>
            </a:r>
            <a:r>
              <a:rPr lang="es-ES" sz="2400" dirty="0">
                <a:solidFill>
                  <a:srgbClr val="202122"/>
                </a:solidFill>
                <a:latin typeface="Arial" panose="020B0604020202020204" pitchFamily="34" charset="0"/>
              </a:rPr>
              <a:t> en tiempos históricos. Hasta finales del </a:t>
            </a:r>
            <a:r>
              <a:rPr lang="es-ES" sz="2400" dirty="0">
                <a:solidFill>
                  <a:srgbClr val="0B0080"/>
                </a:solidFill>
                <a:latin typeface="Arial" panose="020B0604020202020204" pitchFamily="34" charset="0"/>
                <a:hlinkClick r:id="rId17" tooltip="Pleistoceno"/>
              </a:rPr>
              <a:t>Pleistoceno</a:t>
            </a:r>
            <a:r>
              <a:rPr lang="es-ES" sz="2400" dirty="0">
                <a:solidFill>
                  <a:srgbClr val="202122"/>
                </a:solidFill>
                <a:latin typeface="Arial" panose="020B0604020202020204" pitchFamily="34" charset="0"/>
              </a:rPr>
              <a:t>, hace aproximadamente 10 000 años, de los grandes mamíferos terrestres, el león era el más extendido tras los </a:t>
            </a:r>
            <a:r>
              <a:rPr lang="es-ES" sz="2400" dirty="0">
                <a:solidFill>
                  <a:srgbClr val="0B0080"/>
                </a:solidFill>
                <a:latin typeface="Arial" panose="020B0604020202020204" pitchFamily="34" charset="0"/>
                <a:hlinkClick r:id="rId18" tooltip="Homo sapiens"/>
              </a:rPr>
              <a:t>humanos</a:t>
            </a:r>
            <a:r>
              <a:rPr lang="es-ES" sz="2400" dirty="0">
                <a:solidFill>
                  <a:srgbClr val="202122"/>
                </a:solidFill>
                <a:latin typeface="Arial" panose="020B0604020202020204" pitchFamily="34" charset="0"/>
              </a:rPr>
              <a:t>. Su distribución cubría la mayor parte de África, gran parte de </a:t>
            </a:r>
            <a:r>
              <a:rPr lang="es-ES" sz="2400" dirty="0">
                <a:solidFill>
                  <a:srgbClr val="0B0080"/>
                </a:solidFill>
                <a:latin typeface="Arial" panose="020B0604020202020204" pitchFamily="34" charset="0"/>
                <a:hlinkClick r:id="rId19" tooltip="Eurasia"/>
              </a:rPr>
              <a:t>Eurasia</a:t>
            </a:r>
            <a:r>
              <a:rPr lang="es-ES" sz="2400" dirty="0">
                <a:solidFill>
                  <a:srgbClr val="202122"/>
                </a:solidFill>
                <a:latin typeface="Arial" panose="020B0604020202020204" pitchFamily="34" charset="0"/>
              </a:rPr>
              <a:t>, desde el oeste de </a:t>
            </a:r>
            <a:r>
              <a:rPr lang="es-ES" sz="2400" dirty="0">
                <a:solidFill>
                  <a:srgbClr val="0B0080"/>
                </a:solidFill>
                <a:latin typeface="Arial" panose="020B0604020202020204" pitchFamily="34" charset="0"/>
                <a:hlinkClick r:id="rId20" tooltip="Europa"/>
              </a:rPr>
              <a:t>Europa</a:t>
            </a:r>
            <a:r>
              <a:rPr lang="es-ES" sz="2400" dirty="0">
                <a:solidFill>
                  <a:srgbClr val="202122"/>
                </a:solidFill>
                <a:latin typeface="Arial" panose="020B0604020202020204" pitchFamily="34" charset="0"/>
              </a:rPr>
              <a:t> hasta la India, y en </a:t>
            </a:r>
            <a:r>
              <a:rPr lang="es-ES" sz="2400" dirty="0">
                <a:solidFill>
                  <a:srgbClr val="0B0080"/>
                </a:solidFill>
                <a:latin typeface="Arial" panose="020B0604020202020204" pitchFamily="34" charset="0"/>
                <a:hlinkClick r:id="rId21" tooltip="América"/>
              </a:rPr>
              <a:t>América</a:t>
            </a:r>
            <a:r>
              <a:rPr lang="es-ES" sz="2400" dirty="0">
                <a:solidFill>
                  <a:srgbClr val="202122"/>
                </a:solidFill>
                <a:latin typeface="Arial" panose="020B0604020202020204" pitchFamily="34" charset="0"/>
              </a:rPr>
              <a:t>, desde el </a:t>
            </a:r>
            <a:r>
              <a:rPr lang="es-ES" sz="2400" dirty="0">
                <a:solidFill>
                  <a:srgbClr val="0B0080"/>
                </a:solidFill>
                <a:latin typeface="Arial" panose="020B0604020202020204" pitchFamily="34" charset="0"/>
                <a:hlinkClick r:id="rId22" tooltip="Río Yukón"/>
              </a:rPr>
              <a:t>río Yukón</a:t>
            </a:r>
            <a:r>
              <a:rPr lang="es-ES" sz="2400" dirty="0">
                <a:solidFill>
                  <a:srgbClr val="202122"/>
                </a:solidFill>
                <a:latin typeface="Arial" panose="020B0604020202020204" pitchFamily="34" charset="0"/>
              </a:rPr>
              <a:t> hasta el sur </a:t>
            </a:r>
            <a:r>
              <a:rPr lang="es-ES" sz="2400" dirty="0" smtClean="0">
                <a:solidFill>
                  <a:srgbClr val="202122"/>
                </a:solidFill>
                <a:latin typeface="Arial" panose="020B0604020202020204" pitchFamily="34" charset="0"/>
              </a:rPr>
              <a:t>de </a:t>
            </a:r>
            <a:r>
              <a:rPr lang="es-PE" sz="2400" dirty="0" smtClean="0">
                <a:hlinkClick r:id="rId23" tooltip="México"/>
              </a:rPr>
              <a:t>México</a:t>
            </a:r>
            <a:r>
              <a:rPr lang="es-PE" sz="2400" dirty="0" smtClean="0"/>
              <a:t>.</a:t>
            </a:r>
            <a:r>
              <a:rPr lang="es-PE" sz="2400" baseline="30000" dirty="0" smtClean="0">
                <a:hlinkClick r:id="rId24"/>
              </a:rPr>
              <a:t>3</a:t>
            </a:r>
            <a:r>
              <a:rPr lang="es-PE" sz="2400" dirty="0"/>
              <a:t>​</a:t>
            </a:r>
            <a:r>
              <a:rPr lang="es-PE" sz="2400" baseline="30000" dirty="0">
                <a:hlinkClick r:id="rId25"/>
              </a:rPr>
              <a:t>4</a:t>
            </a:r>
            <a:r>
              <a:rPr lang="es-PE" sz="2400" dirty="0"/>
              <a:t>​</a:t>
            </a:r>
            <a:r>
              <a:rPr lang="es-PE" sz="2400" baseline="30000" dirty="0">
                <a:hlinkClick r:id="rId26"/>
              </a:rPr>
              <a:t>5</a:t>
            </a:r>
            <a:r>
              <a:rPr lang="es-PE" sz="2400" dirty="0"/>
              <a:t>​</a:t>
            </a:r>
            <a:endParaRPr lang="es-PE" sz="2400" dirty="0"/>
          </a:p>
        </p:txBody>
      </p:sp>
    </p:spTree>
    <p:extLst>
      <p:ext uri="{BB962C8B-B14F-4D97-AF65-F5344CB8AC3E}">
        <p14:creationId xmlns:p14="http://schemas.microsoft.com/office/powerpoint/2010/main" val="141636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71470" y="925106"/>
            <a:ext cx="9856631" cy="5509200"/>
          </a:xfrm>
          <a:prstGeom prst="rect">
            <a:avLst/>
          </a:prstGeom>
        </p:spPr>
        <p:txBody>
          <a:bodyPr wrap="square">
            <a:spAutoFit/>
          </a:bodyPr>
          <a:lstStyle/>
          <a:p>
            <a:r>
              <a:rPr lang="es-ES" sz="2200" dirty="0">
                <a:solidFill>
                  <a:srgbClr val="202122"/>
                </a:solidFill>
                <a:latin typeface="Arial" panose="020B0604020202020204" pitchFamily="34" charset="0"/>
              </a:rPr>
              <a:t>Si sobreviven a las dificultades de la infancia, las leonas que viven en un hábitat seguro, como por ejemplo el </a:t>
            </a:r>
            <a:r>
              <a:rPr lang="es-ES" sz="2200" dirty="0">
                <a:solidFill>
                  <a:srgbClr val="0B0080"/>
                </a:solidFill>
                <a:latin typeface="Arial" panose="020B0604020202020204" pitchFamily="34" charset="0"/>
                <a:hlinkClick r:id="rId2" tooltip="Parque nacional Kruger"/>
              </a:rPr>
              <a:t>parque nacional </a:t>
            </a:r>
            <a:r>
              <a:rPr lang="es-ES" sz="2200" dirty="0" err="1">
                <a:solidFill>
                  <a:srgbClr val="0B0080"/>
                </a:solidFill>
                <a:latin typeface="Arial" panose="020B0604020202020204" pitchFamily="34" charset="0"/>
                <a:hlinkClick r:id="rId2" tooltip="Parque nacional Kruger"/>
              </a:rPr>
              <a:t>Kruger</a:t>
            </a:r>
            <a:r>
              <a:rPr lang="es-ES" sz="2200" dirty="0">
                <a:solidFill>
                  <a:srgbClr val="202122"/>
                </a:solidFill>
                <a:latin typeface="Arial" panose="020B0604020202020204" pitchFamily="34" charset="0"/>
              </a:rPr>
              <a:t>, a menudo pueden llegar a la edad de 12-14 años, mientras que los leones raramente viven más de ocho años.</a:t>
            </a:r>
            <a:r>
              <a:rPr lang="es-ES" sz="2200" baseline="30000" dirty="0">
                <a:solidFill>
                  <a:srgbClr val="0B0080"/>
                </a:solidFill>
                <a:latin typeface="Arial" panose="020B0604020202020204" pitchFamily="34" charset="0"/>
                <a:hlinkClick r:id="rId3"/>
              </a:rPr>
              <a:t>6</a:t>
            </a:r>
            <a:r>
              <a:rPr lang="es-ES" sz="2200" dirty="0">
                <a:solidFill>
                  <a:srgbClr val="202122"/>
                </a:solidFill>
                <a:latin typeface="Arial" panose="020B0604020202020204" pitchFamily="34" charset="0"/>
              </a:rPr>
              <a:t>​ Sin embargo, se conocen casos de leonas que han vivido hasta veinte años en estado salvaje. En cautiverio, tanto los machos como las hembras pueden vivir más de veinte años. Suelen vivir en </a:t>
            </a:r>
            <a:r>
              <a:rPr lang="es-ES" sz="2200" dirty="0">
                <a:solidFill>
                  <a:srgbClr val="0B0080"/>
                </a:solidFill>
                <a:latin typeface="Arial" panose="020B0604020202020204" pitchFamily="34" charset="0"/>
                <a:hlinkClick r:id="rId4" tooltip="Sabana"/>
              </a:rPr>
              <a:t>sabanas</a:t>
            </a:r>
            <a:r>
              <a:rPr lang="es-ES" sz="2200" dirty="0">
                <a:solidFill>
                  <a:srgbClr val="202122"/>
                </a:solidFill>
                <a:latin typeface="Arial" panose="020B0604020202020204" pitchFamily="34" charset="0"/>
              </a:rPr>
              <a:t> y </a:t>
            </a:r>
            <a:r>
              <a:rPr lang="es-ES" sz="2200" dirty="0">
                <a:solidFill>
                  <a:srgbClr val="0B0080"/>
                </a:solidFill>
                <a:latin typeface="Arial" panose="020B0604020202020204" pitchFamily="34" charset="0"/>
                <a:hlinkClick r:id="rId5" tooltip="Herbazal"/>
              </a:rPr>
              <a:t>herbazales</a:t>
            </a:r>
            <a:r>
              <a:rPr lang="es-ES" sz="2200" dirty="0">
                <a:solidFill>
                  <a:srgbClr val="202122"/>
                </a:solidFill>
                <a:latin typeface="Arial" panose="020B0604020202020204" pitchFamily="34" charset="0"/>
              </a:rPr>
              <a:t>, aun cuando pueden entrar en zonas </a:t>
            </a:r>
            <a:r>
              <a:rPr lang="es-ES" sz="2200" dirty="0">
                <a:solidFill>
                  <a:srgbClr val="0B0080"/>
                </a:solidFill>
                <a:latin typeface="Arial" panose="020B0604020202020204" pitchFamily="34" charset="0"/>
                <a:hlinkClick r:id="rId6" tooltip="Arbusto"/>
              </a:rPr>
              <a:t>arbustivas</a:t>
            </a:r>
            <a:r>
              <a:rPr lang="es-ES" sz="2200" dirty="0">
                <a:solidFill>
                  <a:srgbClr val="202122"/>
                </a:solidFill>
                <a:latin typeface="Arial" panose="020B0604020202020204" pitchFamily="34" charset="0"/>
              </a:rPr>
              <a:t> y </a:t>
            </a:r>
            <a:r>
              <a:rPr lang="es-ES" sz="2200" dirty="0">
                <a:solidFill>
                  <a:srgbClr val="0B0080"/>
                </a:solidFill>
                <a:latin typeface="Arial" panose="020B0604020202020204" pitchFamily="34" charset="0"/>
                <a:hlinkClick r:id="rId7" tooltip="Bosque"/>
              </a:rPr>
              <a:t>boscosas</a:t>
            </a:r>
            <a:r>
              <a:rPr lang="es-ES" sz="2200" dirty="0">
                <a:solidFill>
                  <a:srgbClr val="202122"/>
                </a:solidFill>
                <a:latin typeface="Arial" panose="020B0604020202020204" pitchFamily="34" charset="0"/>
              </a:rPr>
              <a:t>. Los leones son animales </a:t>
            </a:r>
            <a:r>
              <a:rPr lang="es-ES" sz="2200" dirty="0">
                <a:solidFill>
                  <a:srgbClr val="0B0080"/>
                </a:solidFill>
                <a:latin typeface="Arial" panose="020B0604020202020204" pitchFamily="34" charset="0"/>
                <a:hlinkClick r:id="rId8" tooltip="Animal social"/>
              </a:rPr>
              <a:t>especialmente sociales</a:t>
            </a:r>
            <a:r>
              <a:rPr lang="es-ES" sz="2200" dirty="0">
                <a:solidFill>
                  <a:srgbClr val="202122"/>
                </a:solidFill>
                <a:latin typeface="Arial" panose="020B0604020202020204" pitchFamily="34" charset="0"/>
              </a:rPr>
              <a:t> en comparación con otros </a:t>
            </a:r>
            <a:r>
              <a:rPr lang="es-ES" sz="2200" dirty="0">
                <a:solidFill>
                  <a:srgbClr val="0B0080"/>
                </a:solidFill>
                <a:latin typeface="Arial" panose="020B0604020202020204" pitchFamily="34" charset="0"/>
                <a:hlinkClick r:id="rId9" tooltip="Felidae"/>
              </a:rPr>
              <a:t>félidos</a:t>
            </a:r>
            <a:r>
              <a:rPr lang="es-ES" sz="2200" dirty="0">
                <a:solidFill>
                  <a:srgbClr val="202122"/>
                </a:solidFill>
                <a:latin typeface="Arial" panose="020B0604020202020204" pitchFamily="34" charset="0"/>
              </a:rPr>
              <a:t>. Una manada de leones se compone de hembras que tienen una relación familiar, sus crías y un número reducido de machos adultos. Las leonas suelen cazar juntas, en grupo, atacando principalmente a grandes </a:t>
            </a:r>
            <a:r>
              <a:rPr lang="es-ES" sz="2200" dirty="0">
                <a:solidFill>
                  <a:srgbClr val="0B0080"/>
                </a:solidFill>
                <a:latin typeface="Arial" panose="020B0604020202020204" pitchFamily="34" charset="0"/>
                <a:hlinkClick r:id="rId10" tooltip="Ungulata"/>
              </a:rPr>
              <a:t>ungulados</a:t>
            </a:r>
            <a:r>
              <a:rPr lang="es-ES" sz="2200" dirty="0">
                <a:solidFill>
                  <a:srgbClr val="202122"/>
                </a:solidFill>
                <a:latin typeface="Arial" panose="020B0604020202020204" pitchFamily="34" charset="0"/>
              </a:rPr>
              <a:t>. El león es un </a:t>
            </a:r>
            <a:r>
              <a:rPr lang="es-ES" sz="2200" dirty="0" err="1">
                <a:solidFill>
                  <a:srgbClr val="0B0080"/>
                </a:solidFill>
                <a:latin typeface="Arial" panose="020B0604020202020204" pitchFamily="34" charset="0"/>
                <a:hlinkClick r:id="rId11" tooltip="Superpredador"/>
              </a:rPr>
              <a:t>superpredador</a:t>
            </a:r>
            <a:r>
              <a:rPr lang="es-ES" sz="2200" dirty="0">
                <a:solidFill>
                  <a:srgbClr val="202122"/>
                </a:solidFill>
                <a:latin typeface="Arial" panose="020B0604020202020204" pitchFamily="34" charset="0"/>
              </a:rPr>
              <a:t> y </a:t>
            </a:r>
            <a:r>
              <a:rPr lang="es-ES" sz="2200" dirty="0">
                <a:solidFill>
                  <a:srgbClr val="0B0080"/>
                </a:solidFill>
                <a:latin typeface="Arial" panose="020B0604020202020204" pitchFamily="34" charset="0"/>
                <a:hlinkClick r:id="rId12" tooltip="Especie clave"/>
              </a:rPr>
              <a:t>clave</a:t>
            </a:r>
            <a:r>
              <a:rPr lang="es-ES" sz="2200" dirty="0">
                <a:solidFill>
                  <a:srgbClr val="202122"/>
                </a:solidFill>
                <a:latin typeface="Arial" panose="020B0604020202020204" pitchFamily="34" charset="0"/>
              </a:rPr>
              <a:t>, pese a que puede tener un comportamiento </a:t>
            </a:r>
            <a:r>
              <a:rPr lang="es-ES" sz="2200" dirty="0">
                <a:solidFill>
                  <a:srgbClr val="0B0080"/>
                </a:solidFill>
                <a:latin typeface="Arial" panose="020B0604020202020204" pitchFamily="34" charset="0"/>
                <a:hlinkClick r:id="rId13" tooltip="Necrofagia"/>
              </a:rPr>
              <a:t>carroñero</a:t>
            </a:r>
            <a:r>
              <a:rPr lang="es-ES" sz="2200" dirty="0">
                <a:solidFill>
                  <a:srgbClr val="202122"/>
                </a:solidFill>
                <a:latin typeface="Arial" panose="020B0604020202020204" pitchFamily="34" charset="0"/>
              </a:rPr>
              <a:t> si tiene la oportunidad. Aun cuando los leones, normalmente, no cazan humanos de manera selectiva, algunos de ellos pueden convertirse en </a:t>
            </a:r>
            <a:r>
              <a:rPr lang="es-ES" sz="2200" dirty="0">
                <a:solidFill>
                  <a:srgbClr val="0B0080"/>
                </a:solidFill>
                <a:latin typeface="Arial" panose="020B0604020202020204" pitchFamily="34" charset="0"/>
                <a:hlinkClick r:id="rId14" tooltip="Antropofagia"/>
              </a:rPr>
              <a:t>antropófagos</a:t>
            </a:r>
            <a:r>
              <a:rPr lang="es-ES" sz="2200" dirty="0">
                <a:solidFill>
                  <a:srgbClr val="202122"/>
                </a:solidFill>
                <a:latin typeface="Arial" panose="020B0604020202020204" pitchFamily="34" charset="0"/>
              </a:rPr>
              <a:t> y buscar presas humanas.</a:t>
            </a:r>
            <a:endParaRPr lang="es-PE" sz="2200" dirty="0"/>
          </a:p>
        </p:txBody>
      </p:sp>
    </p:spTree>
    <p:extLst>
      <p:ext uri="{BB962C8B-B14F-4D97-AF65-F5344CB8AC3E}">
        <p14:creationId xmlns:p14="http://schemas.microsoft.com/office/powerpoint/2010/main" val="7086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89148" y="4222556"/>
            <a:ext cx="9496023" cy="1938992"/>
          </a:xfrm>
          <a:prstGeom prst="rect">
            <a:avLst/>
          </a:prstGeom>
        </p:spPr>
        <p:txBody>
          <a:bodyPr wrap="square">
            <a:spAutoFit/>
          </a:bodyPr>
          <a:lstStyle/>
          <a:p>
            <a:r>
              <a:rPr lang="es-ES" sz="2400" dirty="0"/>
              <a:t>Los machos son muy fáciles de distinguir gracias a su </a:t>
            </a:r>
            <a:r>
              <a:rPr lang="es-ES" sz="2400" dirty="0">
                <a:hlinkClick r:id="rId2"/>
              </a:rPr>
              <a:t>melena</a:t>
            </a:r>
            <a:r>
              <a:rPr lang="es-ES" sz="2400" dirty="0"/>
              <a:t>, que hace de su cabeza uno de los símbolos animales más ampliamente conocidos de la </a:t>
            </a:r>
            <a:r>
              <a:rPr lang="es-ES" sz="2400" dirty="0">
                <a:hlinkClick r:id="rId3" tooltip="Cultura"/>
              </a:rPr>
              <a:t>cultura</a:t>
            </a:r>
            <a:r>
              <a:rPr lang="es-ES" sz="2400" dirty="0"/>
              <a:t> humana. Aparece muy a menudo en la literatura, la </a:t>
            </a:r>
            <a:r>
              <a:rPr lang="es-ES" sz="2400" dirty="0">
                <a:hlinkClick r:id="rId4" tooltip="Escultura"/>
              </a:rPr>
              <a:t>escultura</a:t>
            </a:r>
            <a:r>
              <a:rPr lang="es-ES" sz="2400" dirty="0"/>
              <a:t>, la </a:t>
            </a:r>
            <a:r>
              <a:rPr lang="es-ES" sz="2400" dirty="0">
                <a:hlinkClick r:id="rId5" tooltip="Pintura"/>
              </a:rPr>
              <a:t>pintura</a:t>
            </a:r>
            <a:r>
              <a:rPr lang="es-ES" sz="2400" dirty="0"/>
              <a:t>, en </a:t>
            </a:r>
            <a:r>
              <a:rPr lang="es-ES" sz="2400" dirty="0">
                <a:hlinkClick r:id="rId6" tooltip="Bandera"/>
              </a:rPr>
              <a:t>banderas</a:t>
            </a:r>
            <a:r>
              <a:rPr lang="es-ES" sz="2400" dirty="0"/>
              <a:t> nacionales, y en películas y literatura contemporáneas.</a:t>
            </a:r>
            <a:endParaRPr lang="es-PE" sz="2200" dirty="0"/>
          </a:p>
        </p:txBody>
      </p:sp>
      <p:sp>
        <p:nvSpPr>
          <p:cNvPr id="5" name="Rectángulo 4"/>
          <p:cNvSpPr/>
          <p:nvPr/>
        </p:nvSpPr>
        <p:spPr>
          <a:xfrm>
            <a:off x="656821" y="352306"/>
            <a:ext cx="11050074" cy="3477875"/>
          </a:xfrm>
          <a:prstGeom prst="rect">
            <a:avLst/>
          </a:prstGeom>
        </p:spPr>
        <p:txBody>
          <a:bodyPr wrap="square">
            <a:spAutoFit/>
          </a:bodyPr>
          <a:lstStyle/>
          <a:p>
            <a:r>
              <a:rPr lang="es-ES" sz="2200" dirty="0">
                <a:solidFill>
                  <a:srgbClr val="202122"/>
                </a:solidFill>
                <a:latin typeface="Arial" panose="020B0604020202020204" pitchFamily="34" charset="0"/>
              </a:rPr>
              <a:t>El león es una </a:t>
            </a:r>
            <a:r>
              <a:rPr lang="es-ES" sz="2200" dirty="0">
                <a:solidFill>
                  <a:srgbClr val="0B0080"/>
                </a:solidFill>
                <a:latin typeface="Arial" panose="020B0604020202020204" pitchFamily="34" charset="0"/>
                <a:hlinkClick r:id="rId7" tooltip="Especie vulnerable"/>
              </a:rPr>
              <a:t>especie vulnerable</a:t>
            </a:r>
            <a:r>
              <a:rPr lang="es-ES" sz="2200" dirty="0">
                <a:solidFill>
                  <a:srgbClr val="202122"/>
                </a:solidFill>
                <a:latin typeface="Arial" panose="020B0604020202020204" pitchFamily="34" charset="0"/>
              </a:rPr>
              <a:t> y, en su ámbito de distribución africano, a lo largo de las dos últimas décadas ha sufrido un declive de las poblaciones, posiblemente irreversible, de entre un 30 % y un 50 %;</a:t>
            </a:r>
            <a:r>
              <a:rPr lang="es-ES" sz="2200" baseline="30000" dirty="0">
                <a:solidFill>
                  <a:srgbClr val="0B0080"/>
                </a:solidFill>
                <a:latin typeface="Arial" panose="020B0604020202020204" pitchFamily="34" charset="0"/>
                <a:hlinkClick r:id="rId8"/>
              </a:rPr>
              <a:t>1</a:t>
            </a:r>
            <a:r>
              <a:rPr lang="es-ES" sz="2200" dirty="0">
                <a:solidFill>
                  <a:srgbClr val="202122"/>
                </a:solidFill>
                <a:latin typeface="Arial" panose="020B0604020202020204" pitchFamily="34" charset="0"/>
              </a:rPr>
              <a:t>​ las poblaciones no son viables fuera de las reservas delimitadas y los parques nacionales. Aunque la causa de este declive no es del todo comprendida, la pérdida del hábitat y los conflictos con humanos son actualmente los motivos de preocupación más importantes. Se han tenido leones en </a:t>
            </a:r>
            <a:r>
              <a:rPr lang="es-ES" sz="2200" dirty="0">
                <a:solidFill>
                  <a:srgbClr val="0B0080"/>
                </a:solidFill>
                <a:latin typeface="Arial" panose="020B0604020202020204" pitchFamily="34" charset="0"/>
                <a:hlinkClick r:id="rId9" tooltip="Zoocría"/>
              </a:rPr>
              <a:t>cautividad</a:t>
            </a:r>
            <a:r>
              <a:rPr lang="es-ES" sz="2200" dirty="0">
                <a:solidFill>
                  <a:srgbClr val="202122"/>
                </a:solidFill>
                <a:latin typeface="Arial" panose="020B0604020202020204" pitchFamily="34" charset="0"/>
              </a:rPr>
              <a:t> desde los tiempos de la </a:t>
            </a:r>
            <a:r>
              <a:rPr lang="es-ES" sz="2200" dirty="0">
                <a:solidFill>
                  <a:srgbClr val="0B0080"/>
                </a:solidFill>
                <a:latin typeface="Arial" panose="020B0604020202020204" pitchFamily="34" charset="0"/>
                <a:hlinkClick r:id="rId10" tooltip="Antigua Roma"/>
              </a:rPr>
              <a:t>Antigua Roma</a:t>
            </a:r>
            <a:r>
              <a:rPr lang="es-ES" sz="2200" dirty="0">
                <a:solidFill>
                  <a:srgbClr val="202122"/>
                </a:solidFill>
                <a:latin typeface="Arial" panose="020B0604020202020204" pitchFamily="34" charset="0"/>
              </a:rPr>
              <a:t>, y desde finales del </a:t>
            </a:r>
            <a:r>
              <a:rPr lang="es-ES" sz="2200" dirty="0">
                <a:solidFill>
                  <a:srgbClr val="0B0080"/>
                </a:solidFill>
                <a:latin typeface="Arial" panose="020B0604020202020204" pitchFamily="34" charset="0"/>
                <a:hlinkClick r:id="rId11" tooltip="Siglo XVIII"/>
              </a:rPr>
              <a:t>siglo XVIII</a:t>
            </a:r>
            <a:r>
              <a:rPr lang="es-ES" sz="2200" dirty="0">
                <a:solidFill>
                  <a:srgbClr val="202122"/>
                </a:solidFill>
                <a:latin typeface="Arial" panose="020B0604020202020204" pitchFamily="34" charset="0"/>
              </a:rPr>
              <a:t> han sido una especie muy buscada y exhibida en </a:t>
            </a:r>
            <a:r>
              <a:rPr lang="es-ES" sz="2200" dirty="0">
                <a:solidFill>
                  <a:srgbClr val="0B0080"/>
                </a:solidFill>
                <a:latin typeface="Arial" panose="020B0604020202020204" pitchFamily="34" charset="0"/>
                <a:hlinkClick r:id="rId12" tooltip="Zoológico"/>
              </a:rPr>
              <a:t>zoológicos</a:t>
            </a:r>
            <a:r>
              <a:rPr lang="es-ES" sz="2200" dirty="0">
                <a:solidFill>
                  <a:srgbClr val="202122"/>
                </a:solidFill>
                <a:latin typeface="Arial" panose="020B0604020202020204" pitchFamily="34" charset="0"/>
              </a:rPr>
              <a:t> por todo el mundo. Los propios zoológicos están colaborando en programas de reproducción para proteger la amenazada </a:t>
            </a:r>
            <a:r>
              <a:rPr lang="es-ES" sz="2200" dirty="0">
                <a:solidFill>
                  <a:srgbClr val="0B0080"/>
                </a:solidFill>
                <a:latin typeface="Arial" panose="020B0604020202020204" pitchFamily="34" charset="0"/>
                <a:hlinkClick r:id="rId13" tooltip="Panthera leo persica"/>
              </a:rPr>
              <a:t>subespecie asiática</a:t>
            </a:r>
            <a:r>
              <a:rPr lang="es-ES" sz="2200" dirty="0">
                <a:solidFill>
                  <a:srgbClr val="202122"/>
                </a:solidFill>
                <a:latin typeface="Arial" panose="020B0604020202020204" pitchFamily="34" charset="0"/>
              </a:rPr>
              <a:t>.</a:t>
            </a:r>
            <a:endParaRPr lang="es-PE" sz="2200" dirty="0"/>
          </a:p>
        </p:txBody>
      </p:sp>
    </p:spTree>
    <p:extLst>
      <p:ext uri="{BB962C8B-B14F-4D97-AF65-F5344CB8AC3E}">
        <p14:creationId xmlns:p14="http://schemas.microsoft.com/office/powerpoint/2010/main" val="1991410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ño diciendo gracias con una gran sonrisa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6" y="1083435"/>
            <a:ext cx="3669450" cy="3784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iño diciendo gracias con una gran sonrisa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649" y="1083435"/>
            <a:ext cx="3669450" cy="378477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159876" y="2305318"/>
            <a:ext cx="2820473" cy="861774"/>
          </a:xfrm>
          <a:prstGeom prst="rect">
            <a:avLst/>
          </a:prstGeom>
          <a:noFill/>
        </p:spPr>
        <p:txBody>
          <a:bodyPr wrap="square" rtlCol="0">
            <a:spAutoFit/>
          </a:bodyPr>
          <a:lstStyle/>
          <a:p>
            <a:r>
              <a:rPr lang="es-ES" sz="5000" dirty="0" smtClean="0">
                <a:solidFill>
                  <a:srgbClr val="92D050"/>
                </a:solidFill>
              </a:rPr>
              <a:t>Gracias</a:t>
            </a:r>
            <a:endParaRPr lang="es-PE" sz="5000" dirty="0">
              <a:solidFill>
                <a:srgbClr val="92D050"/>
              </a:solidFill>
            </a:endParaRPr>
          </a:p>
        </p:txBody>
      </p:sp>
      <p:sp>
        <p:nvSpPr>
          <p:cNvPr id="6" name="CuadroTexto 5"/>
          <p:cNvSpPr txBox="1"/>
          <p:nvPr/>
        </p:nvSpPr>
        <p:spPr>
          <a:xfrm>
            <a:off x="2331076" y="4868214"/>
            <a:ext cx="5821251" cy="646331"/>
          </a:xfrm>
          <a:prstGeom prst="rect">
            <a:avLst/>
          </a:prstGeom>
          <a:noFill/>
        </p:spPr>
        <p:txBody>
          <a:bodyPr wrap="square" rtlCol="0">
            <a:spAutoFit/>
          </a:bodyPr>
          <a:lstStyle/>
          <a:p>
            <a:r>
              <a:rPr lang="es-ES" dirty="0" smtClean="0"/>
              <a:t>	</a:t>
            </a:r>
            <a:r>
              <a:rPr lang="es-ES" dirty="0" smtClean="0">
                <a:solidFill>
                  <a:srgbClr val="92D050"/>
                </a:solidFill>
              </a:rPr>
              <a:t>Para mas información aquí tiene el </a:t>
            </a:r>
            <a:r>
              <a:rPr lang="es-ES" dirty="0">
                <a:solidFill>
                  <a:srgbClr val="92D050"/>
                </a:solidFill>
              </a:rPr>
              <a:t>link </a:t>
            </a:r>
            <a:r>
              <a:rPr lang="es-ES" dirty="0" smtClean="0">
                <a:solidFill>
                  <a:srgbClr val="92D050"/>
                </a:solidFill>
              </a:rPr>
              <a:t>       </a:t>
            </a:r>
            <a:r>
              <a:rPr lang="es-ES" dirty="0" smtClean="0">
                <a:solidFill>
                  <a:srgbClr val="57E1EF"/>
                </a:solidFill>
              </a:rPr>
              <a:t>https</a:t>
            </a:r>
            <a:r>
              <a:rPr lang="es-ES" dirty="0">
                <a:solidFill>
                  <a:srgbClr val="57E1EF"/>
                </a:solidFill>
              </a:rPr>
              <a:t>://es.wikipedia.org/wiki/Panthera_leo</a:t>
            </a:r>
            <a:endParaRPr lang="es-PE" dirty="0">
              <a:solidFill>
                <a:srgbClr val="57E1EF"/>
              </a:solidFill>
            </a:endParaRPr>
          </a:p>
        </p:txBody>
      </p:sp>
    </p:spTree>
    <p:extLst>
      <p:ext uri="{BB962C8B-B14F-4D97-AF65-F5344CB8AC3E}">
        <p14:creationId xmlns:p14="http://schemas.microsoft.com/office/powerpoint/2010/main" val="416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TotalTime>
  <Words>48</Words>
  <Application>Microsoft Office PowerPoint</Application>
  <PresentationFormat>Panorámica</PresentationFormat>
  <Paragraphs>10</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Trebuchet MS</vt:lpstr>
      <vt:lpstr>Wingdings 3</vt:lpstr>
      <vt:lpstr>Faceta</vt:lpstr>
      <vt:lpstr>El León</vt:lpstr>
      <vt:lpstr>Nombre científico: Panthera leo Promedio de vida: 10 – 14 años (Adulto, En libertad) Velocidad: 80 km/h (Maximum, En periodos muy cortos) Masa Corporal: Macho: 190 kg (Adulto), Hembra: 130 kg (Adulto) Longitud: Macho: 1.7 – 2.5 m (Cabeza y cuerpo), Hembra: 1.4 – 1.8 m (Cabeza y cuerpo) Altura: Macho: 1.2 m (Adulto, Al hombro), Hembra: 1.1 m (Adulto, Al hombro)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León</dc:title>
  <dc:creator>HP PAVILION</dc:creator>
  <cp:lastModifiedBy>HP PAVILION</cp:lastModifiedBy>
  <cp:revision>4</cp:revision>
  <dcterms:created xsi:type="dcterms:W3CDTF">2020-11-09T21:41:23Z</dcterms:created>
  <dcterms:modified xsi:type="dcterms:W3CDTF">2020-11-09T22:13:10Z</dcterms:modified>
</cp:coreProperties>
</file>